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tags/tag9.xml" ContentType="application/vnd.openxmlformats-officedocument.presentationml.tags+xml"/>
  <Override PartName="/ppt/notesSlides/notesSlide25.xml" ContentType="application/vnd.openxmlformats-officedocument.presentationml.notesSlide+xml"/>
  <Override PartName="/ppt/tags/tag1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3"/>
  </p:notesMasterIdLst>
  <p:sldIdLst>
    <p:sldId id="315" r:id="rId2"/>
    <p:sldId id="312" r:id="rId3"/>
    <p:sldId id="501" r:id="rId4"/>
    <p:sldId id="503" r:id="rId5"/>
    <p:sldId id="502" r:id="rId6"/>
    <p:sldId id="300" r:id="rId7"/>
    <p:sldId id="364" r:id="rId8"/>
    <p:sldId id="365" r:id="rId9"/>
    <p:sldId id="305" r:id="rId10"/>
    <p:sldId id="320" r:id="rId11"/>
    <p:sldId id="321" r:id="rId12"/>
    <p:sldId id="492" r:id="rId13"/>
    <p:sldId id="297" r:id="rId14"/>
    <p:sldId id="369" r:id="rId15"/>
    <p:sldId id="368" r:id="rId16"/>
    <p:sldId id="302" r:id="rId17"/>
    <p:sldId id="370" r:id="rId18"/>
    <p:sldId id="298" r:id="rId19"/>
    <p:sldId id="306" r:id="rId20"/>
    <p:sldId id="371" r:id="rId21"/>
    <p:sldId id="326" r:id="rId22"/>
    <p:sldId id="372" r:id="rId23"/>
    <p:sldId id="304" r:id="rId24"/>
    <p:sldId id="373" r:id="rId25"/>
    <p:sldId id="493" r:id="rId26"/>
    <p:sldId id="374" r:id="rId27"/>
    <p:sldId id="319" r:id="rId28"/>
    <p:sldId id="504" r:id="rId29"/>
    <p:sldId id="379" r:id="rId30"/>
    <p:sldId id="497" r:id="rId31"/>
    <p:sldId id="377" r:id="rId32"/>
    <p:sldId id="498" r:id="rId33"/>
    <p:sldId id="499" r:id="rId34"/>
    <p:sldId id="323" r:id="rId35"/>
    <p:sldId id="378" r:id="rId36"/>
    <p:sldId id="380" r:id="rId37"/>
    <p:sldId id="381" r:id="rId38"/>
    <p:sldId id="299" r:id="rId39"/>
    <p:sldId id="382" r:id="rId40"/>
    <p:sldId id="348" r:id="rId41"/>
    <p:sldId id="494" r:id="rId42"/>
    <p:sldId id="383" r:id="rId43"/>
    <p:sldId id="317" r:id="rId44"/>
    <p:sldId id="385" r:id="rId45"/>
    <p:sldId id="495" r:id="rId46"/>
    <p:sldId id="386" r:id="rId47"/>
    <p:sldId id="388" r:id="rId48"/>
    <p:sldId id="389" r:id="rId49"/>
    <p:sldId id="390" r:id="rId50"/>
    <p:sldId id="391" r:id="rId51"/>
    <p:sldId id="392" r:id="rId52"/>
    <p:sldId id="393" r:id="rId53"/>
    <p:sldId id="303" r:id="rId54"/>
    <p:sldId id="307" r:id="rId55"/>
    <p:sldId id="324" r:id="rId56"/>
    <p:sldId id="496" r:id="rId57"/>
    <p:sldId id="327" r:id="rId58"/>
    <p:sldId id="395" r:id="rId59"/>
    <p:sldId id="396" r:id="rId60"/>
    <p:sldId id="397" r:id="rId61"/>
    <p:sldId id="500" r:id="rId62"/>
  </p:sldIdLst>
  <p:sldSz cx="12192000" cy="6858000"/>
  <p:notesSz cx="6858000" cy="9144000"/>
  <p:custDataLst>
    <p:tags r:id="rId6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C"/>
    <a:srgbClr val="FFFF00"/>
    <a:srgbClr val="06D24C"/>
    <a:srgbClr val="035920"/>
    <a:srgbClr val="F6F5F3"/>
    <a:srgbClr val="04862F"/>
    <a:srgbClr val="07DB4E"/>
    <a:srgbClr val="08396E"/>
    <a:srgbClr val="0519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064" autoAdjust="0"/>
  </p:normalViewPr>
  <p:slideViewPr>
    <p:cSldViewPr snapToGrid="0">
      <p:cViewPr varScale="1">
        <p:scale>
          <a:sx n="69" d="100"/>
          <a:sy n="69" d="100"/>
        </p:scale>
        <p:origin x="1114" y="43"/>
      </p:cViewPr>
      <p:guideLst>
        <p:guide orient="horz" pos="2183"/>
        <p:guide pos="3840"/>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BB9EB7-B47F-4D0E-8493-570D28EC2372}" type="doc">
      <dgm:prSet loTypeId="urn:microsoft.com/office/officeart/2005/8/layout/venn1" loCatId="relationship" qsTypeId="urn:microsoft.com/office/officeart/2005/8/quickstyle/simple1" qsCatId="simple" csTypeId="urn:microsoft.com/office/officeart/2005/8/colors/accent1_2" csCatId="accent1" phldr="1"/>
      <dgm:spPr/>
    </dgm:pt>
    <dgm:pt modelId="{3CDD386E-9F9C-409D-8083-8FA7DE0F0B65}">
      <dgm:prSet phldrT="[文本]" custT="1"/>
      <dgm:spPr/>
      <dgm:t>
        <a:bodyPr/>
        <a:lstStyle/>
        <a:p>
          <a:r>
            <a:rPr lang="zh-CN" altLang="en-US" sz="3200" dirty="0"/>
            <a:t>文件</a:t>
          </a:r>
        </a:p>
      </dgm:t>
    </dgm:pt>
    <dgm:pt modelId="{AF2CD22C-AE7F-4E81-91A0-6CC74307F569}" type="parTrans" cxnId="{AB588B9C-59F6-468C-B3B0-7882FF71473D}">
      <dgm:prSet/>
      <dgm:spPr/>
      <dgm:t>
        <a:bodyPr/>
        <a:lstStyle/>
        <a:p>
          <a:endParaRPr lang="zh-CN" altLang="en-US"/>
        </a:p>
      </dgm:t>
    </dgm:pt>
    <dgm:pt modelId="{E3809582-52DE-471E-AB9A-3C763EA90C5E}" type="sibTrans" cxnId="{AB588B9C-59F6-468C-B3B0-7882FF71473D}">
      <dgm:prSet/>
      <dgm:spPr/>
      <dgm:t>
        <a:bodyPr/>
        <a:lstStyle/>
        <a:p>
          <a:endParaRPr lang="zh-CN" altLang="en-US"/>
        </a:p>
      </dgm:t>
    </dgm:pt>
    <dgm:pt modelId="{4D0E50EA-0FAB-4E7B-A10C-5185144121D3}">
      <dgm:prSet phldrT="[文本]" custT="1"/>
      <dgm:spPr/>
      <dgm:t>
        <a:bodyPr/>
        <a:lstStyle/>
        <a:p>
          <a:r>
            <a:rPr lang="zh-CN" altLang="en-US" sz="2800" dirty="0"/>
            <a:t>文件操作</a:t>
          </a:r>
        </a:p>
      </dgm:t>
    </dgm:pt>
    <dgm:pt modelId="{1E6E7A74-D222-4765-B289-C88199999364}" type="parTrans" cxnId="{75F1056C-06C8-409C-965D-94613FCC9231}">
      <dgm:prSet/>
      <dgm:spPr/>
      <dgm:t>
        <a:bodyPr/>
        <a:lstStyle/>
        <a:p>
          <a:endParaRPr lang="zh-CN" altLang="en-US"/>
        </a:p>
      </dgm:t>
    </dgm:pt>
    <dgm:pt modelId="{A3BE9AA9-2369-4983-B5F0-AE2A01479979}" type="sibTrans" cxnId="{75F1056C-06C8-409C-965D-94613FCC9231}">
      <dgm:prSet/>
      <dgm:spPr/>
      <dgm:t>
        <a:bodyPr/>
        <a:lstStyle/>
        <a:p>
          <a:endParaRPr lang="zh-CN" altLang="en-US"/>
        </a:p>
      </dgm:t>
    </dgm:pt>
    <dgm:pt modelId="{3EF36D66-46E6-4015-AE99-71A10B01D252}">
      <dgm:prSet phldrT="[文本]" custT="1"/>
      <dgm:spPr/>
      <dgm:t>
        <a:bodyPr/>
        <a:lstStyle/>
        <a:p>
          <a:r>
            <a:rPr lang="zh-CN" altLang="en-US" sz="2800" dirty="0"/>
            <a:t>文件系统</a:t>
          </a:r>
        </a:p>
      </dgm:t>
    </dgm:pt>
    <dgm:pt modelId="{5CFFEB20-8754-4864-90DD-164EB439613A}" type="parTrans" cxnId="{7B20CD0C-FB88-459E-BB38-96D36DC0F6F9}">
      <dgm:prSet/>
      <dgm:spPr/>
      <dgm:t>
        <a:bodyPr/>
        <a:lstStyle/>
        <a:p>
          <a:endParaRPr lang="zh-CN" altLang="en-US"/>
        </a:p>
      </dgm:t>
    </dgm:pt>
    <dgm:pt modelId="{70104B74-E43C-4CEC-9CC3-1FF3FCCA41E2}" type="sibTrans" cxnId="{7B20CD0C-FB88-459E-BB38-96D36DC0F6F9}">
      <dgm:prSet/>
      <dgm:spPr/>
      <dgm:t>
        <a:bodyPr/>
        <a:lstStyle/>
        <a:p>
          <a:endParaRPr lang="zh-CN" altLang="en-US"/>
        </a:p>
      </dgm:t>
    </dgm:pt>
    <dgm:pt modelId="{2A3A5530-84B9-4226-9273-D8C8640AAEE5}" type="pres">
      <dgm:prSet presAssocID="{A8BB9EB7-B47F-4D0E-8493-570D28EC2372}" presName="compositeShape" presStyleCnt="0">
        <dgm:presLayoutVars>
          <dgm:chMax val="7"/>
          <dgm:dir/>
          <dgm:resizeHandles val="exact"/>
        </dgm:presLayoutVars>
      </dgm:prSet>
      <dgm:spPr/>
    </dgm:pt>
    <dgm:pt modelId="{BBBE9E0F-5228-4BBA-AC9B-5B25A1503C7A}" type="pres">
      <dgm:prSet presAssocID="{3CDD386E-9F9C-409D-8083-8FA7DE0F0B65}" presName="circ1" presStyleLbl="vennNode1" presStyleIdx="0" presStyleCnt="3"/>
      <dgm:spPr/>
    </dgm:pt>
    <dgm:pt modelId="{0F539BE6-4B49-40B6-834C-DC0773E0F3FF}" type="pres">
      <dgm:prSet presAssocID="{3CDD386E-9F9C-409D-8083-8FA7DE0F0B65}" presName="circ1Tx" presStyleLbl="revTx" presStyleIdx="0" presStyleCnt="0">
        <dgm:presLayoutVars>
          <dgm:chMax val="0"/>
          <dgm:chPref val="0"/>
          <dgm:bulletEnabled val="1"/>
        </dgm:presLayoutVars>
      </dgm:prSet>
      <dgm:spPr/>
    </dgm:pt>
    <dgm:pt modelId="{B662B8B5-CF18-4842-8DC0-F864C79D84C7}" type="pres">
      <dgm:prSet presAssocID="{4D0E50EA-0FAB-4E7B-A10C-5185144121D3}" presName="circ2" presStyleLbl="vennNode1" presStyleIdx="1" presStyleCnt="3"/>
      <dgm:spPr/>
    </dgm:pt>
    <dgm:pt modelId="{B14B6636-0C58-4465-8E2B-74527D44D273}" type="pres">
      <dgm:prSet presAssocID="{4D0E50EA-0FAB-4E7B-A10C-5185144121D3}" presName="circ2Tx" presStyleLbl="revTx" presStyleIdx="0" presStyleCnt="0">
        <dgm:presLayoutVars>
          <dgm:chMax val="0"/>
          <dgm:chPref val="0"/>
          <dgm:bulletEnabled val="1"/>
        </dgm:presLayoutVars>
      </dgm:prSet>
      <dgm:spPr/>
    </dgm:pt>
    <dgm:pt modelId="{8ABC9D95-8657-4D06-91F1-864CAD616A53}" type="pres">
      <dgm:prSet presAssocID="{3EF36D66-46E6-4015-AE99-71A10B01D252}" presName="circ3" presStyleLbl="vennNode1" presStyleIdx="2" presStyleCnt="3"/>
      <dgm:spPr/>
    </dgm:pt>
    <dgm:pt modelId="{286FA0C2-FAF9-4B9B-91F2-34885987D061}" type="pres">
      <dgm:prSet presAssocID="{3EF36D66-46E6-4015-AE99-71A10B01D252}" presName="circ3Tx" presStyleLbl="revTx" presStyleIdx="0" presStyleCnt="0">
        <dgm:presLayoutVars>
          <dgm:chMax val="0"/>
          <dgm:chPref val="0"/>
          <dgm:bulletEnabled val="1"/>
        </dgm:presLayoutVars>
      </dgm:prSet>
      <dgm:spPr/>
    </dgm:pt>
  </dgm:ptLst>
  <dgm:cxnLst>
    <dgm:cxn modelId="{1C9E6F04-1918-4E14-80DD-790C50234502}" type="presOf" srcId="{3EF36D66-46E6-4015-AE99-71A10B01D252}" destId="{8ABC9D95-8657-4D06-91F1-864CAD616A53}" srcOrd="0" destOrd="0" presId="urn:microsoft.com/office/officeart/2005/8/layout/venn1"/>
    <dgm:cxn modelId="{7B20CD0C-FB88-459E-BB38-96D36DC0F6F9}" srcId="{A8BB9EB7-B47F-4D0E-8493-570D28EC2372}" destId="{3EF36D66-46E6-4015-AE99-71A10B01D252}" srcOrd="2" destOrd="0" parTransId="{5CFFEB20-8754-4864-90DD-164EB439613A}" sibTransId="{70104B74-E43C-4CEC-9CC3-1FF3FCCA41E2}"/>
    <dgm:cxn modelId="{69D10414-262A-4145-A266-5445715A5A47}" type="presOf" srcId="{4D0E50EA-0FAB-4E7B-A10C-5185144121D3}" destId="{B662B8B5-CF18-4842-8DC0-F864C79D84C7}" srcOrd="0" destOrd="0" presId="urn:microsoft.com/office/officeart/2005/8/layout/venn1"/>
    <dgm:cxn modelId="{28759732-CEFA-4671-A71F-A97D919B2393}" type="presOf" srcId="{3CDD386E-9F9C-409D-8083-8FA7DE0F0B65}" destId="{0F539BE6-4B49-40B6-834C-DC0773E0F3FF}" srcOrd="1" destOrd="0" presId="urn:microsoft.com/office/officeart/2005/8/layout/venn1"/>
    <dgm:cxn modelId="{75F1056C-06C8-409C-965D-94613FCC9231}" srcId="{A8BB9EB7-B47F-4D0E-8493-570D28EC2372}" destId="{4D0E50EA-0FAB-4E7B-A10C-5185144121D3}" srcOrd="1" destOrd="0" parTransId="{1E6E7A74-D222-4765-B289-C88199999364}" sibTransId="{A3BE9AA9-2369-4983-B5F0-AE2A01479979}"/>
    <dgm:cxn modelId="{4B54397E-2C34-4DC1-846F-4CDDE550DF97}" type="presOf" srcId="{3CDD386E-9F9C-409D-8083-8FA7DE0F0B65}" destId="{BBBE9E0F-5228-4BBA-AC9B-5B25A1503C7A}" srcOrd="0" destOrd="0" presId="urn:microsoft.com/office/officeart/2005/8/layout/venn1"/>
    <dgm:cxn modelId="{1032F684-ED20-4F72-8924-8F5146FA55E6}" type="presOf" srcId="{A8BB9EB7-B47F-4D0E-8493-570D28EC2372}" destId="{2A3A5530-84B9-4226-9273-D8C8640AAEE5}" srcOrd="0" destOrd="0" presId="urn:microsoft.com/office/officeart/2005/8/layout/venn1"/>
    <dgm:cxn modelId="{AB588B9C-59F6-468C-B3B0-7882FF71473D}" srcId="{A8BB9EB7-B47F-4D0E-8493-570D28EC2372}" destId="{3CDD386E-9F9C-409D-8083-8FA7DE0F0B65}" srcOrd="0" destOrd="0" parTransId="{AF2CD22C-AE7F-4E81-91A0-6CC74307F569}" sibTransId="{E3809582-52DE-471E-AB9A-3C763EA90C5E}"/>
    <dgm:cxn modelId="{A4E39DA8-5A17-44F1-B314-778CEA092DCD}" type="presOf" srcId="{3EF36D66-46E6-4015-AE99-71A10B01D252}" destId="{286FA0C2-FAF9-4B9B-91F2-34885987D061}" srcOrd="1" destOrd="0" presId="urn:microsoft.com/office/officeart/2005/8/layout/venn1"/>
    <dgm:cxn modelId="{64B77FC5-A1E0-4243-9812-64AA16679EA3}" type="presOf" srcId="{4D0E50EA-0FAB-4E7B-A10C-5185144121D3}" destId="{B14B6636-0C58-4465-8E2B-74527D44D273}" srcOrd="1" destOrd="0" presId="urn:microsoft.com/office/officeart/2005/8/layout/venn1"/>
    <dgm:cxn modelId="{D654393A-B9B4-42B6-BB00-37877FED86EE}" type="presParOf" srcId="{2A3A5530-84B9-4226-9273-D8C8640AAEE5}" destId="{BBBE9E0F-5228-4BBA-AC9B-5B25A1503C7A}" srcOrd="0" destOrd="0" presId="urn:microsoft.com/office/officeart/2005/8/layout/venn1"/>
    <dgm:cxn modelId="{A5309593-70E4-4100-826E-3D2ABD7BC1C1}" type="presParOf" srcId="{2A3A5530-84B9-4226-9273-D8C8640AAEE5}" destId="{0F539BE6-4B49-40B6-834C-DC0773E0F3FF}" srcOrd="1" destOrd="0" presId="urn:microsoft.com/office/officeart/2005/8/layout/venn1"/>
    <dgm:cxn modelId="{F7A0480B-12A3-43D8-8F47-E4D3F8F8405C}" type="presParOf" srcId="{2A3A5530-84B9-4226-9273-D8C8640AAEE5}" destId="{B662B8B5-CF18-4842-8DC0-F864C79D84C7}" srcOrd="2" destOrd="0" presId="urn:microsoft.com/office/officeart/2005/8/layout/venn1"/>
    <dgm:cxn modelId="{D2231CB3-679E-4748-A00E-20E9A6B52E37}" type="presParOf" srcId="{2A3A5530-84B9-4226-9273-D8C8640AAEE5}" destId="{B14B6636-0C58-4465-8E2B-74527D44D273}" srcOrd="3" destOrd="0" presId="urn:microsoft.com/office/officeart/2005/8/layout/venn1"/>
    <dgm:cxn modelId="{60C1F468-34C0-4C39-9EE5-EC06EA2D5D60}" type="presParOf" srcId="{2A3A5530-84B9-4226-9273-D8C8640AAEE5}" destId="{8ABC9D95-8657-4D06-91F1-864CAD616A53}" srcOrd="4" destOrd="0" presId="urn:microsoft.com/office/officeart/2005/8/layout/venn1"/>
    <dgm:cxn modelId="{4F2A8151-3851-45F6-A296-68331EB06F8D}" type="presParOf" srcId="{2A3A5530-84B9-4226-9273-D8C8640AAEE5}" destId="{286FA0C2-FAF9-4B9B-91F2-34885987D061}"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2039C6-00C4-4BCE-A67A-971843C6D76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04FE5D3F-4345-467D-9940-4482C7CE36B6}">
      <dgm:prSet phldrT="[文本]"/>
      <dgm:spPr/>
      <dgm:t>
        <a:bodyPr/>
        <a:lstStyle/>
        <a:p>
          <a:r>
            <a:rPr lang="zh-CN" altLang="en-US" dirty="0"/>
            <a:t>文件有两个重要的逻辑属性</a:t>
          </a:r>
        </a:p>
      </dgm:t>
    </dgm:pt>
    <dgm:pt modelId="{B21C2634-9497-493F-9500-C5F1E9A7966E}" type="parTrans" cxnId="{4AA418EB-8D14-475B-9F6B-D69C2DD44B70}">
      <dgm:prSet/>
      <dgm:spPr/>
      <dgm:t>
        <a:bodyPr/>
        <a:lstStyle/>
        <a:p>
          <a:endParaRPr lang="zh-CN" altLang="en-US"/>
        </a:p>
      </dgm:t>
    </dgm:pt>
    <dgm:pt modelId="{26D2B9AA-6EB1-46D8-9FBF-882078388F15}" type="sibTrans" cxnId="{4AA418EB-8D14-475B-9F6B-D69C2DD44B70}">
      <dgm:prSet/>
      <dgm:spPr/>
      <dgm:t>
        <a:bodyPr/>
        <a:lstStyle/>
        <a:p>
          <a:endParaRPr lang="zh-CN" altLang="en-US"/>
        </a:p>
      </dgm:t>
    </dgm:pt>
    <dgm:pt modelId="{CF3D08EA-93EC-4957-BB5E-9216B1719F96}">
      <dgm:prSet phldrT="[文本]"/>
      <dgm:spPr/>
      <dgm:t>
        <a:bodyPr/>
        <a:lstStyle/>
        <a:p>
          <a:r>
            <a:rPr lang="zh-CN" altLang="en-US" dirty="0">
              <a:solidFill>
                <a:srgbClr val="FF0000"/>
              </a:solidFill>
            </a:rPr>
            <a:t>文件名</a:t>
          </a:r>
        </a:p>
      </dgm:t>
    </dgm:pt>
    <dgm:pt modelId="{42D7D8BC-F3CA-49B3-8C93-2CC5B3CA7645}" type="parTrans" cxnId="{EBD160A9-3309-4A84-A4AA-50BD1206F67F}">
      <dgm:prSet/>
      <dgm:spPr/>
      <dgm:t>
        <a:bodyPr/>
        <a:lstStyle/>
        <a:p>
          <a:endParaRPr lang="zh-CN" altLang="en-US"/>
        </a:p>
      </dgm:t>
    </dgm:pt>
    <dgm:pt modelId="{67F37CF0-ED86-4870-9B7B-EE45D9AAD3E0}" type="sibTrans" cxnId="{EBD160A9-3309-4A84-A4AA-50BD1206F67F}">
      <dgm:prSet/>
      <dgm:spPr/>
      <dgm:t>
        <a:bodyPr/>
        <a:lstStyle/>
        <a:p>
          <a:endParaRPr lang="zh-CN" altLang="en-US"/>
        </a:p>
      </dgm:t>
    </dgm:pt>
    <dgm:pt modelId="{3BE04E6C-CFE1-4C07-B9D7-8C9810F8B9F6}">
      <dgm:prSet phldrT="[文本]"/>
      <dgm:spPr/>
      <dgm:t>
        <a:bodyPr/>
        <a:lstStyle/>
        <a:p>
          <a:r>
            <a:rPr lang="zh-CN" altLang="en-US" dirty="0">
              <a:solidFill>
                <a:srgbClr val="FF0000"/>
              </a:solidFill>
            </a:rPr>
            <a:t>文件类型</a:t>
          </a:r>
        </a:p>
      </dgm:t>
    </dgm:pt>
    <dgm:pt modelId="{8FBD4D68-711C-444A-B5FA-2F4CB8B9C214}" type="parTrans" cxnId="{0EC3FDBD-B0C4-4E39-A25F-A4CE0D3DD605}">
      <dgm:prSet/>
      <dgm:spPr/>
      <dgm:t>
        <a:bodyPr/>
        <a:lstStyle/>
        <a:p>
          <a:endParaRPr lang="zh-CN" altLang="en-US"/>
        </a:p>
      </dgm:t>
    </dgm:pt>
    <dgm:pt modelId="{FB480EC9-ABCB-4CD2-8F34-1189711EB0CA}" type="sibTrans" cxnId="{0EC3FDBD-B0C4-4E39-A25F-A4CE0D3DD605}">
      <dgm:prSet/>
      <dgm:spPr/>
      <dgm:t>
        <a:bodyPr/>
        <a:lstStyle/>
        <a:p>
          <a:endParaRPr lang="zh-CN" altLang="en-US"/>
        </a:p>
      </dgm:t>
    </dgm:pt>
    <dgm:pt modelId="{BD1EC851-D37B-413D-9B95-5B6F5576D567}" type="pres">
      <dgm:prSet presAssocID="{AE2039C6-00C4-4BCE-A67A-971843C6D769}" presName="Name0" presStyleCnt="0">
        <dgm:presLayoutVars>
          <dgm:dir/>
          <dgm:animLvl val="lvl"/>
          <dgm:resizeHandles val="exact"/>
        </dgm:presLayoutVars>
      </dgm:prSet>
      <dgm:spPr/>
    </dgm:pt>
    <dgm:pt modelId="{31770F28-EEDF-42B7-8208-03CAEF739F73}" type="pres">
      <dgm:prSet presAssocID="{04FE5D3F-4345-467D-9940-4482C7CE36B6}" presName="composite" presStyleCnt="0"/>
      <dgm:spPr/>
    </dgm:pt>
    <dgm:pt modelId="{E992C338-46AF-4778-A8C4-77FE2AB95783}" type="pres">
      <dgm:prSet presAssocID="{04FE5D3F-4345-467D-9940-4482C7CE36B6}" presName="parTx" presStyleLbl="alignNode1" presStyleIdx="0" presStyleCnt="1" custLinFactNeighborX="177" custLinFactNeighborY="-2236">
        <dgm:presLayoutVars>
          <dgm:chMax val="0"/>
          <dgm:chPref val="0"/>
          <dgm:bulletEnabled val="1"/>
        </dgm:presLayoutVars>
      </dgm:prSet>
      <dgm:spPr/>
    </dgm:pt>
    <dgm:pt modelId="{23C696E2-624B-4D59-8DB1-1D751CD38C76}" type="pres">
      <dgm:prSet presAssocID="{04FE5D3F-4345-467D-9940-4482C7CE36B6}" presName="desTx" presStyleLbl="alignAccFollowNode1" presStyleIdx="0" presStyleCnt="1">
        <dgm:presLayoutVars>
          <dgm:bulletEnabled val="1"/>
        </dgm:presLayoutVars>
      </dgm:prSet>
      <dgm:spPr/>
    </dgm:pt>
  </dgm:ptLst>
  <dgm:cxnLst>
    <dgm:cxn modelId="{B88020A3-8DA7-4338-B26B-BEC5F1F0DFFA}" type="presOf" srcId="{CF3D08EA-93EC-4957-BB5E-9216B1719F96}" destId="{23C696E2-624B-4D59-8DB1-1D751CD38C76}" srcOrd="0" destOrd="0" presId="urn:microsoft.com/office/officeart/2005/8/layout/hList1"/>
    <dgm:cxn modelId="{7ECBC0A8-897F-4DA5-A63A-F0B453603C33}" type="presOf" srcId="{3BE04E6C-CFE1-4C07-B9D7-8C9810F8B9F6}" destId="{23C696E2-624B-4D59-8DB1-1D751CD38C76}" srcOrd="0" destOrd="1" presId="urn:microsoft.com/office/officeart/2005/8/layout/hList1"/>
    <dgm:cxn modelId="{EBD160A9-3309-4A84-A4AA-50BD1206F67F}" srcId="{04FE5D3F-4345-467D-9940-4482C7CE36B6}" destId="{CF3D08EA-93EC-4957-BB5E-9216B1719F96}" srcOrd="0" destOrd="0" parTransId="{42D7D8BC-F3CA-49B3-8C93-2CC5B3CA7645}" sibTransId="{67F37CF0-ED86-4870-9B7B-EE45D9AAD3E0}"/>
    <dgm:cxn modelId="{0EC3FDBD-B0C4-4E39-A25F-A4CE0D3DD605}" srcId="{04FE5D3F-4345-467D-9940-4482C7CE36B6}" destId="{3BE04E6C-CFE1-4C07-B9D7-8C9810F8B9F6}" srcOrd="1" destOrd="0" parTransId="{8FBD4D68-711C-444A-B5FA-2F4CB8B9C214}" sibTransId="{FB480EC9-ABCB-4CD2-8F34-1189711EB0CA}"/>
    <dgm:cxn modelId="{821D82C9-3AF2-4B46-B117-6B6B2C71393B}" type="presOf" srcId="{04FE5D3F-4345-467D-9940-4482C7CE36B6}" destId="{E992C338-46AF-4778-A8C4-77FE2AB95783}" srcOrd="0" destOrd="0" presId="urn:microsoft.com/office/officeart/2005/8/layout/hList1"/>
    <dgm:cxn modelId="{4AA418EB-8D14-475B-9F6B-D69C2DD44B70}" srcId="{AE2039C6-00C4-4BCE-A67A-971843C6D769}" destId="{04FE5D3F-4345-467D-9940-4482C7CE36B6}" srcOrd="0" destOrd="0" parTransId="{B21C2634-9497-493F-9500-C5F1E9A7966E}" sibTransId="{26D2B9AA-6EB1-46D8-9FBF-882078388F15}"/>
    <dgm:cxn modelId="{2A9CDBF9-9758-4052-995B-CEA6EF0665AC}" type="presOf" srcId="{AE2039C6-00C4-4BCE-A67A-971843C6D769}" destId="{BD1EC851-D37B-413D-9B95-5B6F5576D567}" srcOrd="0" destOrd="0" presId="urn:microsoft.com/office/officeart/2005/8/layout/hList1"/>
    <dgm:cxn modelId="{7A9275AC-E83D-4139-994F-A465DE558345}" type="presParOf" srcId="{BD1EC851-D37B-413D-9B95-5B6F5576D567}" destId="{31770F28-EEDF-42B7-8208-03CAEF739F73}" srcOrd="0" destOrd="0" presId="urn:microsoft.com/office/officeart/2005/8/layout/hList1"/>
    <dgm:cxn modelId="{C04BBB00-0E7B-499C-9651-F439679AE5A6}" type="presParOf" srcId="{31770F28-EEDF-42B7-8208-03CAEF739F73}" destId="{E992C338-46AF-4778-A8C4-77FE2AB95783}" srcOrd="0" destOrd="0" presId="urn:microsoft.com/office/officeart/2005/8/layout/hList1"/>
    <dgm:cxn modelId="{73738251-C6EC-4A1E-A8DB-9EC372E2288A}" type="presParOf" srcId="{31770F28-EEDF-42B7-8208-03CAEF739F73}" destId="{23C696E2-624B-4D59-8DB1-1D751CD38C7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E9E0F-5228-4BBA-AC9B-5B25A1503C7A}">
      <dsp:nvSpPr>
        <dsp:cNvPr id="0" name=""/>
        <dsp:cNvSpPr/>
      </dsp:nvSpPr>
      <dsp:spPr>
        <a:xfrm>
          <a:off x="944963" y="120984"/>
          <a:ext cx="2503117" cy="250311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文件</a:t>
          </a:r>
        </a:p>
      </dsp:txBody>
      <dsp:txXfrm>
        <a:off x="1278712" y="559029"/>
        <a:ext cx="1835619" cy="1126402"/>
      </dsp:txXfrm>
    </dsp:sp>
    <dsp:sp modelId="{B662B8B5-CF18-4842-8DC0-F864C79D84C7}">
      <dsp:nvSpPr>
        <dsp:cNvPr id="0" name=""/>
        <dsp:cNvSpPr/>
      </dsp:nvSpPr>
      <dsp:spPr>
        <a:xfrm>
          <a:off x="1848171" y="1685432"/>
          <a:ext cx="2503117" cy="250311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文件操作</a:t>
          </a:r>
        </a:p>
      </dsp:txBody>
      <dsp:txXfrm>
        <a:off x="2613708" y="2332071"/>
        <a:ext cx="1501870" cy="1376714"/>
      </dsp:txXfrm>
    </dsp:sp>
    <dsp:sp modelId="{8ABC9D95-8657-4D06-91F1-864CAD616A53}">
      <dsp:nvSpPr>
        <dsp:cNvPr id="0" name=""/>
        <dsp:cNvSpPr/>
      </dsp:nvSpPr>
      <dsp:spPr>
        <a:xfrm>
          <a:off x="41755" y="1685432"/>
          <a:ext cx="2503117" cy="250311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文件系统</a:t>
          </a:r>
        </a:p>
      </dsp:txBody>
      <dsp:txXfrm>
        <a:off x="277465" y="2332071"/>
        <a:ext cx="1501870" cy="13767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92C338-46AF-4778-A8C4-77FE2AB95783}">
      <dsp:nvSpPr>
        <dsp:cNvPr id="0" name=""/>
        <dsp:cNvSpPr/>
      </dsp:nvSpPr>
      <dsp:spPr>
        <a:xfrm>
          <a:off x="0" y="272551"/>
          <a:ext cx="5872787" cy="1008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文件有两个重要的逻辑属性</a:t>
          </a:r>
        </a:p>
      </dsp:txBody>
      <dsp:txXfrm>
        <a:off x="0" y="272551"/>
        <a:ext cx="5872787" cy="1008000"/>
      </dsp:txXfrm>
    </dsp:sp>
    <dsp:sp modelId="{23C696E2-624B-4D59-8DB1-1D751CD38C76}">
      <dsp:nvSpPr>
        <dsp:cNvPr id="0" name=""/>
        <dsp:cNvSpPr/>
      </dsp:nvSpPr>
      <dsp:spPr>
        <a:xfrm>
          <a:off x="0" y="1303090"/>
          <a:ext cx="5872787" cy="20175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zh-CN" altLang="en-US" sz="3500" kern="1200" dirty="0">
              <a:solidFill>
                <a:srgbClr val="FF0000"/>
              </a:solidFill>
            </a:rPr>
            <a:t>文件名</a:t>
          </a:r>
        </a:p>
        <a:p>
          <a:pPr marL="285750" lvl="1" indent="-285750" algn="l" defTabSz="1555750">
            <a:lnSpc>
              <a:spcPct val="90000"/>
            </a:lnSpc>
            <a:spcBef>
              <a:spcPct val="0"/>
            </a:spcBef>
            <a:spcAft>
              <a:spcPct val="15000"/>
            </a:spcAft>
            <a:buChar char="•"/>
          </a:pPr>
          <a:r>
            <a:rPr lang="zh-CN" altLang="en-US" sz="3500" kern="1200" dirty="0">
              <a:solidFill>
                <a:srgbClr val="FF0000"/>
              </a:solidFill>
            </a:rPr>
            <a:t>文件类型</a:t>
          </a:r>
        </a:p>
      </dsp:txBody>
      <dsp:txXfrm>
        <a:off x="0" y="1303090"/>
        <a:ext cx="5872787" cy="2017575"/>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05/16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1155058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aike.baidu.com/item/%E6%8A%BD%E8%B1%A1%E8%AF%AD%E6%B3%95%E6%A0%87%E8%AE%B0/3024369?fromModule=lemma_inlink"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3979014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、在信息管理系统和数据库系统中，广泛采用有结构文件。</a:t>
            </a:r>
            <a:endParaRPr lang="en-US" altLang="zh-CN" dirty="0"/>
          </a:p>
          <a:p>
            <a:r>
              <a:rPr lang="en-US" altLang="zh-CN" dirty="0"/>
              <a:t>2</a:t>
            </a:r>
            <a:r>
              <a:rPr lang="zh-CN" altLang="en-US" dirty="0"/>
              <a:t>、我们目前常见的</a:t>
            </a:r>
            <a:r>
              <a:rPr lang="en-US" altLang="zh-CN" b="0" i="0" dirty="0">
                <a:solidFill>
                  <a:srgbClr val="191B1F"/>
                </a:solidFill>
                <a:effectLst/>
                <a:highlight>
                  <a:srgbClr val="FFFFFF"/>
                </a:highlight>
                <a:latin typeface="-apple-system"/>
              </a:rPr>
              <a:t>UNIX</a:t>
            </a:r>
            <a:r>
              <a:rPr lang="zh-CN" altLang="en-US" b="0" i="0" dirty="0">
                <a:solidFill>
                  <a:srgbClr val="191B1F"/>
                </a:solidFill>
                <a:effectLst/>
                <a:highlight>
                  <a:srgbClr val="FFFFFF"/>
                </a:highlight>
                <a:latin typeface="-apple-system"/>
              </a:rPr>
              <a:t>、</a:t>
            </a:r>
            <a:r>
              <a:rPr lang="en-US" altLang="zh-CN" b="0" i="0" dirty="0">
                <a:solidFill>
                  <a:srgbClr val="191B1F"/>
                </a:solidFill>
                <a:effectLst/>
                <a:highlight>
                  <a:srgbClr val="FFFFFF"/>
                </a:highlight>
                <a:latin typeface="-apple-system"/>
              </a:rPr>
              <a:t>DOS</a:t>
            </a:r>
            <a:r>
              <a:rPr lang="zh-CN" altLang="en-US" b="0" i="0" dirty="0">
                <a:solidFill>
                  <a:srgbClr val="191B1F"/>
                </a:solidFill>
                <a:effectLst/>
                <a:highlight>
                  <a:srgbClr val="FFFFFF"/>
                </a:highlight>
                <a:latin typeface="-apple-system"/>
              </a:rPr>
              <a:t>、</a:t>
            </a:r>
            <a:r>
              <a:rPr lang="en-US" altLang="zh-CN" b="0" i="0" dirty="0">
                <a:solidFill>
                  <a:srgbClr val="191B1F"/>
                </a:solidFill>
                <a:effectLst/>
                <a:highlight>
                  <a:srgbClr val="FFFFFF"/>
                </a:highlight>
                <a:latin typeface="-apple-system"/>
              </a:rPr>
              <a:t>WINDOWS</a:t>
            </a:r>
            <a:r>
              <a:rPr lang="zh-CN" altLang="en-US" b="0" i="0" dirty="0">
                <a:solidFill>
                  <a:srgbClr val="191B1F"/>
                </a:solidFill>
                <a:effectLst/>
                <a:highlight>
                  <a:srgbClr val="FFFFFF"/>
                </a:highlight>
                <a:latin typeface="-apple-system"/>
              </a:rPr>
              <a:t>系统中的文件都是流式文件。</a:t>
            </a:r>
            <a:endParaRPr lang="en-US" altLang="zh-CN" b="0" i="0" dirty="0">
              <a:solidFill>
                <a:srgbClr val="191B1F"/>
              </a:solidFill>
              <a:effectLst/>
              <a:highlight>
                <a:srgbClr val="FFFFFF"/>
              </a:highlight>
              <a:latin typeface="-apple-system"/>
            </a:endParaRPr>
          </a:p>
          <a:p>
            <a:r>
              <a:rPr lang="en-US" altLang="zh-CN" b="0" i="0" dirty="0">
                <a:solidFill>
                  <a:srgbClr val="191B1F"/>
                </a:solidFill>
                <a:effectLst/>
                <a:highlight>
                  <a:srgbClr val="FFFFFF"/>
                </a:highlight>
                <a:latin typeface="-apple-system"/>
              </a:rPr>
              <a:t>3</a:t>
            </a:r>
            <a:r>
              <a:rPr lang="zh-CN" altLang="en-US" b="0" i="0" dirty="0">
                <a:solidFill>
                  <a:srgbClr val="191B1F"/>
                </a:solidFill>
                <a:effectLst/>
                <a:highlight>
                  <a:srgbClr val="FFFFFF"/>
                </a:highlight>
                <a:latin typeface="-apple-system"/>
              </a:rPr>
              <a:t>、顺序文件：</a:t>
            </a:r>
            <a:r>
              <a:rPr lang="zh-CN" altLang="en-US" b="0" i="0" dirty="0">
                <a:solidFill>
                  <a:srgbClr val="4D4D4D"/>
                </a:solidFill>
                <a:effectLst/>
                <a:highlight>
                  <a:srgbClr val="FFFFFF"/>
                </a:highlight>
                <a:latin typeface="-apple-system"/>
              </a:rPr>
              <a:t>文件中的记录，一个接着一个地顺序排列（逻辑上），记录可以是定长的或可变长的。各个记录在物理上可以顺序存储或链式存储。</a:t>
            </a:r>
            <a:endParaRPr lang="en-US" altLang="zh-CN" b="0" i="0" dirty="0">
              <a:solidFill>
                <a:srgbClr val="4D4D4D"/>
              </a:solidFill>
              <a:effectLst/>
              <a:highlight>
                <a:srgbClr val="FFFFFF"/>
              </a:highlight>
              <a:latin typeface="-apple-system"/>
            </a:endParaRPr>
          </a:p>
          <a:p>
            <a:r>
              <a:rPr lang="en-US" altLang="zh-CN" b="0" i="0" dirty="0">
                <a:solidFill>
                  <a:srgbClr val="4D4D4D"/>
                </a:solidFill>
                <a:effectLst/>
                <a:highlight>
                  <a:srgbClr val="FFFFFF"/>
                </a:highlight>
                <a:latin typeface="-apple-system"/>
              </a:rPr>
              <a:t>4</a:t>
            </a:r>
            <a:r>
              <a:rPr lang="zh-CN" altLang="en-US" b="0" i="0" dirty="0">
                <a:solidFill>
                  <a:srgbClr val="4D4D4D"/>
                </a:solidFill>
                <a:effectLst/>
                <a:highlight>
                  <a:srgbClr val="FFFFFF"/>
                </a:highlight>
                <a:latin typeface="-apple-system"/>
              </a:rPr>
              <a:t>、索引文件：各个记录不用保持顺序，方便增加</a:t>
            </a:r>
            <a:r>
              <a:rPr lang="en-US" altLang="zh-CN" b="0" i="0" dirty="0">
                <a:solidFill>
                  <a:srgbClr val="4D4D4D"/>
                </a:solidFill>
                <a:effectLst/>
                <a:highlight>
                  <a:srgbClr val="FFFFFF"/>
                </a:highlight>
                <a:latin typeface="-apple-system"/>
              </a:rPr>
              <a:t>/</a:t>
            </a:r>
            <a:r>
              <a:rPr lang="zh-CN" altLang="en-US" b="0" i="0" dirty="0">
                <a:solidFill>
                  <a:srgbClr val="4D4D4D"/>
                </a:solidFill>
                <a:effectLst/>
                <a:highlight>
                  <a:srgbClr val="FFFFFF"/>
                </a:highlight>
                <a:latin typeface="-apple-system"/>
              </a:rPr>
              <a:t>删除记录。</a:t>
            </a:r>
            <a:endParaRPr lang="en-US" altLang="zh-CN" b="0" i="0" dirty="0">
              <a:solidFill>
                <a:srgbClr val="4D4D4D"/>
              </a:solidFill>
              <a:effectLst/>
              <a:highlight>
                <a:srgbClr val="FFFFFF"/>
              </a:highlight>
              <a:latin typeface="-apple-system"/>
            </a:endParaRPr>
          </a:p>
          <a:p>
            <a:r>
              <a:rPr lang="en-US" altLang="zh-CN" b="0" i="0" dirty="0">
                <a:solidFill>
                  <a:srgbClr val="4D4D4D"/>
                </a:solidFill>
                <a:effectLst/>
                <a:highlight>
                  <a:srgbClr val="FFFFFF"/>
                </a:highlight>
                <a:latin typeface="-apple-system"/>
              </a:rPr>
              <a:t>5</a:t>
            </a:r>
            <a:r>
              <a:rPr lang="zh-CN" altLang="en-US" b="0" i="0" dirty="0">
                <a:solidFill>
                  <a:srgbClr val="4D4D4D"/>
                </a:solidFill>
                <a:effectLst/>
                <a:highlight>
                  <a:srgbClr val="FFFFFF"/>
                </a:highlight>
                <a:latin typeface="-apple-system"/>
              </a:rPr>
              <a:t>、文件物理结构中的</a:t>
            </a:r>
            <a:r>
              <a:rPr lang="zh-CN" altLang="en-US" b="1" i="0" dirty="0">
                <a:solidFill>
                  <a:srgbClr val="0000FF"/>
                </a:solidFill>
                <a:effectLst/>
                <a:highlight>
                  <a:srgbClr val="FFFFFF"/>
                </a:highlight>
                <a:latin typeface="-apple-system"/>
              </a:rPr>
              <a:t>索引表实际是逻辑块与物理块号的对应关系，在文件创建时由文件系统自动创建，并与文件一起存放在同一个文件卷上。</a:t>
            </a:r>
            <a:endParaRPr lang="zh-CN" altLang="en-US" b="1" dirty="0">
              <a:solidFill>
                <a:srgbClr val="0000FF"/>
              </a:solidFill>
            </a:endParaRPr>
          </a:p>
        </p:txBody>
      </p:sp>
      <p:sp>
        <p:nvSpPr>
          <p:cNvPr id="4" name="灯片编号占位符 3"/>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2437648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、检索比较费时：想想以前的磁带定位操作的烦琐。</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3173207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3622717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、如</a:t>
            </a:r>
            <a:r>
              <a:rPr lang="en-US" altLang="zh-CN" b="0" i="0" dirty="0">
                <a:solidFill>
                  <a:srgbClr val="333333"/>
                </a:solidFill>
                <a:effectLst/>
                <a:highlight>
                  <a:srgbClr val="FFFFFF"/>
                </a:highlight>
                <a:latin typeface="Helvetica Neue"/>
              </a:rPr>
              <a:t>ASN.1</a:t>
            </a:r>
            <a:r>
              <a:rPr lang="zh-CN" altLang="en-US" b="0" i="0" u="none" strike="noStrike" dirty="0">
                <a:solidFill>
                  <a:srgbClr val="136EC2"/>
                </a:solidFill>
                <a:effectLst/>
                <a:highlight>
                  <a:srgbClr val="FFFFFF"/>
                </a:highlight>
                <a:latin typeface="Helvetica Neue"/>
                <a:hlinkClick r:id="rId3"/>
              </a:rPr>
              <a:t>抽象语法标记</a:t>
            </a:r>
            <a:r>
              <a:rPr lang="zh-CN" altLang="en-US" b="0" i="0" dirty="0">
                <a:solidFill>
                  <a:srgbClr val="333333"/>
                </a:solidFill>
                <a:effectLst/>
                <a:highlight>
                  <a:srgbClr val="FFFFFF"/>
                </a:highlight>
                <a:latin typeface="Helvetica Neue"/>
              </a:rPr>
              <a:t>（</a:t>
            </a:r>
            <a:r>
              <a:rPr lang="en-US" altLang="zh-CN" b="0" i="0" dirty="0">
                <a:solidFill>
                  <a:srgbClr val="333333"/>
                </a:solidFill>
                <a:effectLst/>
                <a:highlight>
                  <a:srgbClr val="FFFFFF"/>
                </a:highlight>
                <a:latin typeface="Helvetica Neue"/>
              </a:rPr>
              <a:t>Abstract Syntax Notation One</a:t>
            </a:r>
            <a:r>
              <a:rPr lang="zh-CN" altLang="en-US" b="0" i="0" dirty="0">
                <a:solidFill>
                  <a:srgbClr val="333333"/>
                </a:solidFill>
                <a:effectLst/>
                <a:highlight>
                  <a:srgbClr val="FFFFFF"/>
                </a:highlight>
                <a:latin typeface="Helvetica Neue"/>
              </a:rPr>
              <a:t>） 变长编码。</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375989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、索引表本身是一个定长记录的顺序文件，这样就把对变长记录顺序文件的顺序检索转变为对定长记录索引文件的随机检索。</a:t>
            </a:r>
            <a:endParaRPr lang="en-US" altLang="zh-CN" dirty="0"/>
          </a:p>
          <a:p>
            <a:r>
              <a:rPr lang="en-US" altLang="zh-CN" dirty="0"/>
              <a:t>2</a:t>
            </a:r>
            <a:r>
              <a:rPr lang="zh-CN" altLang="en-US" dirty="0"/>
              <a:t>、数据库中的索引：需要提高检索速度的属性建立索引。</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3819029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1688880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937712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1732992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、文件名只是给用户访问和检索文件使用，对数据管理没有意义，检索到后就只需要记住索引结点就行。</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30</a:t>
            </a:fld>
            <a:endParaRPr lang="zh-CN" altLang="en-US"/>
          </a:p>
        </p:txBody>
      </p:sp>
    </p:spTree>
    <p:extLst>
      <p:ext uri="{BB962C8B-B14F-4D97-AF65-F5344CB8AC3E}">
        <p14:creationId xmlns:p14="http://schemas.microsoft.com/office/powerpoint/2010/main" val="558271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32</a:t>
            </a:fld>
            <a:endParaRPr lang="zh-CN" altLang="en-US"/>
          </a:p>
        </p:txBody>
      </p:sp>
    </p:spTree>
    <p:extLst>
      <p:ext uri="{BB962C8B-B14F-4D97-AF65-F5344CB8AC3E}">
        <p14:creationId xmlns:p14="http://schemas.microsoft.com/office/powerpoint/2010/main" val="297184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800" b="0" dirty="0"/>
              <a:t>1</a:t>
            </a:r>
            <a:r>
              <a:rPr lang="zh-CN" altLang="en-US" sz="800" b="0" dirty="0"/>
              <a:t>、引入文件系统的好处</a:t>
            </a:r>
            <a:endParaRPr lang="en-US" altLang="zh-CN" sz="800" b="0" dirty="0"/>
          </a:p>
          <a:p>
            <a:r>
              <a:rPr lang="en-US" altLang="zh-CN" sz="800" b="0" dirty="0"/>
              <a:t>1</a:t>
            </a:r>
            <a:r>
              <a:rPr lang="zh-CN" altLang="en-US" sz="800" b="0" dirty="0"/>
              <a:t>）、方便用户存取和共享数据，按名存取。</a:t>
            </a:r>
            <a:r>
              <a:rPr lang="en-US" altLang="zh-CN" sz="800" b="0" dirty="0"/>
              <a:t>2</a:t>
            </a:r>
            <a:r>
              <a:rPr lang="zh-CN" altLang="en-US" sz="800" b="0" dirty="0"/>
              <a:t>）、隐藏磁盘操作细节，提高资源利用率。</a:t>
            </a:r>
            <a:r>
              <a:rPr lang="en-US" altLang="zh-CN" sz="800" b="0" dirty="0"/>
              <a:t>3</a:t>
            </a:r>
            <a:r>
              <a:rPr lang="zh-CN" altLang="en-US" sz="800" b="0" dirty="0"/>
              <a:t>）、保证数据安全性和一致性。</a:t>
            </a:r>
            <a:endParaRPr lang="en-US" altLang="zh-CN" sz="800" b="0" dirty="0"/>
          </a:p>
          <a:p>
            <a:r>
              <a:rPr lang="en-US" altLang="zh-CN" sz="800" b="0" dirty="0"/>
              <a:t>2</a:t>
            </a:r>
            <a:r>
              <a:rPr lang="zh-CN" altLang="en-US" sz="800" b="0" dirty="0"/>
              <a:t>、</a:t>
            </a:r>
            <a:r>
              <a:rPr lang="en-US" altLang="zh-CN" sz="800" b="0" dirty="0"/>
              <a:t>FAT32\NTFS</a:t>
            </a:r>
            <a:r>
              <a:rPr lang="zh-CN" altLang="en-US" sz="800" b="0" dirty="0"/>
              <a:t>等是文件物理结构，存储在磁盘上。</a:t>
            </a:r>
            <a:endParaRPr lang="en-US" altLang="zh-CN" sz="800" b="0" dirty="0"/>
          </a:p>
          <a:p>
            <a:r>
              <a:rPr lang="en-US" altLang="zh-CN" sz="800" b="0" dirty="0"/>
              <a:t>3</a:t>
            </a:r>
            <a:r>
              <a:rPr lang="zh-CN" altLang="en-US" sz="800" b="0" dirty="0"/>
              <a:t>、多个分区可以组合成更大的存储结构称为卷（装载了一个文件系统的存储区域）。</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978063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ext4</a:t>
            </a:r>
            <a:r>
              <a:rPr lang="zh-CN" altLang="en-US"/>
              <a:t>文件系统将一个逻辑分区分为若干块组。每个块组都包含该文件系统的综合信息，即超级块和块组描述表。</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1292841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1618608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两级：主文件目录</a:t>
            </a:r>
            <a:r>
              <a:rPr lang="en-US" altLang="zh-CN" dirty="0"/>
              <a:t>MFD+</a:t>
            </a:r>
            <a:r>
              <a:rPr lang="zh-CN" altLang="en-US" dirty="0"/>
              <a:t>用户文件目录</a:t>
            </a:r>
            <a:r>
              <a:rPr lang="en-US" altLang="zh-CN" dirty="0"/>
              <a:t>UFD</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36</a:t>
            </a:fld>
            <a:endParaRPr lang="zh-CN" altLang="en-US"/>
          </a:p>
        </p:txBody>
      </p:sp>
    </p:spTree>
    <p:extLst>
      <p:ext uri="{BB962C8B-B14F-4D97-AF65-F5344CB8AC3E}">
        <p14:creationId xmlns:p14="http://schemas.microsoft.com/office/powerpoint/2010/main" val="2760341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800" dirty="0"/>
              <a:t>1</a:t>
            </a:r>
            <a:r>
              <a:rPr lang="zh-CN" altLang="en-US" sz="800" dirty="0"/>
              <a:t>、扩展思考：</a:t>
            </a:r>
            <a:endParaRPr lang="en-US" altLang="zh-CN" sz="800" dirty="0"/>
          </a:p>
          <a:p>
            <a:pPr algn="l"/>
            <a:r>
              <a:rPr lang="en-US" altLang="zh-CN" sz="800" b="0" i="0" dirty="0">
                <a:solidFill>
                  <a:srgbClr val="191B1F"/>
                </a:solidFill>
                <a:effectLst/>
                <a:highlight>
                  <a:srgbClr val="FFFFFF"/>
                </a:highlight>
                <a:latin typeface="-apple-system"/>
              </a:rPr>
              <a:t>      </a:t>
            </a:r>
            <a:r>
              <a:rPr lang="zh-CN" altLang="en-US" sz="800" b="0" i="0" dirty="0">
                <a:solidFill>
                  <a:srgbClr val="191B1F"/>
                </a:solidFill>
                <a:effectLst/>
                <a:highlight>
                  <a:srgbClr val="FFFFFF"/>
                </a:highlight>
                <a:latin typeface="-apple-system"/>
              </a:rPr>
              <a:t>微软的</a:t>
            </a:r>
            <a:r>
              <a:rPr lang="en-US" altLang="zh-CN" sz="800" b="0" i="0" dirty="0">
                <a:solidFill>
                  <a:srgbClr val="191B1F"/>
                </a:solidFill>
                <a:effectLst/>
                <a:highlight>
                  <a:srgbClr val="FFFFFF"/>
                </a:highlight>
                <a:latin typeface="-apple-system"/>
              </a:rPr>
              <a:t>DOS</a:t>
            </a:r>
            <a:r>
              <a:rPr lang="zh-CN" altLang="en-US" sz="800" b="0" i="0" dirty="0">
                <a:solidFill>
                  <a:srgbClr val="191B1F"/>
                </a:solidFill>
                <a:effectLst/>
                <a:highlight>
                  <a:srgbClr val="FFFFFF"/>
                </a:highlight>
                <a:latin typeface="-apple-system"/>
              </a:rPr>
              <a:t>和</a:t>
            </a:r>
            <a:r>
              <a:rPr lang="en-US" altLang="zh-CN" sz="800" b="0" i="0" dirty="0">
                <a:solidFill>
                  <a:srgbClr val="191B1F"/>
                </a:solidFill>
                <a:effectLst/>
                <a:highlight>
                  <a:srgbClr val="FFFFFF"/>
                </a:highlight>
                <a:latin typeface="-apple-system"/>
              </a:rPr>
              <a:t>windows</a:t>
            </a:r>
            <a:r>
              <a:rPr lang="zh-CN" altLang="en-US" sz="800" b="0" i="0" dirty="0">
                <a:solidFill>
                  <a:srgbClr val="191B1F"/>
                </a:solidFill>
                <a:effectLst/>
                <a:highlight>
                  <a:srgbClr val="FFFFFF"/>
                </a:highlight>
                <a:latin typeface="-apple-system"/>
              </a:rPr>
              <a:t>也是采用树型结构，但是在</a:t>
            </a:r>
            <a:r>
              <a:rPr lang="en-US" altLang="zh-CN" sz="800" b="0" i="0" dirty="0">
                <a:solidFill>
                  <a:srgbClr val="191B1F"/>
                </a:solidFill>
                <a:effectLst/>
                <a:highlight>
                  <a:srgbClr val="FFFFFF"/>
                </a:highlight>
                <a:latin typeface="-apple-system"/>
              </a:rPr>
              <a:t>DOS</a:t>
            </a:r>
            <a:r>
              <a:rPr lang="zh-CN" altLang="en-US" sz="800" b="0" i="0" dirty="0">
                <a:solidFill>
                  <a:srgbClr val="191B1F"/>
                </a:solidFill>
                <a:effectLst/>
                <a:highlight>
                  <a:srgbClr val="FFFFFF"/>
                </a:highlight>
                <a:latin typeface="-apple-system"/>
              </a:rPr>
              <a:t>和 </a:t>
            </a:r>
            <a:r>
              <a:rPr lang="en-US" altLang="zh-CN" sz="800" b="0" i="0" dirty="0">
                <a:solidFill>
                  <a:srgbClr val="191B1F"/>
                </a:solidFill>
                <a:effectLst/>
                <a:highlight>
                  <a:srgbClr val="FFFFFF"/>
                </a:highlight>
                <a:latin typeface="-apple-system"/>
              </a:rPr>
              <a:t>windows</a:t>
            </a:r>
            <a:r>
              <a:rPr lang="zh-CN" altLang="en-US" sz="800" b="0" i="0" dirty="0">
                <a:solidFill>
                  <a:srgbClr val="191B1F"/>
                </a:solidFill>
                <a:effectLst/>
                <a:highlight>
                  <a:srgbClr val="FFFFFF"/>
                </a:highlight>
                <a:latin typeface="-apple-system"/>
              </a:rPr>
              <a:t>中这样的树型结构的根是磁盘分区的盘符，有几个分区就有几个树型结构，他们之间的关系是并列的。最顶部的是不同的磁盘（分区），如：</a:t>
            </a:r>
            <a:r>
              <a:rPr lang="en-US" altLang="zh-CN" sz="800" b="0" i="0" dirty="0">
                <a:solidFill>
                  <a:srgbClr val="191B1F"/>
                </a:solidFill>
                <a:effectLst/>
                <a:highlight>
                  <a:srgbClr val="FFFFFF"/>
                </a:highlight>
                <a:latin typeface="-apple-system"/>
              </a:rPr>
              <a:t>C</a:t>
            </a:r>
            <a:r>
              <a:rPr lang="zh-CN" altLang="en-US" sz="800" b="0" i="0" dirty="0">
                <a:solidFill>
                  <a:srgbClr val="191B1F"/>
                </a:solidFill>
                <a:effectLst/>
                <a:highlight>
                  <a:srgbClr val="FFFFFF"/>
                </a:highlight>
                <a:latin typeface="-apple-system"/>
              </a:rPr>
              <a:t>，</a:t>
            </a:r>
            <a:r>
              <a:rPr lang="en-US" altLang="zh-CN" sz="800" b="0" i="0" dirty="0">
                <a:solidFill>
                  <a:srgbClr val="191B1F"/>
                </a:solidFill>
                <a:effectLst/>
                <a:highlight>
                  <a:srgbClr val="FFFFFF"/>
                </a:highlight>
                <a:latin typeface="-apple-system"/>
              </a:rPr>
              <a:t>D</a:t>
            </a:r>
            <a:r>
              <a:rPr lang="zh-CN" altLang="en-US" sz="800" b="0" i="0" dirty="0">
                <a:solidFill>
                  <a:srgbClr val="191B1F"/>
                </a:solidFill>
                <a:effectLst/>
                <a:highlight>
                  <a:srgbClr val="FFFFFF"/>
                </a:highlight>
                <a:latin typeface="-apple-system"/>
              </a:rPr>
              <a:t>，</a:t>
            </a:r>
            <a:r>
              <a:rPr lang="en-US" altLang="zh-CN" sz="800" b="0" i="0" dirty="0">
                <a:solidFill>
                  <a:srgbClr val="191B1F"/>
                </a:solidFill>
                <a:effectLst/>
                <a:highlight>
                  <a:srgbClr val="FFFFFF"/>
                </a:highlight>
                <a:latin typeface="-apple-system"/>
              </a:rPr>
              <a:t>E</a:t>
            </a:r>
            <a:r>
              <a:rPr lang="zh-CN" altLang="en-US" sz="800" b="0" i="0" dirty="0">
                <a:solidFill>
                  <a:srgbClr val="191B1F"/>
                </a:solidFill>
                <a:effectLst/>
                <a:highlight>
                  <a:srgbClr val="FFFFFF"/>
                </a:highlight>
                <a:latin typeface="-apple-system"/>
              </a:rPr>
              <a:t>，</a:t>
            </a:r>
            <a:r>
              <a:rPr lang="en-US" altLang="zh-CN" sz="800" b="0" i="0" dirty="0">
                <a:solidFill>
                  <a:srgbClr val="191B1F"/>
                </a:solidFill>
                <a:effectLst/>
                <a:highlight>
                  <a:srgbClr val="FFFFFF"/>
                </a:highlight>
                <a:latin typeface="-apple-system"/>
              </a:rPr>
              <a:t>F</a:t>
            </a:r>
            <a:r>
              <a:rPr lang="zh-CN" altLang="en-US" sz="800" b="0" i="0" dirty="0">
                <a:solidFill>
                  <a:srgbClr val="191B1F"/>
                </a:solidFill>
                <a:effectLst/>
                <a:highlight>
                  <a:srgbClr val="FFFFFF"/>
                </a:highlight>
                <a:latin typeface="-apple-system"/>
              </a:rPr>
              <a:t>等。</a:t>
            </a:r>
          </a:p>
          <a:p>
            <a:pPr algn="l"/>
            <a:r>
              <a:rPr lang="zh-CN" altLang="en-US" sz="800" b="0" i="0" dirty="0">
                <a:solidFill>
                  <a:srgbClr val="191B1F"/>
                </a:solidFill>
                <a:effectLst/>
                <a:highlight>
                  <a:srgbClr val="FFFFFF"/>
                </a:highlight>
                <a:latin typeface="-apple-system"/>
              </a:rPr>
              <a:t>     但是在</a:t>
            </a:r>
            <a:r>
              <a:rPr lang="en-US" altLang="zh-CN" sz="800" b="0" i="0" dirty="0" err="1">
                <a:solidFill>
                  <a:srgbClr val="191B1F"/>
                </a:solidFill>
                <a:effectLst/>
                <a:highlight>
                  <a:srgbClr val="FFFFFF"/>
                </a:highlight>
                <a:latin typeface="-apple-system"/>
              </a:rPr>
              <a:t>linux</a:t>
            </a:r>
            <a:r>
              <a:rPr lang="zh-CN" altLang="en-US" sz="800" b="0" i="0" dirty="0">
                <a:solidFill>
                  <a:srgbClr val="191B1F"/>
                </a:solidFill>
                <a:effectLst/>
                <a:highlight>
                  <a:srgbClr val="FFFFFF"/>
                </a:highlight>
                <a:latin typeface="-apple-system"/>
              </a:rPr>
              <a:t>中，无论操作系统管理几个磁盘分区，这样的目录树只有一个。从结构上讲，各个磁盘分区上的树型目录不一定是并列的（需要</a:t>
            </a:r>
            <a:r>
              <a:rPr lang="zh-CN" altLang="en-US" sz="800" b="1" i="0" dirty="0">
                <a:solidFill>
                  <a:srgbClr val="FF0000"/>
                </a:solidFill>
                <a:effectLst/>
                <a:highlight>
                  <a:srgbClr val="FFFFFF"/>
                </a:highlight>
                <a:latin typeface="-apple-system"/>
              </a:rPr>
              <a:t>挂载</a:t>
            </a:r>
            <a:r>
              <a:rPr lang="zh-CN" altLang="en-US" sz="800" b="0" i="0" dirty="0">
                <a:solidFill>
                  <a:srgbClr val="191B1F"/>
                </a:solidFill>
                <a:effectLst/>
                <a:highlight>
                  <a:srgbClr val="FFFFFF"/>
                </a:highlight>
                <a:latin typeface="-apple-system"/>
              </a:rPr>
              <a:t>到</a:t>
            </a:r>
            <a:r>
              <a:rPr lang="en-US" altLang="zh-CN" sz="800" b="0" i="0" dirty="0">
                <a:solidFill>
                  <a:srgbClr val="191B1F"/>
                </a:solidFill>
                <a:effectLst/>
                <a:highlight>
                  <a:srgbClr val="FFFFFF"/>
                </a:highlight>
                <a:latin typeface="-apple-system"/>
              </a:rPr>
              <a:t>VFS</a:t>
            </a:r>
            <a:r>
              <a:rPr lang="zh-CN" altLang="en-US" sz="800" b="0" i="0">
                <a:solidFill>
                  <a:srgbClr val="191B1F"/>
                </a:solidFill>
                <a:effectLst/>
                <a:highlight>
                  <a:srgbClr val="FFFFFF"/>
                </a:highlight>
                <a:latin typeface="-apple-system"/>
              </a:rPr>
              <a:t>的某个</a:t>
            </a:r>
            <a:r>
              <a:rPr lang="zh-CN" altLang="en-US" sz="800" b="0" i="0" dirty="0">
                <a:solidFill>
                  <a:srgbClr val="191B1F"/>
                </a:solidFill>
                <a:effectLst/>
                <a:highlight>
                  <a:srgbClr val="FFFFFF"/>
                </a:highlight>
                <a:latin typeface="-apple-system"/>
              </a:rPr>
              <a:t>目录上）。</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37</a:t>
            </a:fld>
            <a:endParaRPr lang="zh-CN" altLang="en-US"/>
          </a:p>
        </p:txBody>
      </p:sp>
    </p:spTree>
    <p:extLst>
      <p:ext uri="{BB962C8B-B14F-4D97-AF65-F5344CB8AC3E}">
        <p14:creationId xmlns:p14="http://schemas.microsoft.com/office/powerpoint/2010/main" val="2386556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、当前目录：为简化访问，为每个进程设置一个当前目录</a:t>
            </a:r>
            <a:r>
              <a:rPr lang="en-US" altLang="zh-CN" dirty="0"/>
              <a:t>-</a:t>
            </a:r>
            <a:r>
              <a:rPr lang="zh-CN" altLang="en-US" dirty="0"/>
              <a:t>工作目录。</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38</a:t>
            </a:fld>
            <a:endParaRPr lang="zh-CN" altLang="en-US"/>
          </a:p>
        </p:txBody>
      </p:sp>
    </p:spTree>
    <p:extLst>
      <p:ext uri="{BB962C8B-B14F-4D97-AF65-F5344CB8AC3E}">
        <p14:creationId xmlns:p14="http://schemas.microsoft.com/office/powerpoint/2010/main" val="2754734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err="1"/>
              <a:t>rmdir</a:t>
            </a:r>
            <a:r>
              <a:rPr lang="zh-CN" altLang="en-US" dirty="0"/>
              <a:t>只能删除空目录。</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39</a:t>
            </a:fld>
            <a:endParaRPr lang="zh-CN" altLang="en-US"/>
          </a:p>
        </p:txBody>
      </p:sp>
    </p:spTree>
    <p:extLst>
      <p:ext uri="{BB962C8B-B14F-4D97-AF65-F5344CB8AC3E}">
        <p14:creationId xmlns:p14="http://schemas.microsoft.com/office/powerpoint/2010/main" val="3151111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Windows</a:t>
            </a:r>
            <a:r>
              <a:rPr lang="zh-CN" altLang="en-US" dirty="0"/>
              <a:t>快捷方式类似于符号链接，可以使用</a:t>
            </a:r>
            <a:r>
              <a:rPr lang="en-US" altLang="zh-CN" dirty="0" err="1"/>
              <a:t>mklink</a:t>
            </a:r>
            <a:r>
              <a:rPr lang="zh-CN" altLang="en-US" dirty="0"/>
              <a:t>命令创建硬链接和符号链接。</a:t>
            </a:r>
            <a:endParaRPr lang="en-US" altLang="zh-CN" dirty="0"/>
          </a:p>
          <a:p>
            <a:r>
              <a:rPr lang="en-US" altLang="zh-CN" dirty="0"/>
              <a:t>2</a:t>
            </a:r>
            <a:r>
              <a:rPr lang="zh-CN" altLang="en-US" dirty="0"/>
              <a:t>、共享给操作系统带来复杂性：并发控制的复杂性、文件管理的复杂性。</a:t>
            </a:r>
            <a:endParaRPr lang="en-US" altLang="zh-CN" dirty="0"/>
          </a:p>
          <a:p>
            <a:r>
              <a:rPr lang="en-US" altLang="zh-CN" dirty="0"/>
              <a:t>3</a:t>
            </a:r>
            <a:r>
              <a:rPr lang="zh-CN" altLang="en-US" dirty="0"/>
              <a:t>、共享的语义：数据内容共享？文件偏移量共享？</a:t>
            </a:r>
            <a:r>
              <a:rPr lang="en-US" altLang="zh-CN" dirty="0" err="1"/>
              <a:t>Inode</a:t>
            </a:r>
            <a:r>
              <a:rPr lang="zh-CN" altLang="en-US" dirty="0"/>
              <a:t>共享？</a:t>
            </a:r>
            <a:endParaRPr lang="en-US" altLang="zh-CN" dirty="0"/>
          </a:p>
          <a:p>
            <a:r>
              <a:rPr lang="en-US" altLang="zh-CN" dirty="0"/>
              <a:t>4</a:t>
            </a:r>
            <a:r>
              <a:rPr lang="zh-CN" altLang="en-US" dirty="0"/>
              <a:t>、管道通信机制就是通过共享文件实现的。</a:t>
            </a:r>
            <a:endParaRPr lang="en-US" altLang="zh-CN" dirty="0"/>
          </a:p>
          <a:p>
            <a:r>
              <a:rPr lang="en-US" altLang="zh-CN" dirty="0"/>
              <a:t>5</a:t>
            </a:r>
            <a:r>
              <a:rPr lang="zh-CN" altLang="en-US" dirty="0"/>
              <a:t>、父进程通过</a:t>
            </a:r>
            <a:r>
              <a:rPr lang="en-US" altLang="zh-CN" dirty="0"/>
              <a:t>fork</a:t>
            </a:r>
            <a:r>
              <a:rPr lang="zh-CN" altLang="en-US" dirty="0"/>
              <a:t>创建子进程时，子进程共享父进程文件（非本节所讲的共享）。</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42</a:t>
            </a:fld>
            <a:endParaRPr lang="zh-CN" altLang="en-US"/>
          </a:p>
        </p:txBody>
      </p:sp>
    </p:spTree>
    <p:extLst>
      <p:ext uri="{BB962C8B-B14F-4D97-AF65-F5344CB8AC3E}">
        <p14:creationId xmlns:p14="http://schemas.microsoft.com/office/powerpoint/2010/main" val="1626306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html</a:t>
            </a:r>
            <a:r>
              <a:rPr lang="zh-CN" altLang="en-US" dirty="0"/>
              <a:t>中的链接是符号链接思想的应用。</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44</a:t>
            </a:fld>
            <a:endParaRPr lang="zh-CN" altLang="en-US"/>
          </a:p>
        </p:txBody>
      </p:sp>
    </p:spTree>
    <p:extLst>
      <p:ext uri="{BB962C8B-B14F-4D97-AF65-F5344CB8AC3E}">
        <p14:creationId xmlns:p14="http://schemas.microsoft.com/office/powerpoint/2010/main" val="4141968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、存取控制方式，为防止由人为因素所造成的文件不安全。</a:t>
            </a:r>
            <a:endParaRPr lang="en-US" altLang="zh-CN" dirty="0"/>
          </a:p>
          <a:p>
            <a:r>
              <a:rPr lang="en-US" altLang="zh-CN" dirty="0"/>
              <a:t>2</a:t>
            </a:r>
            <a:r>
              <a:rPr lang="zh-CN" altLang="en-US" dirty="0"/>
              <a:t>、访问控制表：以访问矩阵的列（对象）为单位，表示该对象具有的访问控制，即该对象允许哪些域作哪些操作。</a:t>
            </a:r>
            <a:endParaRPr lang="en-US" altLang="zh-CN" dirty="0"/>
          </a:p>
          <a:p>
            <a:r>
              <a:rPr lang="en-US" altLang="zh-CN" dirty="0"/>
              <a:t>3</a:t>
            </a:r>
            <a:r>
              <a:rPr lang="zh-CN" altLang="en-US" dirty="0"/>
              <a:t>、访问权限表：以访问矩阵的行（域）为单位，表示该域具有的访问权限，即允许该域对哪些对象作哪些操作。</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46</a:t>
            </a:fld>
            <a:endParaRPr lang="zh-CN" altLang="en-US"/>
          </a:p>
        </p:txBody>
      </p:sp>
    </p:spTree>
    <p:extLst>
      <p:ext uri="{BB962C8B-B14F-4D97-AF65-F5344CB8AC3E}">
        <p14:creationId xmlns:p14="http://schemas.microsoft.com/office/powerpoint/2010/main" val="1471848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、文件系统的主体是进程，但进程是动态的，无法预先定义访问权，因此通常使用基于角色的访问权定义。</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47</a:t>
            </a:fld>
            <a:endParaRPr lang="zh-CN" altLang="en-US"/>
          </a:p>
        </p:txBody>
      </p:sp>
    </p:spTree>
    <p:extLst>
      <p:ext uri="{BB962C8B-B14F-4D97-AF65-F5344CB8AC3E}">
        <p14:creationId xmlns:p14="http://schemas.microsoft.com/office/powerpoint/2010/main" val="14195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800" b="0"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699129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2644875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、数据项的名字和类型共同定义了一个数据项的“型”，而征一个实体在数据项上的数据则称为“值”。</a:t>
            </a:r>
            <a:endParaRPr lang="en-US" altLang="zh-CN" dirty="0"/>
          </a:p>
          <a:p>
            <a:r>
              <a:rPr lang="en-US" altLang="zh-CN" dirty="0"/>
              <a:t>2</a:t>
            </a:r>
            <a:r>
              <a:rPr lang="zh-CN" altLang="en-US" dirty="0"/>
              <a:t>、数据项 </a:t>
            </a:r>
            <a:r>
              <a:rPr lang="en-US" altLang="zh-CN" dirty="0"/>
              <a:t>VS </a:t>
            </a:r>
            <a:r>
              <a:rPr lang="zh-CN" altLang="en-US" dirty="0"/>
              <a:t>数据库</a:t>
            </a:r>
            <a:r>
              <a:rPr lang="en-US" altLang="zh-CN" dirty="0"/>
              <a:t>:</a:t>
            </a:r>
            <a:r>
              <a:rPr lang="zh-CN" altLang="en-US" dirty="0"/>
              <a:t>属性</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3474758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、在文件管理器中展示文件名和类型信息，“查看”选项中打开操作系统文件、隐藏文件等。</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2568316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、基本</a:t>
            </a:r>
            <a:r>
              <a:rPr lang="en-US" altLang="zh-CN" dirty="0"/>
              <a:t>IO</a:t>
            </a:r>
            <a:r>
              <a:rPr lang="zh-CN" altLang="en-US" dirty="0"/>
              <a:t>管理程序：如将文件逻辑块号转换为物理块号、管理磁盘中的空闲盘块、</a:t>
            </a:r>
            <a:r>
              <a:rPr lang="en-US" altLang="zh-CN" dirty="0"/>
              <a:t>I/O</a:t>
            </a:r>
            <a:r>
              <a:rPr lang="zh-CN" altLang="en-US" dirty="0"/>
              <a:t>缓冲的指定等。</a:t>
            </a:r>
            <a:endParaRPr lang="en-US" altLang="zh-CN" dirty="0"/>
          </a:p>
          <a:p>
            <a:r>
              <a:rPr lang="en-US" altLang="zh-CN" dirty="0"/>
              <a:t>2</a:t>
            </a:r>
            <a:r>
              <a:rPr lang="zh-CN" altLang="en-US" dirty="0"/>
              <a:t>、逻辑文件系统：如用符号文件名访问文件、实现文件的保护等。</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3163868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、打开：通过目录检索、将文件从外存拷贝到内存的打开文件表中。</a:t>
            </a:r>
            <a:r>
              <a:rPr lang="zh-CN" altLang="en-US" b="1" dirty="0"/>
              <a:t>在用户和文件间建立连接</a:t>
            </a:r>
            <a:r>
              <a:rPr lang="zh-CN" altLang="en-US" dirty="0"/>
              <a:t>。</a:t>
            </a:r>
            <a:endParaRPr lang="en-US" altLang="zh-CN" dirty="0"/>
          </a:p>
          <a:p>
            <a:r>
              <a:rPr lang="en-US" altLang="zh-CN" dirty="0"/>
              <a:t>2</a:t>
            </a:r>
            <a:r>
              <a:rPr lang="zh-CN" altLang="en-US" dirty="0"/>
              <a:t>、关闭：删除文件的内存副本。</a:t>
            </a:r>
            <a:r>
              <a:rPr lang="zh-CN" altLang="en-US" b="1" dirty="0"/>
              <a:t>断开与用户的连接</a:t>
            </a:r>
            <a:r>
              <a:rPr lang="zh-CN" altLang="en-US" dirty="0"/>
              <a:t>。</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3566302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、物理结构描述逻辑块到磁盘块的映射。</a:t>
            </a:r>
            <a:endParaRPr lang="en-US" altLang="zh-CN" dirty="0"/>
          </a:p>
          <a:p>
            <a:r>
              <a:rPr lang="en-US" altLang="zh-CN" dirty="0"/>
              <a:t>2</a:t>
            </a:r>
            <a:r>
              <a:rPr lang="zh-CN" altLang="en-US" dirty="0"/>
              <a:t>、对文件逻辑结构所提出的基本要求（目标）：</a:t>
            </a:r>
            <a:endParaRPr lang="en-US" altLang="zh-CN" dirty="0"/>
          </a:p>
          <a:p>
            <a:r>
              <a:rPr lang="en-US" altLang="zh-CN" dirty="0"/>
              <a:t>1</a:t>
            </a:r>
            <a:r>
              <a:rPr lang="zh-CN" altLang="en-US" dirty="0"/>
              <a:t>）、有助于提高检索速度。</a:t>
            </a:r>
            <a:endParaRPr lang="en-US" altLang="zh-CN" dirty="0"/>
          </a:p>
          <a:p>
            <a:r>
              <a:rPr lang="en-US" altLang="zh-CN" dirty="0"/>
              <a:t>2</a:t>
            </a:r>
            <a:r>
              <a:rPr lang="zh-CN" altLang="en-US" dirty="0"/>
              <a:t>）、方便对文件进行修改。</a:t>
            </a:r>
            <a:endParaRPr lang="en-US" altLang="zh-CN" dirty="0"/>
          </a:p>
          <a:p>
            <a:r>
              <a:rPr lang="en-US" altLang="zh-CN" dirty="0"/>
              <a:t>3</a:t>
            </a:r>
            <a:r>
              <a:rPr lang="zh-CN" altLang="en-US" dirty="0"/>
              <a:t>）、降低存储费用（空间）。</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27571089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rgbClr val="00002E"/>
        </a:solidFill>
        <a:effectLst/>
      </p:bgPr>
    </p:bg>
    <p:spTree>
      <p:nvGrpSpPr>
        <p:cNvPr id="1" name=""/>
        <p:cNvGrpSpPr/>
        <p:nvPr/>
      </p:nvGrpSpPr>
      <p:grpSpPr>
        <a:xfrm>
          <a:off x="0" y="0"/>
          <a:ext cx="0" cy="0"/>
          <a:chOff x="0" y="0"/>
          <a:chExt cx="0" cy="0"/>
        </a:xfrm>
      </p:grpSpPr>
      <p:sp>
        <p:nvSpPr>
          <p:cNvPr id="8" name="Freeform 22_1"/>
          <p:cNvSpPr>
            <a:spLocks noChangeArrowheads="1"/>
          </p:cNvSpPr>
          <p:nvPr userDrawn="1"/>
        </p:nvSpPr>
        <p:spPr bwMode="auto">
          <a:xfrm>
            <a:off x="0" y="1531703"/>
            <a:ext cx="12192000" cy="5326297"/>
          </a:xfrm>
          <a:custGeom>
            <a:avLst/>
            <a:gdLst>
              <a:gd name="connsiteX0" fmla="*/ 7259662 w 12192000"/>
              <a:gd name="connsiteY0" fmla="*/ 57321 h 5381035"/>
              <a:gd name="connsiteX1" fmla="*/ 12192000 w 12192000"/>
              <a:gd name="connsiteY1" fmla="*/ 3668162 h 5381035"/>
              <a:gd name="connsiteX2" fmla="*/ 12192000 w 12192000"/>
              <a:gd name="connsiteY2" fmla="*/ 5381035 h 5381035"/>
              <a:gd name="connsiteX3" fmla="*/ 0 w 12192000"/>
              <a:gd name="connsiteY3" fmla="*/ 5381035 h 5381035"/>
              <a:gd name="connsiteX4" fmla="*/ 0 w 12192000"/>
              <a:gd name="connsiteY4" fmla="*/ 4393412 h 5381035"/>
              <a:gd name="connsiteX5" fmla="*/ 4798 w 12192000"/>
              <a:gd name="connsiteY5" fmla="*/ 4668077 h 5381035"/>
              <a:gd name="connsiteX6" fmla="*/ 3480102 w 12192000"/>
              <a:gd name="connsiteY6" fmla="*/ 3079813 h 5381035"/>
              <a:gd name="connsiteX7" fmla="*/ 6789914 w 12192000"/>
              <a:gd name="connsiteY7" fmla="*/ 82876 h 5381035"/>
              <a:gd name="connsiteX8" fmla="*/ 7259662 w 12192000"/>
              <a:gd name="connsiteY8" fmla="*/ 57321 h 5381035"/>
              <a:gd name="connsiteX9" fmla="*/ 10803922 w 12192000"/>
              <a:gd name="connsiteY9" fmla="*/ 0 h 5381035"/>
              <a:gd name="connsiteX10" fmla="*/ 12192000 w 12192000"/>
              <a:gd name="connsiteY10" fmla="*/ 0 h 5381035"/>
              <a:gd name="connsiteX11" fmla="*/ 12192000 w 12192000"/>
              <a:gd name="connsiteY11" fmla="*/ 1322246 h 5381035"/>
              <a:gd name="connsiteX12" fmla="*/ 10969953 w 12192000"/>
              <a:gd name="connsiteY12" fmla="*/ 120266 h 5381035"/>
              <a:gd name="connsiteX13" fmla="*/ 0 w 12192000"/>
              <a:gd name="connsiteY13" fmla="*/ 0 h 5381035"/>
              <a:gd name="connsiteX14" fmla="*/ 4032282 w 12192000"/>
              <a:gd name="connsiteY14" fmla="*/ 0 h 5381035"/>
              <a:gd name="connsiteX15" fmla="*/ 3968734 w 12192000"/>
              <a:gd name="connsiteY15" fmla="*/ 60350 h 5381035"/>
              <a:gd name="connsiteX16" fmla="*/ 2309846 w 12192000"/>
              <a:gd name="connsiteY16" fmla="*/ 2073351 h 5381035"/>
              <a:gd name="connsiteX17" fmla="*/ 26916 w 12192000"/>
              <a:gd name="connsiteY17" fmla="*/ 3331235 h 5381035"/>
              <a:gd name="connsiteX18" fmla="*/ 0 w 12192000"/>
              <a:gd name="connsiteY18" fmla="*/ 3321905 h 5381035"/>
              <a:gd name="connsiteX0-1" fmla="*/ 7259662 w 12192000"/>
              <a:gd name="connsiteY0-2" fmla="*/ 57321 h 5381035"/>
              <a:gd name="connsiteX1-3" fmla="*/ 12192000 w 12192000"/>
              <a:gd name="connsiteY1-4" fmla="*/ 3668162 h 5381035"/>
              <a:gd name="connsiteX2-5" fmla="*/ 12192000 w 12192000"/>
              <a:gd name="connsiteY2-6" fmla="*/ 5381035 h 5381035"/>
              <a:gd name="connsiteX3-7" fmla="*/ 0 w 12192000"/>
              <a:gd name="connsiteY3-8" fmla="*/ 5381035 h 5381035"/>
              <a:gd name="connsiteX4-9" fmla="*/ 0 w 12192000"/>
              <a:gd name="connsiteY4-10" fmla="*/ 4393412 h 5381035"/>
              <a:gd name="connsiteX5-11" fmla="*/ 4798 w 12192000"/>
              <a:gd name="connsiteY5-12" fmla="*/ 4668077 h 5381035"/>
              <a:gd name="connsiteX6-13" fmla="*/ 3480102 w 12192000"/>
              <a:gd name="connsiteY6-14" fmla="*/ 3079813 h 5381035"/>
              <a:gd name="connsiteX7-15" fmla="*/ 6789914 w 12192000"/>
              <a:gd name="connsiteY7-16" fmla="*/ 82876 h 5381035"/>
              <a:gd name="connsiteX8-17" fmla="*/ 7259662 w 12192000"/>
              <a:gd name="connsiteY8-18" fmla="*/ 57321 h 5381035"/>
              <a:gd name="connsiteX9-19" fmla="*/ 10803922 w 12192000"/>
              <a:gd name="connsiteY9-20" fmla="*/ 0 h 5381035"/>
              <a:gd name="connsiteX10-21" fmla="*/ 12192000 w 12192000"/>
              <a:gd name="connsiteY10-22" fmla="*/ 0 h 5381035"/>
              <a:gd name="connsiteX11-23" fmla="*/ 12192000 w 12192000"/>
              <a:gd name="connsiteY11-24" fmla="*/ 1322246 h 5381035"/>
              <a:gd name="connsiteX12-25" fmla="*/ 10969953 w 12192000"/>
              <a:gd name="connsiteY12-26" fmla="*/ 120266 h 5381035"/>
              <a:gd name="connsiteX13-27" fmla="*/ 10803922 w 12192000"/>
              <a:gd name="connsiteY13-28" fmla="*/ 0 h 5381035"/>
              <a:gd name="connsiteX14-29" fmla="*/ 0 w 12192000"/>
              <a:gd name="connsiteY14-30" fmla="*/ 3321905 h 5381035"/>
              <a:gd name="connsiteX15-31" fmla="*/ 4032282 w 12192000"/>
              <a:gd name="connsiteY15-32" fmla="*/ 0 h 5381035"/>
              <a:gd name="connsiteX16-33" fmla="*/ 3968734 w 12192000"/>
              <a:gd name="connsiteY16-34" fmla="*/ 60350 h 5381035"/>
              <a:gd name="connsiteX17-35" fmla="*/ 2309846 w 12192000"/>
              <a:gd name="connsiteY17-36" fmla="*/ 2073351 h 5381035"/>
              <a:gd name="connsiteX18-37" fmla="*/ 26916 w 12192000"/>
              <a:gd name="connsiteY18-38" fmla="*/ 3331235 h 5381035"/>
              <a:gd name="connsiteX19" fmla="*/ 0 w 12192000"/>
              <a:gd name="connsiteY19" fmla="*/ 3321905 h 5381035"/>
              <a:gd name="connsiteX0-39" fmla="*/ 7259662 w 12192000"/>
              <a:gd name="connsiteY0-40" fmla="*/ 57321 h 5381035"/>
              <a:gd name="connsiteX1-41" fmla="*/ 12192000 w 12192000"/>
              <a:gd name="connsiteY1-42" fmla="*/ 3668162 h 5381035"/>
              <a:gd name="connsiteX2-43" fmla="*/ 12192000 w 12192000"/>
              <a:gd name="connsiteY2-44" fmla="*/ 5381035 h 5381035"/>
              <a:gd name="connsiteX3-45" fmla="*/ 0 w 12192000"/>
              <a:gd name="connsiteY3-46" fmla="*/ 5381035 h 5381035"/>
              <a:gd name="connsiteX4-47" fmla="*/ 0 w 12192000"/>
              <a:gd name="connsiteY4-48" fmla="*/ 4393412 h 5381035"/>
              <a:gd name="connsiteX5-49" fmla="*/ 4798 w 12192000"/>
              <a:gd name="connsiteY5-50" fmla="*/ 4668077 h 5381035"/>
              <a:gd name="connsiteX6-51" fmla="*/ 3480102 w 12192000"/>
              <a:gd name="connsiteY6-52" fmla="*/ 3079813 h 5381035"/>
              <a:gd name="connsiteX7-53" fmla="*/ 6789914 w 12192000"/>
              <a:gd name="connsiteY7-54" fmla="*/ 82876 h 5381035"/>
              <a:gd name="connsiteX8-55" fmla="*/ 7259662 w 12192000"/>
              <a:gd name="connsiteY8-56" fmla="*/ 57321 h 5381035"/>
              <a:gd name="connsiteX9-57" fmla="*/ 10803922 w 12192000"/>
              <a:gd name="connsiteY9-58" fmla="*/ 0 h 5381035"/>
              <a:gd name="connsiteX10-59" fmla="*/ 12192000 w 12192000"/>
              <a:gd name="connsiteY10-60" fmla="*/ 0 h 5381035"/>
              <a:gd name="connsiteX11-61" fmla="*/ 12192000 w 12192000"/>
              <a:gd name="connsiteY11-62" fmla="*/ 1322246 h 5381035"/>
              <a:gd name="connsiteX12-63" fmla="*/ 10969953 w 12192000"/>
              <a:gd name="connsiteY12-64" fmla="*/ 120266 h 5381035"/>
              <a:gd name="connsiteX13-65" fmla="*/ 10803922 w 12192000"/>
              <a:gd name="connsiteY13-66" fmla="*/ 0 h 5381035"/>
              <a:gd name="connsiteX14-67" fmla="*/ 0 w 12192000"/>
              <a:gd name="connsiteY14-68" fmla="*/ 3321905 h 5381035"/>
              <a:gd name="connsiteX15-69" fmla="*/ 4032282 w 12192000"/>
              <a:gd name="connsiteY15-70" fmla="*/ 0 h 5381035"/>
              <a:gd name="connsiteX16-71" fmla="*/ 2309846 w 12192000"/>
              <a:gd name="connsiteY16-72" fmla="*/ 2073351 h 5381035"/>
              <a:gd name="connsiteX17-73" fmla="*/ 26916 w 12192000"/>
              <a:gd name="connsiteY17-74" fmla="*/ 3331235 h 5381035"/>
              <a:gd name="connsiteX18-75" fmla="*/ 0 w 12192000"/>
              <a:gd name="connsiteY18-76" fmla="*/ 3321905 h 5381035"/>
              <a:gd name="connsiteX0-77" fmla="*/ 7259662 w 12192000"/>
              <a:gd name="connsiteY0-78" fmla="*/ 57321 h 5381035"/>
              <a:gd name="connsiteX1-79" fmla="*/ 12192000 w 12192000"/>
              <a:gd name="connsiteY1-80" fmla="*/ 3668162 h 5381035"/>
              <a:gd name="connsiteX2-81" fmla="*/ 12192000 w 12192000"/>
              <a:gd name="connsiteY2-82" fmla="*/ 5381035 h 5381035"/>
              <a:gd name="connsiteX3-83" fmla="*/ 0 w 12192000"/>
              <a:gd name="connsiteY3-84" fmla="*/ 5381035 h 5381035"/>
              <a:gd name="connsiteX4-85" fmla="*/ 0 w 12192000"/>
              <a:gd name="connsiteY4-86" fmla="*/ 4393412 h 5381035"/>
              <a:gd name="connsiteX5-87" fmla="*/ 4798 w 12192000"/>
              <a:gd name="connsiteY5-88" fmla="*/ 4668077 h 5381035"/>
              <a:gd name="connsiteX6-89" fmla="*/ 3480102 w 12192000"/>
              <a:gd name="connsiteY6-90" fmla="*/ 3079813 h 5381035"/>
              <a:gd name="connsiteX7-91" fmla="*/ 6789914 w 12192000"/>
              <a:gd name="connsiteY7-92" fmla="*/ 82876 h 5381035"/>
              <a:gd name="connsiteX8-93" fmla="*/ 7259662 w 12192000"/>
              <a:gd name="connsiteY8-94" fmla="*/ 57321 h 5381035"/>
              <a:gd name="connsiteX9-95" fmla="*/ 10803922 w 12192000"/>
              <a:gd name="connsiteY9-96" fmla="*/ 0 h 5381035"/>
              <a:gd name="connsiteX10-97" fmla="*/ 12192000 w 12192000"/>
              <a:gd name="connsiteY10-98" fmla="*/ 0 h 5381035"/>
              <a:gd name="connsiteX11-99" fmla="*/ 12192000 w 12192000"/>
              <a:gd name="connsiteY11-100" fmla="*/ 1322246 h 5381035"/>
              <a:gd name="connsiteX12-101" fmla="*/ 10969953 w 12192000"/>
              <a:gd name="connsiteY12-102" fmla="*/ 120266 h 5381035"/>
              <a:gd name="connsiteX13-103" fmla="*/ 10803922 w 12192000"/>
              <a:gd name="connsiteY13-104" fmla="*/ 0 h 5381035"/>
              <a:gd name="connsiteX14-105" fmla="*/ 0 w 12192000"/>
              <a:gd name="connsiteY14-106" fmla="*/ 3321905 h 5381035"/>
              <a:gd name="connsiteX15-107" fmla="*/ 2309846 w 12192000"/>
              <a:gd name="connsiteY15-108" fmla="*/ 2073351 h 5381035"/>
              <a:gd name="connsiteX16-109" fmla="*/ 26916 w 12192000"/>
              <a:gd name="connsiteY16-110" fmla="*/ 3331235 h 5381035"/>
              <a:gd name="connsiteX17-111" fmla="*/ 0 w 12192000"/>
              <a:gd name="connsiteY17-112" fmla="*/ 3321905 h 5381035"/>
              <a:gd name="connsiteX0-113" fmla="*/ 7259662 w 12192000"/>
              <a:gd name="connsiteY0-114" fmla="*/ 57321 h 5381035"/>
              <a:gd name="connsiteX1-115" fmla="*/ 12192000 w 12192000"/>
              <a:gd name="connsiteY1-116" fmla="*/ 3668162 h 5381035"/>
              <a:gd name="connsiteX2-117" fmla="*/ 12192000 w 12192000"/>
              <a:gd name="connsiteY2-118" fmla="*/ 5381035 h 5381035"/>
              <a:gd name="connsiteX3-119" fmla="*/ 0 w 12192000"/>
              <a:gd name="connsiteY3-120" fmla="*/ 5381035 h 5381035"/>
              <a:gd name="connsiteX4-121" fmla="*/ 0 w 12192000"/>
              <a:gd name="connsiteY4-122" fmla="*/ 4393412 h 5381035"/>
              <a:gd name="connsiteX5-123" fmla="*/ 4798 w 12192000"/>
              <a:gd name="connsiteY5-124" fmla="*/ 4668077 h 5381035"/>
              <a:gd name="connsiteX6-125" fmla="*/ 3480102 w 12192000"/>
              <a:gd name="connsiteY6-126" fmla="*/ 3079813 h 5381035"/>
              <a:gd name="connsiteX7-127" fmla="*/ 6789914 w 12192000"/>
              <a:gd name="connsiteY7-128" fmla="*/ 82876 h 5381035"/>
              <a:gd name="connsiteX8-129" fmla="*/ 7259662 w 12192000"/>
              <a:gd name="connsiteY8-130" fmla="*/ 57321 h 5381035"/>
              <a:gd name="connsiteX9-131" fmla="*/ 10803922 w 12192000"/>
              <a:gd name="connsiteY9-132" fmla="*/ 0 h 5381035"/>
              <a:gd name="connsiteX10-133" fmla="*/ 12192000 w 12192000"/>
              <a:gd name="connsiteY10-134" fmla="*/ 0 h 5381035"/>
              <a:gd name="connsiteX11-135" fmla="*/ 12192000 w 12192000"/>
              <a:gd name="connsiteY11-136" fmla="*/ 1322246 h 5381035"/>
              <a:gd name="connsiteX12-137" fmla="*/ 10969953 w 12192000"/>
              <a:gd name="connsiteY12-138" fmla="*/ 120266 h 5381035"/>
              <a:gd name="connsiteX13-139" fmla="*/ 10803922 w 12192000"/>
              <a:gd name="connsiteY13-140" fmla="*/ 0 h 5381035"/>
              <a:gd name="connsiteX14-141" fmla="*/ 26916 w 12192000"/>
              <a:gd name="connsiteY14-142" fmla="*/ 3331235 h 5381035"/>
              <a:gd name="connsiteX15-143" fmla="*/ 2309846 w 12192000"/>
              <a:gd name="connsiteY15-144" fmla="*/ 2073351 h 5381035"/>
              <a:gd name="connsiteX16-145" fmla="*/ 26916 w 12192000"/>
              <a:gd name="connsiteY16-146" fmla="*/ 3331235 h 5381035"/>
              <a:gd name="connsiteX0-147" fmla="*/ 7259662 w 12192000"/>
              <a:gd name="connsiteY0-148" fmla="*/ 57321 h 5381035"/>
              <a:gd name="connsiteX1-149" fmla="*/ 12192000 w 12192000"/>
              <a:gd name="connsiteY1-150" fmla="*/ 3668162 h 5381035"/>
              <a:gd name="connsiteX2-151" fmla="*/ 12192000 w 12192000"/>
              <a:gd name="connsiteY2-152" fmla="*/ 5381035 h 5381035"/>
              <a:gd name="connsiteX3-153" fmla="*/ 0 w 12192000"/>
              <a:gd name="connsiteY3-154" fmla="*/ 5381035 h 5381035"/>
              <a:gd name="connsiteX4-155" fmla="*/ 0 w 12192000"/>
              <a:gd name="connsiteY4-156" fmla="*/ 4393412 h 5381035"/>
              <a:gd name="connsiteX5-157" fmla="*/ 4798 w 12192000"/>
              <a:gd name="connsiteY5-158" fmla="*/ 4668077 h 5381035"/>
              <a:gd name="connsiteX6-159" fmla="*/ 3480102 w 12192000"/>
              <a:gd name="connsiteY6-160" fmla="*/ 3079813 h 5381035"/>
              <a:gd name="connsiteX7-161" fmla="*/ 6789914 w 12192000"/>
              <a:gd name="connsiteY7-162" fmla="*/ 82876 h 5381035"/>
              <a:gd name="connsiteX8-163" fmla="*/ 7259662 w 12192000"/>
              <a:gd name="connsiteY8-164" fmla="*/ 57321 h 5381035"/>
              <a:gd name="connsiteX9-165" fmla="*/ 10803922 w 12192000"/>
              <a:gd name="connsiteY9-166" fmla="*/ 0 h 5381035"/>
              <a:gd name="connsiteX10-167" fmla="*/ 12192000 w 12192000"/>
              <a:gd name="connsiteY10-168" fmla="*/ 0 h 5381035"/>
              <a:gd name="connsiteX11-169" fmla="*/ 12192000 w 12192000"/>
              <a:gd name="connsiteY11-170" fmla="*/ 1322246 h 5381035"/>
              <a:gd name="connsiteX12-171" fmla="*/ 10969953 w 12192000"/>
              <a:gd name="connsiteY12-172" fmla="*/ 120266 h 5381035"/>
              <a:gd name="connsiteX13-173" fmla="*/ 10803922 w 12192000"/>
              <a:gd name="connsiteY13-174" fmla="*/ 0 h 5381035"/>
              <a:gd name="connsiteX0-175" fmla="*/ 7259662 w 12192000"/>
              <a:gd name="connsiteY0-176" fmla="*/ 57321 h 5381035"/>
              <a:gd name="connsiteX1-177" fmla="*/ 12192000 w 12192000"/>
              <a:gd name="connsiteY1-178" fmla="*/ 3668162 h 5381035"/>
              <a:gd name="connsiteX2-179" fmla="*/ 12192000 w 12192000"/>
              <a:gd name="connsiteY2-180" fmla="*/ 5381035 h 5381035"/>
              <a:gd name="connsiteX3-181" fmla="*/ 0 w 12192000"/>
              <a:gd name="connsiteY3-182" fmla="*/ 5381035 h 5381035"/>
              <a:gd name="connsiteX4-183" fmla="*/ 0 w 12192000"/>
              <a:gd name="connsiteY4-184" fmla="*/ 4393412 h 5381035"/>
              <a:gd name="connsiteX5-185" fmla="*/ 4798 w 12192000"/>
              <a:gd name="connsiteY5-186" fmla="*/ 4668077 h 5381035"/>
              <a:gd name="connsiteX6-187" fmla="*/ 3480102 w 12192000"/>
              <a:gd name="connsiteY6-188" fmla="*/ 3079813 h 5381035"/>
              <a:gd name="connsiteX7-189" fmla="*/ 6789914 w 12192000"/>
              <a:gd name="connsiteY7-190" fmla="*/ 82876 h 5381035"/>
              <a:gd name="connsiteX8-191" fmla="*/ 7259662 w 12192000"/>
              <a:gd name="connsiteY8-192" fmla="*/ 57321 h 5381035"/>
              <a:gd name="connsiteX9-193" fmla="*/ 10803922 w 12192000"/>
              <a:gd name="connsiteY9-194" fmla="*/ 0 h 5381035"/>
              <a:gd name="connsiteX10-195" fmla="*/ 12192000 w 12192000"/>
              <a:gd name="connsiteY10-196" fmla="*/ 1322246 h 5381035"/>
              <a:gd name="connsiteX11-197" fmla="*/ 10969953 w 12192000"/>
              <a:gd name="connsiteY11-198" fmla="*/ 120266 h 5381035"/>
              <a:gd name="connsiteX12-199" fmla="*/ 10803922 w 12192000"/>
              <a:gd name="connsiteY12-200" fmla="*/ 0 h 5381035"/>
              <a:gd name="connsiteX0-201" fmla="*/ 7259662 w 12192000"/>
              <a:gd name="connsiteY0-202" fmla="*/ 2583 h 5326297"/>
              <a:gd name="connsiteX1-203" fmla="*/ 12192000 w 12192000"/>
              <a:gd name="connsiteY1-204" fmla="*/ 3613424 h 5326297"/>
              <a:gd name="connsiteX2-205" fmla="*/ 12192000 w 12192000"/>
              <a:gd name="connsiteY2-206" fmla="*/ 5326297 h 5326297"/>
              <a:gd name="connsiteX3-207" fmla="*/ 0 w 12192000"/>
              <a:gd name="connsiteY3-208" fmla="*/ 5326297 h 5326297"/>
              <a:gd name="connsiteX4-209" fmla="*/ 0 w 12192000"/>
              <a:gd name="connsiteY4-210" fmla="*/ 4338674 h 5326297"/>
              <a:gd name="connsiteX5-211" fmla="*/ 4798 w 12192000"/>
              <a:gd name="connsiteY5-212" fmla="*/ 4613339 h 5326297"/>
              <a:gd name="connsiteX6-213" fmla="*/ 3480102 w 12192000"/>
              <a:gd name="connsiteY6-214" fmla="*/ 3025075 h 5326297"/>
              <a:gd name="connsiteX7-215" fmla="*/ 6789914 w 12192000"/>
              <a:gd name="connsiteY7-216" fmla="*/ 28138 h 5326297"/>
              <a:gd name="connsiteX8-217" fmla="*/ 7259662 w 12192000"/>
              <a:gd name="connsiteY8-218" fmla="*/ 2583 h 5326297"/>
              <a:gd name="connsiteX9-219" fmla="*/ 10969953 w 12192000"/>
              <a:gd name="connsiteY9-220" fmla="*/ 65528 h 5326297"/>
              <a:gd name="connsiteX10-221" fmla="*/ 12192000 w 12192000"/>
              <a:gd name="connsiteY10-222" fmla="*/ 1267508 h 5326297"/>
              <a:gd name="connsiteX11-223" fmla="*/ 10969953 w 12192000"/>
              <a:gd name="connsiteY11-224" fmla="*/ 65528 h 5326297"/>
              <a:gd name="connsiteX0-225" fmla="*/ 7259662 w 12192000"/>
              <a:gd name="connsiteY0-226" fmla="*/ 2583 h 5326297"/>
              <a:gd name="connsiteX1-227" fmla="*/ 12192000 w 12192000"/>
              <a:gd name="connsiteY1-228" fmla="*/ 3613424 h 5326297"/>
              <a:gd name="connsiteX2-229" fmla="*/ 12192000 w 12192000"/>
              <a:gd name="connsiteY2-230" fmla="*/ 5326297 h 5326297"/>
              <a:gd name="connsiteX3-231" fmla="*/ 0 w 12192000"/>
              <a:gd name="connsiteY3-232" fmla="*/ 5326297 h 5326297"/>
              <a:gd name="connsiteX4-233" fmla="*/ 0 w 12192000"/>
              <a:gd name="connsiteY4-234" fmla="*/ 4338674 h 5326297"/>
              <a:gd name="connsiteX5-235" fmla="*/ 4798 w 12192000"/>
              <a:gd name="connsiteY5-236" fmla="*/ 4613339 h 5326297"/>
              <a:gd name="connsiteX6-237" fmla="*/ 3480102 w 12192000"/>
              <a:gd name="connsiteY6-238" fmla="*/ 3025075 h 5326297"/>
              <a:gd name="connsiteX7-239" fmla="*/ 6789914 w 12192000"/>
              <a:gd name="connsiteY7-240" fmla="*/ 28138 h 5326297"/>
              <a:gd name="connsiteX8-241" fmla="*/ 7259662 w 12192000"/>
              <a:gd name="connsiteY8-242" fmla="*/ 2583 h 53262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2192000" h="5326297">
                <a:moveTo>
                  <a:pt x="7259662" y="2583"/>
                </a:moveTo>
                <a:cubicBezTo>
                  <a:pt x="9625834" y="111255"/>
                  <a:pt x="12192000" y="3613424"/>
                  <a:pt x="12192000" y="3613424"/>
                </a:cubicBezTo>
                <a:lnTo>
                  <a:pt x="12192000" y="5326297"/>
                </a:lnTo>
                <a:lnTo>
                  <a:pt x="0" y="5326297"/>
                </a:lnTo>
                <a:lnTo>
                  <a:pt x="0" y="4338674"/>
                </a:lnTo>
                <a:cubicBezTo>
                  <a:pt x="1599" y="4430229"/>
                  <a:pt x="3199" y="4521784"/>
                  <a:pt x="4798" y="4613339"/>
                </a:cubicBezTo>
                <a:cubicBezTo>
                  <a:pt x="4798" y="4613339"/>
                  <a:pt x="1766092" y="5316740"/>
                  <a:pt x="3480102" y="3025075"/>
                </a:cubicBezTo>
                <a:cubicBezTo>
                  <a:pt x="5194112" y="732474"/>
                  <a:pt x="5876761" y="174992"/>
                  <a:pt x="6789914" y="28138"/>
                </a:cubicBezTo>
                <a:cubicBezTo>
                  <a:pt x="6945061" y="3175"/>
                  <a:pt x="7101917" y="-4662"/>
                  <a:pt x="7259662" y="2583"/>
                </a:cubicBezTo>
                <a:close/>
              </a:path>
            </a:pathLst>
          </a:custGeom>
          <a:blipFill>
            <a:blip r:embed="rId2">
              <a:duotone>
                <a:schemeClr val="accent2">
                  <a:shade val="45000"/>
                  <a:satMod val="135000"/>
                </a:schemeClr>
                <a:prstClr val="white"/>
              </a:duotone>
            </a:blip>
            <a:srcRect/>
            <a:stretch>
              <a:fillRect t="-28757" b="-15909"/>
            </a:stretch>
          </a:blipFill>
          <a:ln>
            <a:noFill/>
          </a:ln>
        </p:spPr>
        <p:txBody>
          <a:bodyPr vert="horz" wrap="square" lIns="91440" tIns="45720" rIns="91440" bIns="45720" numCol="1" anchor="t" anchorCtr="0" compatLnSpc="1">
            <a:noAutofit/>
          </a:bodyPr>
          <a:lstStyle/>
          <a:p>
            <a:endParaRPr lang="zh-CN" altLang="en-US"/>
          </a:p>
        </p:txBody>
      </p:sp>
      <p:sp>
        <p:nvSpPr>
          <p:cNvPr id="23" name="任意多边形: 形状 22"/>
          <p:cNvSpPr>
            <a:spLocks noChangeArrowheads="1"/>
          </p:cNvSpPr>
          <p:nvPr userDrawn="1"/>
        </p:nvSpPr>
        <p:spPr bwMode="auto">
          <a:xfrm>
            <a:off x="-794" y="1531703"/>
            <a:ext cx="12192000" cy="5326297"/>
          </a:xfrm>
          <a:custGeom>
            <a:avLst/>
            <a:gdLst>
              <a:gd name="connsiteX0" fmla="*/ 7259662 w 12192000"/>
              <a:gd name="connsiteY0" fmla="*/ 57321 h 5381035"/>
              <a:gd name="connsiteX1" fmla="*/ 12192000 w 12192000"/>
              <a:gd name="connsiteY1" fmla="*/ 3668162 h 5381035"/>
              <a:gd name="connsiteX2" fmla="*/ 12192000 w 12192000"/>
              <a:gd name="connsiteY2" fmla="*/ 5381035 h 5381035"/>
              <a:gd name="connsiteX3" fmla="*/ 0 w 12192000"/>
              <a:gd name="connsiteY3" fmla="*/ 5381035 h 5381035"/>
              <a:gd name="connsiteX4" fmla="*/ 0 w 12192000"/>
              <a:gd name="connsiteY4" fmla="*/ 4393412 h 5381035"/>
              <a:gd name="connsiteX5" fmla="*/ 4798 w 12192000"/>
              <a:gd name="connsiteY5" fmla="*/ 4668077 h 5381035"/>
              <a:gd name="connsiteX6" fmla="*/ 3480102 w 12192000"/>
              <a:gd name="connsiteY6" fmla="*/ 3079813 h 5381035"/>
              <a:gd name="connsiteX7" fmla="*/ 6789914 w 12192000"/>
              <a:gd name="connsiteY7" fmla="*/ 82876 h 5381035"/>
              <a:gd name="connsiteX8" fmla="*/ 7259662 w 12192000"/>
              <a:gd name="connsiteY8" fmla="*/ 57321 h 5381035"/>
              <a:gd name="connsiteX9" fmla="*/ 10803922 w 12192000"/>
              <a:gd name="connsiteY9" fmla="*/ 0 h 5381035"/>
              <a:gd name="connsiteX10" fmla="*/ 12192000 w 12192000"/>
              <a:gd name="connsiteY10" fmla="*/ 0 h 5381035"/>
              <a:gd name="connsiteX11" fmla="*/ 12192000 w 12192000"/>
              <a:gd name="connsiteY11" fmla="*/ 1322246 h 5381035"/>
              <a:gd name="connsiteX12" fmla="*/ 10969953 w 12192000"/>
              <a:gd name="connsiteY12" fmla="*/ 120266 h 5381035"/>
              <a:gd name="connsiteX13" fmla="*/ 0 w 12192000"/>
              <a:gd name="connsiteY13" fmla="*/ 0 h 5381035"/>
              <a:gd name="connsiteX14" fmla="*/ 4032282 w 12192000"/>
              <a:gd name="connsiteY14" fmla="*/ 0 h 5381035"/>
              <a:gd name="connsiteX15" fmla="*/ 3968734 w 12192000"/>
              <a:gd name="connsiteY15" fmla="*/ 60350 h 5381035"/>
              <a:gd name="connsiteX16" fmla="*/ 2309846 w 12192000"/>
              <a:gd name="connsiteY16" fmla="*/ 2073351 h 5381035"/>
              <a:gd name="connsiteX17" fmla="*/ 26916 w 12192000"/>
              <a:gd name="connsiteY17" fmla="*/ 3331235 h 5381035"/>
              <a:gd name="connsiteX18" fmla="*/ 0 w 12192000"/>
              <a:gd name="connsiteY18" fmla="*/ 3321905 h 5381035"/>
              <a:gd name="connsiteX0-1" fmla="*/ 7259662 w 12192000"/>
              <a:gd name="connsiteY0-2" fmla="*/ 57321 h 5381035"/>
              <a:gd name="connsiteX1-3" fmla="*/ 12192000 w 12192000"/>
              <a:gd name="connsiteY1-4" fmla="*/ 3668162 h 5381035"/>
              <a:gd name="connsiteX2-5" fmla="*/ 12192000 w 12192000"/>
              <a:gd name="connsiteY2-6" fmla="*/ 5381035 h 5381035"/>
              <a:gd name="connsiteX3-7" fmla="*/ 0 w 12192000"/>
              <a:gd name="connsiteY3-8" fmla="*/ 5381035 h 5381035"/>
              <a:gd name="connsiteX4-9" fmla="*/ 0 w 12192000"/>
              <a:gd name="connsiteY4-10" fmla="*/ 4393412 h 5381035"/>
              <a:gd name="connsiteX5-11" fmla="*/ 4798 w 12192000"/>
              <a:gd name="connsiteY5-12" fmla="*/ 4668077 h 5381035"/>
              <a:gd name="connsiteX6-13" fmla="*/ 3480102 w 12192000"/>
              <a:gd name="connsiteY6-14" fmla="*/ 3079813 h 5381035"/>
              <a:gd name="connsiteX7-15" fmla="*/ 6789914 w 12192000"/>
              <a:gd name="connsiteY7-16" fmla="*/ 82876 h 5381035"/>
              <a:gd name="connsiteX8-17" fmla="*/ 7259662 w 12192000"/>
              <a:gd name="connsiteY8-18" fmla="*/ 57321 h 5381035"/>
              <a:gd name="connsiteX9-19" fmla="*/ 10803922 w 12192000"/>
              <a:gd name="connsiteY9-20" fmla="*/ 0 h 5381035"/>
              <a:gd name="connsiteX10-21" fmla="*/ 12192000 w 12192000"/>
              <a:gd name="connsiteY10-22" fmla="*/ 0 h 5381035"/>
              <a:gd name="connsiteX11-23" fmla="*/ 12192000 w 12192000"/>
              <a:gd name="connsiteY11-24" fmla="*/ 1322246 h 5381035"/>
              <a:gd name="connsiteX12-25" fmla="*/ 10969953 w 12192000"/>
              <a:gd name="connsiteY12-26" fmla="*/ 120266 h 5381035"/>
              <a:gd name="connsiteX13-27" fmla="*/ 10803922 w 12192000"/>
              <a:gd name="connsiteY13-28" fmla="*/ 0 h 5381035"/>
              <a:gd name="connsiteX14-29" fmla="*/ 0 w 12192000"/>
              <a:gd name="connsiteY14-30" fmla="*/ 3321905 h 5381035"/>
              <a:gd name="connsiteX15-31" fmla="*/ 4032282 w 12192000"/>
              <a:gd name="connsiteY15-32" fmla="*/ 0 h 5381035"/>
              <a:gd name="connsiteX16-33" fmla="*/ 3968734 w 12192000"/>
              <a:gd name="connsiteY16-34" fmla="*/ 60350 h 5381035"/>
              <a:gd name="connsiteX17-35" fmla="*/ 2309846 w 12192000"/>
              <a:gd name="connsiteY17-36" fmla="*/ 2073351 h 5381035"/>
              <a:gd name="connsiteX18-37" fmla="*/ 26916 w 12192000"/>
              <a:gd name="connsiteY18-38" fmla="*/ 3331235 h 5381035"/>
              <a:gd name="connsiteX19" fmla="*/ 0 w 12192000"/>
              <a:gd name="connsiteY19" fmla="*/ 3321905 h 5381035"/>
              <a:gd name="connsiteX0-39" fmla="*/ 7259662 w 12192000"/>
              <a:gd name="connsiteY0-40" fmla="*/ 57321 h 5381035"/>
              <a:gd name="connsiteX1-41" fmla="*/ 12192000 w 12192000"/>
              <a:gd name="connsiteY1-42" fmla="*/ 3668162 h 5381035"/>
              <a:gd name="connsiteX2-43" fmla="*/ 12192000 w 12192000"/>
              <a:gd name="connsiteY2-44" fmla="*/ 5381035 h 5381035"/>
              <a:gd name="connsiteX3-45" fmla="*/ 0 w 12192000"/>
              <a:gd name="connsiteY3-46" fmla="*/ 5381035 h 5381035"/>
              <a:gd name="connsiteX4-47" fmla="*/ 0 w 12192000"/>
              <a:gd name="connsiteY4-48" fmla="*/ 4393412 h 5381035"/>
              <a:gd name="connsiteX5-49" fmla="*/ 4798 w 12192000"/>
              <a:gd name="connsiteY5-50" fmla="*/ 4668077 h 5381035"/>
              <a:gd name="connsiteX6-51" fmla="*/ 3480102 w 12192000"/>
              <a:gd name="connsiteY6-52" fmla="*/ 3079813 h 5381035"/>
              <a:gd name="connsiteX7-53" fmla="*/ 6789914 w 12192000"/>
              <a:gd name="connsiteY7-54" fmla="*/ 82876 h 5381035"/>
              <a:gd name="connsiteX8-55" fmla="*/ 7259662 w 12192000"/>
              <a:gd name="connsiteY8-56" fmla="*/ 57321 h 5381035"/>
              <a:gd name="connsiteX9-57" fmla="*/ 10803922 w 12192000"/>
              <a:gd name="connsiteY9-58" fmla="*/ 0 h 5381035"/>
              <a:gd name="connsiteX10-59" fmla="*/ 12192000 w 12192000"/>
              <a:gd name="connsiteY10-60" fmla="*/ 0 h 5381035"/>
              <a:gd name="connsiteX11-61" fmla="*/ 12192000 w 12192000"/>
              <a:gd name="connsiteY11-62" fmla="*/ 1322246 h 5381035"/>
              <a:gd name="connsiteX12-63" fmla="*/ 10969953 w 12192000"/>
              <a:gd name="connsiteY12-64" fmla="*/ 120266 h 5381035"/>
              <a:gd name="connsiteX13-65" fmla="*/ 10803922 w 12192000"/>
              <a:gd name="connsiteY13-66" fmla="*/ 0 h 5381035"/>
              <a:gd name="connsiteX14-67" fmla="*/ 0 w 12192000"/>
              <a:gd name="connsiteY14-68" fmla="*/ 3321905 h 5381035"/>
              <a:gd name="connsiteX15-69" fmla="*/ 4032282 w 12192000"/>
              <a:gd name="connsiteY15-70" fmla="*/ 0 h 5381035"/>
              <a:gd name="connsiteX16-71" fmla="*/ 2309846 w 12192000"/>
              <a:gd name="connsiteY16-72" fmla="*/ 2073351 h 5381035"/>
              <a:gd name="connsiteX17-73" fmla="*/ 26916 w 12192000"/>
              <a:gd name="connsiteY17-74" fmla="*/ 3331235 h 5381035"/>
              <a:gd name="connsiteX18-75" fmla="*/ 0 w 12192000"/>
              <a:gd name="connsiteY18-76" fmla="*/ 3321905 h 5381035"/>
              <a:gd name="connsiteX0-77" fmla="*/ 7259662 w 12192000"/>
              <a:gd name="connsiteY0-78" fmla="*/ 57321 h 5381035"/>
              <a:gd name="connsiteX1-79" fmla="*/ 12192000 w 12192000"/>
              <a:gd name="connsiteY1-80" fmla="*/ 3668162 h 5381035"/>
              <a:gd name="connsiteX2-81" fmla="*/ 12192000 w 12192000"/>
              <a:gd name="connsiteY2-82" fmla="*/ 5381035 h 5381035"/>
              <a:gd name="connsiteX3-83" fmla="*/ 0 w 12192000"/>
              <a:gd name="connsiteY3-84" fmla="*/ 5381035 h 5381035"/>
              <a:gd name="connsiteX4-85" fmla="*/ 0 w 12192000"/>
              <a:gd name="connsiteY4-86" fmla="*/ 4393412 h 5381035"/>
              <a:gd name="connsiteX5-87" fmla="*/ 4798 w 12192000"/>
              <a:gd name="connsiteY5-88" fmla="*/ 4668077 h 5381035"/>
              <a:gd name="connsiteX6-89" fmla="*/ 3480102 w 12192000"/>
              <a:gd name="connsiteY6-90" fmla="*/ 3079813 h 5381035"/>
              <a:gd name="connsiteX7-91" fmla="*/ 6789914 w 12192000"/>
              <a:gd name="connsiteY7-92" fmla="*/ 82876 h 5381035"/>
              <a:gd name="connsiteX8-93" fmla="*/ 7259662 w 12192000"/>
              <a:gd name="connsiteY8-94" fmla="*/ 57321 h 5381035"/>
              <a:gd name="connsiteX9-95" fmla="*/ 10803922 w 12192000"/>
              <a:gd name="connsiteY9-96" fmla="*/ 0 h 5381035"/>
              <a:gd name="connsiteX10-97" fmla="*/ 12192000 w 12192000"/>
              <a:gd name="connsiteY10-98" fmla="*/ 0 h 5381035"/>
              <a:gd name="connsiteX11-99" fmla="*/ 12192000 w 12192000"/>
              <a:gd name="connsiteY11-100" fmla="*/ 1322246 h 5381035"/>
              <a:gd name="connsiteX12-101" fmla="*/ 10969953 w 12192000"/>
              <a:gd name="connsiteY12-102" fmla="*/ 120266 h 5381035"/>
              <a:gd name="connsiteX13-103" fmla="*/ 10803922 w 12192000"/>
              <a:gd name="connsiteY13-104" fmla="*/ 0 h 5381035"/>
              <a:gd name="connsiteX14-105" fmla="*/ 0 w 12192000"/>
              <a:gd name="connsiteY14-106" fmla="*/ 3321905 h 5381035"/>
              <a:gd name="connsiteX15-107" fmla="*/ 2309846 w 12192000"/>
              <a:gd name="connsiteY15-108" fmla="*/ 2073351 h 5381035"/>
              <a:gd name="connsiteX16-109" fmla="*/ 26916 w 12192000"/>
              <a:gd name="connsiteY16-110" fmla="*/ 3331235 h 5381035"/>
              <a:gd name="connsiteX17-111" fmla="*/ 0 w 12192000"/>
              <a:gd name="connsiteY17-112" fmla="*/ 3321905 h 5381035"/>
              <a:gd name="connsiteX0-113" fmla="*/ 7259662 w 12192000"/>
              <a:gd name="connsiteY0-114" fmla="*/ 57321 h 5381035"/>
              <a:gd name="connsiteX1-115" fmla="*/ 12192000 w 12192000"/>
              <a:gd name="connsiteY1-116" fmla="*/ 3668162 h 5381035"/>
              <a:gd name="connsiteX2-117" fmla="*/ 12192000 w 12192000"/>
              <a:gd name="connsiteY2-118" fmla="*/ 5381035 h 5381035"/>
              <a:gd name="connsiteX3-119" fmla="*/ 0 w 12192000"/>
              <a:gd name="connsiteY3-120" fmla="*/ 5381035 h 5381035"/>
              <a:gd name="connsiteX4-121" fmla="*/ 0 w 12192000"/>
              <a:gd name="connsiteY4-122" fmla="*/ 4393412 h 5381035"/>
              <a:gd name="connsiteX5-123" fmla="*/ 4798 w 12192000"/>
              <a:gd name="connsiteY5-124" fmla="*/ 4668077 h 5381035"/>
              <a:gd name="connsiteX6-125" fmla="*/ 3480102 w 12192000"/>
              <a:gd name="connsiteY6-126" fmla="*/ 3079813 h 5381035"/>
              <a:gd name="connsiteX7-127" fmla="*/ 6789914 w 12192000"/>
              <a:gd name="connsiteY7-128" fmla="*/ 82876 h 5381035"/>
              <a:gd name="connsiteX8-129" fmla="*/ 7259662 w 12192000"/>
              <a:gd name="connsiteY8-130" fmla="*/ 57321 h 5381035"/>
              <a:gd name="connsiteX9-131" fmla="*/ 10803922 w 12192000"/>
              <a:gd name="connsiteY9-132" fmla="*/ 0 h 5381035"/>
              <a:gd name="connsiteX10-133" fmla="*/ 12192000 w 12192000"/>
              <a:gd name="connsiteY10-134" fmla="*/ 0 h 5381035"/>
              <a:gd name="connsiteX11-135" fmla="*/ 12192000 w 12192000"/>
              <a:gd name="connsiteY11-136" fmla="*/ 1322246 h 5381035"/>
              <a:gd name="connsiteX12-137" fmla="*/ 10969953 w 12192000"/>
              <a:gd name="connsiteY12-138" fmla="*/ 120266 h 5381035"/>
              <a:gd name="connsiteX13-139" fmla="*/ 10803922 w 12192000"/>
              <a:gd name="connsiteY13-140" fmla="*/ 0 h 5381035"/>
              <a:gd name="connsiteX14-141" fmla="*/ 26916 w 12192000"/>
              <a:gd name="connsiteY14-142" fmla="*/ 3331235 h 5381035"/>
              <a:gd name="connsiteX15-143" fmla="*/ 2309846 w 12192000"/>
              <a:gd name="connsiteY15-144" fmla="*/ 2073351 h 5381035"/>
              <a:gd name="connsiteX16-145" fmla="*/ 26916 w 12192000"/>
              <a:gd name="connsiteY16-146" fmla="*/ 3331235 h 5381035"/>
              <a:gd name="connsiteX0-147" fmla="*/ 7259662 w 12192000"/>
              <a:gd name="connsiteY0-148" fmla="*/ 57321 h 5381035"/>
              <a:gd name="connsiteX1-149" fmla="*/ 12192000 w 12192000"/>
              <a:gd name="connsiteY1-150" fmla="*/ 3668162 h 5381035"/>
              <a:gd name="connsiteX2-151" fmla="*/ 12192000 w 12192000"/>
              <a:gd name="connsiteY2-152" fmla="*/ 5381035 h 5381035"/>
              <a:gd name="connsiteX3-153" fmla="*/ 0 w 12192000"/>
              <a:gd name="connsiteY3-154" fmla="*/ 5381035 h 5381035"/>
              <a:gd name="connsiteX4-155" fmla="*/ 0 w 12192000"/>
              <a:gd name="connsiteY4-156" fmla="*/ 4393412 h 5381035"/>
              <a:gd name="connsiteX5-157" fmla="*/ 4798 w 12192000"/>
              <a:gd name="connsiteY5-158" fmla="*/ 4668077 h 5381035"/>
              <a:gd name="connsiteX6-159" fmla="*/ 3480102 w 12192000"/>
              <a:gd name="connsiteY6-160" fmla="*/ 3079813 h 5381035"/>
              <a:gd name="connsiteX7-161" fmla="*/ 6789914 w 12192000"/>
              <a:gd name="connsiteY7-162" fmla="*/ 82876 h 5381035"/>
              <a:gd name="connsiteX8-163" fmla="*/ 7259662 w 12192000"/>
              <a:gd name="connsiteY8-164" fmla="*/ 57321 h 5381035"/>
              <a:gd name="connsiteX9-165" fmla="*/ 10803922 w 12192000"/>
              <a:gd name="connsiteY9-166" fmla="*/ 0 h 5381035"/>
              <a:gd name="connsiteX10-167" fmla="*/ 12192000 w 12192000"/>
              <a:gd name="connsiteY10-168" fmla="*/ 0 h 5381035"/>
              <a:gd name="connsiteX11-169" fmla="*/ 12192000 w 12192000"/>
              <a:gd name="connsiteY11-170" fmla="*/ 1322246 h 5381035"/>
              <a:gd name="connsiteX12-171" fmla="*/ 10969953 w 12192000"/>
              <a:gd name="connsiteY12-172" fmla="*/ 120266 h 5381035"/>
              <a:gd name="connsiteX13-173" fmla="*/ 10803922 w 12192000"/>
              <a:gd name="connsiteY13-174" fmla="*/ 0 h 5381035"/>
              <a:gd name="connsiteX0-175" fmla="*/ 7259662 w 12192000"/>
              <a:gd name="connsiteY0-176" fmla="*/ 57321 h 5381035"/>
              <a:gd name="connsiteX1-177" fmla="*/ 12192000 w 12192000"/>
              <a:gd name="connsiteY1-178" fmla="*/ 3668162 h 5381035"/>
              <a:gd name="connsiteX2-179" fmla="*/ 12192000 w 12192000"/>
              <a:gd name="connsiteY2-180" fmla="*/ 5381035 h 5381035"/>
              <a:gd name="connsiteX3-181" fmla="*/ 0 w 12192000"/>
              <a:gd name="connsiteY3-182" fmla="*/ 5381035 h 5381035"/>
              <a:gd name="connsiteX4-183" fmla="*/ 0 w 12192000"/>
              <a:gd name="connsiteY4-184" fmla="*/ 4393412 h 5381035"/>
              <a:gd name="connsiteX5-185" fmla="*/ 4798 w 12192000"/>
              <a:gd name="connsiteY5-186" fmla="*/ 4668077 h 5381035"/>
              <a:gd name="connsiteX6-187" fmla="*/ 3480102 w 12192000"/>
              <a:gd name="connsiteY6-188" fmla="*/ 3079813 h 5381035"/>
              <a:gd name="connsiteX7-189" fmla="*/ 6789914 w 12192000"/>
              <a:gd name="connsiteY7-190" fmla="*/ 82876 h 5381035"/>
              <a:gd name="connsiteX8-191" fmla="*/ 7259662 w 12192000"/>
              <a:gd name="connsiteY8-192" fmla="*/ 57321 h 5381035"/>
              <a:gd name="connsiteX9-193" fmla="*/ 10803922 w 12192000"/>
              <a:gd name="connsiteY9-194" fmla="*/ 0 h 5381035"/>
              <a:gd name="connsiteX10-195" fmla="*/ 12192000 w 12192000"/>
              <a:gd name="connsiteY10-196" fmla="*/ 1322246 h 5381035"/>
              <a:gd name="connsiteX11-197" fmla="*/ 10969953 w 12192000"/>
              <a:gd name="connsiteY11-198" fmla="*/ 120266 h 5381035"/>
              <a:gd name="connsiteX12-199" fmla="*/ 10803922 w 12192000"/>
              <a:gd name="connsiteY12-200" fmla="*/ 0 h 5381035"/>
              <a:gd name="connsiteX0-201" fmla="*/ 7259662 w 12192000"/>
              <a:gd name="connsiteY0-202" fmla="*/ 2583 h 5326297"/>
              <a:gd name="connsiteX1-203" fmla="*/ 12192000 w 12192000"/>
              <a:gd name="connsiteY1-204" fmla="*/ 3613424 h 5326297"/>
              <a:gd name="connsiteX2-205" fmla="*/ 12192000 w 12192000"/>
              <a:gd name="connsiteY2-206" fmla="*/ 5326297 h 5326297"/>
              <a:gd name="connsiteX3-207" fmla="*/ 0 w 12192000"/>
              <a:gd name="connsiteY3-208" fmla="*/ 5326297 h 5326297"/>
              <a:gd name="connsiteX4-209" fmla="*/ 0 w 12192000"/>
              <a:gd name="connsiteY4-210" fmla="*/ 4338674 h 5326297"/>
              <a:gd name="connsiteX5-211" fmla="*/ 4798 w 12192000"/>
              <a:gd name="connsiteY5-212" fmla="*/ 4613339 h 5326297"/>
              <a:gd name="connsiteX6-213" fmla="*/ 3480102 w 12192000"/>
              <a:gd name="connsiteY6-214" fmla="*/ 3025075 h 5326297"/>
              <a:gd name="connsiteX7-215" fmla="*/ 6789914 w 12192000"/>
              <a:gd name="connsiteY7-216" fmla="*/ 28138 h 5326297"/>
              <a:gd name="connsiteX8-217" fmla="*/ 7259662 w 12192000"/>
              <a:gd name="connsiteY8-218" fmla="*/ 2583 h 5326297"/>
              <a:gd name="connsiteX9-219" fmla="*/ 10969953 w 12192000"/>
              <a:gd name="connsiteY9-220" fmla="*/ 65528 h 5326297"/>
              <a:gd name="connsiteX10-221" fmla="*/ 12192000 w 12192000"/>
              <a:gd name="connsiteY10-222" fmla="*/ 1267508 h 5326297"/>
              <a:gd name="connsiteX11-223" fmla="*/ 10969953 w 12192000"/>
              <a:gd name="connsiteY11-224" fmla="*/ 65528 h 5326297"/>
              <a:gd name="connsiteX0-225" fmla="*/ 7259662 w 12192000"/>
              <a:gd name="connsiteY0-226" fmla="*/ 2583 h 5326297"/>
              <a:gd name="connsiteX1-227" fmla="*/ 12192000 w 12192000"/>
              <a:gd name="connsiteY1-228" fmla="*/ 3613424 h 5326297"/>
              <a:gd name="connsiteX2-229" fmla="*/ 12192000 w 12192000"/>
              <a:gd name="connsiteY2-230" fmla="*/ 5326297 h 5326297"/>
              <a:gd name="connsiteX3-231" fmla="*/ 0 w 12192000"/>
              <a:gd name="connsiteY3-232" fmla="*/ 5326297 h 5326297"/>
              <a:gd name="connsiteX4-233" fmla="*/ 0 w 12192000"/>
              <a:gd name="connsiteY4-234" fmla="*/ 4338674 h 5326297"/>
              <a:gd name="connsiteX5-235" fmla="*/ 4798 w 12192000"/>
              <a:gd name="connsiteY5-236" fmla="*/ 4613339 h 5326297"/>
              <a:gd name="connsiteX6-237" fmla="*/ 3480102 w 12192000"/>
              <a:gd name="connsiteY6-238" fmla="*/ 3025075 h 5326297"/>
              <a:gd name="connsiteX7-239" fmla="*/ 6789914 w 12192000"/>
              <a:gd name="connsiteY7-240" fmla="*/ 28138 h 5326297"/>
              <a:gd name="connsiteX8-241" fmla="*/ 7259662 w 12192000"/>
              <a:gd name="connsiteY8-242" fmla="*/ 2583 h 53262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2192000" h="5326297">
                <a:moveTo>
                  <a:pt x="7259662" y="2583"/>
                </a:moveTo>
                <a:cubicBezTo>
                  <a:pt x="9625834" y="111255"/>
                  <a:pt x="12192000" y="3613424"/>
                  <a:pt x="12192000" y="3613424"/>
                </a:cubicBezTo>
                <a:lnTo>
                  <a:pt x="12192000" y="5326297"/>
                </a:lnTo>
                <a:lnTo>
                  <a:pt x="0" y="5326297"/>
                </a:lnTo>
                <a:lnTo>
                  <a:pt x="0" y="4338674"/>
                </a:lnTo>
                <a:cubicBezTo>
                  <a:pt x="1599" y="4430229"/>
                  <a:pt x="3199" y="4521784"/>
                  <a:pt x="4798" y="4613339"/>
                </a:cubicBezTo>
                <a:cubicBezTo>
                  <a:pt x="4798" y="4613339"/>
                  <a:pt x="1766092" y="5316740"/>
                  <a:pt x="3480102" y="3025075"/>
                </a:cubicBezTo>
                <a:cubicBezTo>
                  <a:pt x="5194112" y="732474"/>
                  <a:pt x="5876761" y="174992"/>
                  <a:pt x="6789914" y="28138"/>
                </a:cubicBezTo>
                <a:cubicBezTo>
                  <a:pt x="6945061" y="3175"/>
                  <a:pt x="7101917" y="-4662"/>
                  <a:pt x="7259662" y="2583"/>
                </a:cubicBezTo>
                <a:close/>
              </a:path>
            </a:pathLst>
          </a:custGeom>
          <a:solidFill>
            <a:srgbClr val="FFC000">
              <a:alpha val="20000"/>
            </a:srgbClr>
          </a:solidFill>
          <a:ln>
            <a:noFill/>
          </a:ln>
        </p:spPr>
        <p:txBody>
          <a:bodyPr vert="horz" wrap="square" lIns="91440" tIns="45720" rIns="91440" bIns="45720" numCol="1" anchor="t" anchorCtr="0" compatLnSpc="1">
            <a:noAutofit/>
          </a:bodyPr>
          <a:lstStyle/>
          <a:p>
            <a:endParaRPr lang="zh-CN" altLang="en-US"/>
          </a:p>
        </p:txBody>
      </p:sp>
      <p:sp>
        <p:nvSpPr>
          <p:cNvPr id="20" name="任意多边形: 形状 19"/>
          <p:cNvSpPr/>
          <p:nvPr userDrawn="1"/>
        </p:nvSpPr>
        <p:spPr bwMode="auto">
          <a:xfrm>
            <a:off x="0" y="543509"/>
            <a:ext cx="12192000" cy="6167761"/>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78000">
                <a:srgbClr val="FFC000"/>
              </a:gs>
              <a:gs pos="11000">
                <a:schemeClr val="accent1"/>
              </a:gs>
            </a:gsLst>
            <a:lin ang="4800000" scaled="0"/>
            <a:tileRect/>
          </a:gradFill>
          <a:ln>
            <a:noFill/>
          </a:ln>
        </p:spPr>
        <p:txBody>
          <a:bodyPr vert="horz" wrap="square" lIns="91440" tIns="45720" rIns="91440" bIns="45720" numCol="1" anchor="t" anchorCtr="0" compatLnSpc="1">
            <a:noAutofit/>
          </a:bodyPr>
          <a:lstStyle/>
          <a:p>
            <a:endParaRPr lang="zh-CN" altLang="en-US" dirty="0">
              <a:gradFill>
                <a:gsLst>
                  <a:gs pos="100000">
                    <a:schemeClr val="accent3"/>
                  </a:gs>
                  <a:gs pos="0">
                    <a:schemeClr val="accent4"/>
                  </a:gs>
                </a:gsLst>
                <a:lin ang="13500000" scaled="1"/>
              </a:gradFill>
            </a:endParaRPr>
          </a:p>
        </p:txBody>
      </p:sp>
      <p:sp>
        <p:nvSpPr>
          <p:cNvPr id="12" name="文本占位符 13"/>
          <p:cNvSpPr>
            <a:spLocks noGrp="1"/>
          </p:cNvSpPr>
          <p:nvPr userDrawn="1">
            <p:ph type="body" sz="quarter" idx="10" hasCustomPrompt="1"/>
          </p:nvPr>
        </p:nvSpPr>
        <p:spPr>
          <a:xfrm>
            <a:off x="669925" y="5306656"/>
            <a:ext cx="10850563" cy="296271"/>
          </a:xfrm>
        </p:spPr>
        <p:txBody>
          <a:bodyPr vert="horz" anchor="ctr">
            <a:noAutofit/>
          </a:bodyPr>
          <a:lstStyle>
            <a:lvl1pPr marL="0" indent="0" algn="r">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669925" y="5602927"/>
            <a:ext cx="10850563" cy="296271"/>
          </a:xfrm>
        </p:spPr>
        <p:txBody>
          <a:bodyPr vert="horz" anchor="ctr">
            <a:noAutofit/>
          </a:bodyPr>
          <a:lstStyle>
            <a:lvl1pPr marL="0" indent="0" algn="r">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
        <p:nvSpPr>
          <p:cNvPr id="9801" name="副标题 2"/>
          <p:cNvSpPr>
            <a:spLocks noGrp="1"/>
          </p:cNvSpPr>
          <p:nvPr userDrawn="1">
            <p:ph type="subTitle" idx="1"/>
          </p:nvPr>
        </p:nvSpPr>
        <p:spPr>
          <a:xfrm>
            <a:off x="669925" y="4456729"/>
            <a:ext cx="10850563" cy="558799"/>
          </a:xfrm>
        </p:spPr>
        <p:txBody>
          <a:bodyPr anchor="t" anchorCtr="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669925" y="1028701"/>
            <a:ext cx="10850563" cy="3136900"/>
          </a:xfrm>
        </p:spPr>
        <p:txBody>
          <a:bodyPr anchor="b" anchorCtr="0">
            <a:normAutofit/>
          </a:bodyPr>
          <a:lstStyle>
            <a:lvl1pPr algn="l">
              <a:defRPr sz="4000">
                <a:solidFill>
                  <a:schemeClr val="bg1"/>
                </a:solidFill>
              </a:defRPr>
            </a:lvl1pPr>
          </a:lstStyle>
          <a:p>
            <a:r>
              <a:rPr lang="en-US" dirty="0"/>
              <a:t>Click to edit Master title style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7" name="Freeform 22_1"/>
          <p:cNvSpPr>
            <a:spLocks noChangeArrowheads="1"/>
          </p:cNvSpPr>
          <p:nvPr userDrawn="1"/>
        </p:nvSpPr>
        <p:spPr bwMode="auto">
          <a:xfrm>
            <a:off x="190500" y="3192312"/>
            <a:ext cx="12192000" cy="3429000"/>
          </a:xfrm>
          <a:custGeom>
            <a:avLst/>
            <a:gdLst>
              <a:gd name="connsiteX0" fmla="*/ 7259662 w 12192000"/>
              <a:gd name="connsiteY0" fmla="*/ 57321 h 5381035"/>
              <a:gd name="connsiteX1" fmla="*/ 12192000 w 12192000"/>
              <a:gd name="connsiteY1" fmla="*/ 3668162 h 5381035"/>
              <a:gd name="connsiteX2" fmla="*/ 12192000 w 12192000"/>
              <a:gd name="connsiteY2" fmla="*/ 5381035 h 5381035"/>
              <a:gd name="connsiteX3" fmla="*/ 0 w 12192000"/>
              <a:gd name="connsiteY3" fmla="*/ 5381035 h 5381035"/>
              <a:gd name="connsiteX4" fmla="*/ 0 w 12192000"/>
              <a:gd name="connsiteY4" fmla="*/ 4393412 h 5381035"/>
              <a:gd name="connsiteX5" fmla="*/ 4798 w 12192000"/>
              <a:gd name="connsiteY5" fmla="*/ 4668077 h 5381035"/>
              <a:gd name="connsiteX6" fmla="*/ 3480102 w 12192000"/>
              <a:gd name="connsiteY6" fmla="*/ 3079813 h 5381035"/>
              <a:gd name="connsiteX7" fmla="*/ 6789914 w 12192000"/>
              <a:gd name="connsiteY7" fmla="*/ 82876 h 5381035"/>
              <a:gd name="connsiteX8" fmla="*/ 7259662 w 12192000"/>
              <a:gd name="connsiteY8" fmla="*/ 57321 h 5381035"/>
              <a:gd name="connsiteX9" fmla="*/ 10803922 w 12192000"/>
              <a:gd name="connsiteY9" fmla="*/ 0 h 5381035"/>
              <a:gd name="connsiteX10" fmla="*/ 12192000 w 12192000"/>
              <a:gd name="connsiteY10" fmla="*/ 0 h 5381035"/>
              <a:gd name="connsiteX11" fmla="*/ 12192000 w 12192000"/>
              <a:gd name="connsiteY11" fmla="*/ 1322246 h 5381035"/>
              <a:gd name="connsiteX12" fmla="*/ 10969953 w 12192000"/>
              <a:gd name="connsiteY12" fmla="*/ 120266 h 5381035"/>
              <a:gd name="connsiteX13" fmla="*/ 0 w 12192000"/>
              <a:gd name="connsiteY13" fmla="*/ 0 h 5381035"/>
              <a:gd name="connsiteX14" fmla="*/ 4032282 w 12192000"/>
              <a:gd name="connsiteY14" fmla="*/ 0 h 5381035"/>
              <a:gd name="connsiteX15" fmla="*/ 3968734 w 12192000"/>
              <a:gd name="connsiteY15" fmla="*/ 60350 h 5381035"/>
              <a:gd name="connsiteX16" fmla="*/ 2309846 w 12192000"/>
              <a:gd name="connsiteY16" fmla="*/ 2073351 h 5381035"/>
              <a:gd name="connsiteX17" fmla="*/ 26916 w 12192000"/>
              <a:gd name="connsiteY17" fmla="*/ 3331235 h 5381035"/>
              <a:gd name="connsiteX18" fmla="*/ 0 w 12192000"/>
              <a:gd name="connsiteY18" fmla="*/ 3321905 h 5381035"/>
              <a:gd name="connsiteX0-1" fmla="*/ 7259662 w 12192000"/>
              <a:gd name="connsiteY0-2" fmla="*/ 57321 h 5381035"/>
              <a:gd name="connsiteX1-3" fmla="*/ 12192000 w 12192000"/>
              <a:gd name="connsiteY1-4" fmla="*/ 3668162 h 5381035"/>
              <a:gd name="connsiteX2-5" fmla="*/ 12192000 w 12192000"/>
              <a:gd name="connsiteY2-6" fmla="*/ 5381035 h 5381035"/>
              <a:gd name="connsiteX3-7" fmla="*/ 0 w 12192000"/>
              <a:gd name="connsiteY3-8" fmla="*/ 5381035 h 5381035"/>
              <a:gd name="connsiteX4-9" fmla="*/ 0 w 12192000"/>
              <a:gd name="connsiteY4-10" fmla="*/ 4393412 h 5381035"/>
              <a:gd name="connsiteX5-11" fmla="*/ 4798 w 12192000"/>
              <a:gd name="connsiteY5-12" fmla="*/ 4668077 h 5381035"/>
              <a:gd name="connsiteX6-13" fmla="*/ 3480102 w 12192000"/>
              <a:gd name="connsiteY6-14" fmla="*/ 3079813 h 5381035"/>
              <a:gd name="connsiteX7-15" fmla="*/ 6789914 w 12192000"/>
              <a:gd name="connsiteY7-16" fmla="*/ 82876 h 5381035"/>
              <a:gd name="connsiteX8-17" fmla="*/ 7259662 w 12192000"/>
              <a:gd name="connsiteY8-18" fmla="*/ 57321 h 5381035"/>
              <a:gd name="connsiteX9-19" fmla="*/ 10803922 w 12192000"/>
              <a:gd name="connsiteY9-20" fmla="*/ 0 h 5381035"/>
              <a:gd name="connsiteX10-21" fmla="*/ 12192000 w 12192000"/>
              <a:gd name="connsiteY10-22" fmla="*/ 0 h 5381035"/>
              <a:gd name="connsiteX11-23" fmla="*/ 12192000 w 12192000"/>
              <a:gd name="connsiteY11-24" fmla="*/ 1322246 h 5381035"/>
              <a:gd name="connsiteX12-25" fmla="*/ 10969953 w 12192000"/>
              <a:gd name="connsiteY12-26" fmla="*/ 120266 h 5381035"/>
              <a:gd name="connsiteX13-27" fmla="*/ 10803922 w 12192000"/>
              <a:gd name="connsiteY13-28" fmla="*/ 0 h 5381035"/>
              <a:gd name="connsiteX14-29" fmla="*/ 0 w 12192000"/>
              <a:gd name="connsiteY14-30" fmla="*/ 3321905 h 5381035"/>
              <a:gd name="connsiteX15-31" fmla="*/ 4032282 w 12192000"/>
              <a:gd name="connsiteY15-32" fmla="*/ 0 h 5381035"/>
              <a:gd name="connsiteX16-33" fmla="*/ 3968734 w 12192000"/>
              <a:gd name="connsiteY16-34" fmla="*/ 60350 h 5381035"/>
              <a:gd name="connsiteX17-35" fmla="*/ 2309846 w 12192000"/>
              <a:gd name="connsiteY17-36" fmla="*/ 2073351 h 5381035"/>
              <a:gd name="connsiteX18-37" fmla="*/ 26916 w 12192000"/>
              <a:gd name="connsiteY18-38" fmla="*/ 3331235 h 5381035"/>
              <a:gd name="connsiteX19" fmla="*/ 0 w 12192000"/>
              <a:gd name="connsiteY19" fmla="*/ 3321905 h 5381035"/>
              <a:gd name="connsiteX0-39" fmla="*/ 7259662 w 12192000"/>
              <a:gd name="connsiteY0-40" fmla="*/ 57321 h 5381035"/>
              <a:gd name="connsiteX1-41" fmla="*/ 12192000 w 12192000"/>
              <a:gd name="connsiteY1-42" fmla="*/ 3668162 h 5381035"/>
              <a:gd name="connsiteX2-43" fmla="*/ 12192000 w 12192000"/>
              <a:gd name="connsiteY2-44" fmla="*/ 5381035 h 5381035"/>
              <a:gd name="connsiteX3-45" fmla="*/ 0 w 12192000"/>
              <a:gd name="connsiteY3-46" fmla="*/ 5381035 h 5381035"/>
              <a:gd name="connsiteX4-47" fmla="*/ 0 w 12192000"/>
              <a:gd name="connsiteY4-48" fmla="*/ 4393412 h 5381035"/>
              <a:gd name="connsiteX5-49" fmla="*/ 4798 w 12192000"/>
              <a:gd name="connsiteY5-50" fmla="*/ 4668077 h 5381035"/>
              <a:gd name="connsiteX6-51" fmla="*/ 3480102 w 12192000"/>
              <a:gd name="connsiteY6-52" fmla="*/ 3079813 h 5381035"/>
              <a:gd name="connsiteX7-53" fmla="*/ 6789914 w 12192000"/>
              <a:gd name="connsiteY7-54" fmla="*/ 82876 h 5381035"/>
              <a:gd name="connsiteX8-55" fmla="*/ 7259662 w 12192000"/>
              <a:gd name="connsiteY8-56" fmla="*/ 57321 h 5381035"/>
              <a:gd name="connsiteX9-57" fmla="*/ 10803922 w 12192000"/>
              <a:gd name="connsiteY9-58" fmla="*/ 0 h 5381035"/>
              <a:gd name="connsiteX10-59" fmla="*/ 12192000 w 12192000"/>
              <a:gd name="connsiteY10-60" fmla="*/ 0 h 5381035"/>
              <a:gd name="connsiteX11-61" fmla="*/ 12192000 w 12192000"/>
              <a:gd name="connsiteY11-62" fmla="*/ 1322246 h 5381035"/>
              <a:gd name="connsiteX12-63" fmla="*/ 10969953 w 12192000"/>
              <a:gd name="connsiteY12-64" fmla="*/ 120266 h 5381035"/>
              <a:gd name="connsiteX13-65" fmla="*/ 10803922 w 12192000"/>
              <a:gd name="connsiteY13-66" fmla="*/ 0 h 5381035"/>
              <a:gd name="connsiteX14-67" fmla="*/ 0 w 12192000"/>
              <a:gd name="connsiteY14-68" fmla="*/ 3321905 h 5381035"/>
              <a:gd name="connsiteX15-69" fmla="*/ 4032282 w 12192000"/>
              <a:gd name="connsiteY15-70" fmla="*/ 0 h 5381035"/>
              <a:gd name="connsiteX16-71" fmla="*/ 2309846 w 12192000"/>
              <a:gd name="connsiteY16-72" fmla="*/ 2073351 h 5381035"/>
              <a:gd name="connsiteX17-73" fmla="*/ 26916 w 12192000"/>
              <a:gd name="connsiteY17-74" fmla="*/ 3331235 h 5381035"/>
              <a:gd name="connsiteX18-75" fmla="*/ 0 w 12192000"/>
              <a:gd name="connsiteY18-76" fmla="*/ 3321905 h 5381035"/>
              <a:gd name="connsiteX0-77" fmla="*/ 7259662 w 12192000"/>
              <a:gd name="connsiteY0-78" fmla="*/ 57321 h 5381035"/>
              <a:gd name="connsiteX1-79" fmla="*/ 12192000 w 12192000"/>
              <a:gd name="connsiteY1-80" fmla="*/ 3668162 h 5381035"/>
              <a:gd name="connsiteX2-81" fmla="*/ 12192000 w 12192000"/>
              <a:gd name="connsiteY2-82" fmla="*/ 5381035 h 5381035"/>
              <a:gd name="connsiteX3-83" fmla="*/ 0 w 12192000"/>
              <a:gd name="connsiteY3-84" fmla="*/ 5381035 h 5381035"/>
              <a:gd name="connsiteX4-85" fmla="*/ 0 w 12192000"/>
              <a:gd name="connsiteY4-86" fmla="*/ 4393412 h 5381035"/>
              <a:gd name="connsiteX5-87" fmla="*/ 4798 w 12192000"/>
              <a:gd name="connsiteY5-88" fmla="*/ 4668077 h 5381035"/>
              <a:gd name="connsiteX6-89" fmla="*/ 3480102 w 12192000"/>
              <a:gd name="connsiteY6-90" fmla="*/ 3079813 h 5381035"/>
              <a:gd name="connsiteX7-91" fmla="*/ 6789914 w 12192000"/>
              <a:gd name="connsiteY7-92" fmla="*/ 82876 h 5381035"/>
              <a:gd name="connsiteX8-93" fmla="*/ 7259662 w 12192000"/>
              <a:gd name="connsiteY8-94" fmla="*/ 57321 h 5381035"/>
              <a:gd name="connsiteX9-95" fmla="*/ 10803922 w 12192000"/>
              <a:gd name="connsiteY9-96" fmla="*/ 0 h 5381035"/>
              <a:gd name="connsiteX10-97" fmla="*/ 12192000 w 12192000"/>
              <a:gd name="connsiteY10-98" fmla="*/ 0 h 5381035"/>
              <a:gd name="connsiteX11-99" fmla="*/ 12192000 w 12192000"/>
              <a:gd name="connsiteY11-100" fmla="*/ 1322246 h 5381035"/>
              <a:gd name="connsiteX12-101" fmla="*/ 10969953 w 12192000"/>
              <a:gd name="connsiteY12-102" fmla="*/ 120266 h 5381035"/>
              <a:gd name="connsiteX13-103" fmla="*/ 10803922 w 12192000"/>
              <a:gd name="connsiteY13-104" fmla="*/ 0 h 5381035"/>
              <a:gd name="connsiteX14-105" fmla="*/ 0 w 12192000"/>
              <a:gd name="connsiteY14-106" fmla="*/ 3321905 h 5381035"/>
              <a:gd name="connsiteX15-107" fmla="*/ 2309846 w 12192000"/>
              <a:gd name="connsiteY15-108" fmla="*/ 2073351 h 5381035"/>
              <a:gd name="connsiteX16-109" fmla="*/ 26916 w 12192000"/>
              <a:gd name="connsiteY16-110" fmla="*/ 3331235 h 5381035"/>
              <a:gd name="connsiteX17-111" fmla="*/ 0 w 12192000"/>
              <a:gd name="connsiteY17-112" fmla="*/ 3321905 h 5381035"/>
              <a:gd name="connsiteX0-113" fmla="*/ 7259662 w 12192000"/>
              <a:gd name="connsiteY0-114" fmla="*/ 57321 h 5381035"/>
              <a:gd name="connsiteX1-115" fmla="*/ 12192000 w 12192000"/>
              <a:gd name="connsiteY1-116" fmla="*/ 3668162 h 5381035"/>
              <a:gd name="connsiteX2-117" fmla="*/ 12192000 w 12192000"/>
              <a:gd name="connsiteY2-118" fmla="*/ 5381035 h 5381035"/>
              <a:gd name="connsiteX3-119" fmla="*/ 0 w 12192000"/>
              <a:gd name="connsiteY3-120" fmla="*/ 5381035 h 5381035"/>
              <a:gd name="connsiteX4-121" fmla="*/ 0 w 12192000"/>
              <a:gd name="connsiteY4-122" fmla="*/ 4393412 h 5381035"/>
              <a:gd name="connsiteX5-123" fmla="*/ 4798 w 12192000"/>
              <a:gd name="connsiteY5-124" fmla="*/ 4668077 h 5381035"/>
              <a:gd name="connsiteX6-125" fmla="*/ 3480102 w 12192000"/>
              <a:gd name="connsiteY6-126" fmla="*/ 3079813 h 5381035"/>
              <a:gd name="connsiteX7-127" fmla="*/ 6789914 w 12192000"/>
              <a:gd name="connsiteY7-128" fmla="*/ 82876 h 5381035"/>
              <a:gd name="connsiteX8-129" fmla="*/ 7259662 w 12192000"/>
              <a:gd name="connsiteY8-130" fmla="*/ 57321 h 5381035"/>
              <a:gd name="connsiteX9-131" fmla="*/ 10803922 w 12192000"/>
              <a:gd name="connsiteY9-132" fmla="*/ 0 h 5381035"/>
              <a:gd name="connsiteX10-133" fmla="*/ 12192000 w 12192000"/>
              <a:gd name="connsiteY10-134" fmla="*/ 0 h 5381035"/>
              <a:gd name="connsiteX11-135" fmla="*/ 12192000 w 12192000"/>
              <a:gd name="connsiteY11-136" fmla="*/ 1322246 h 5381035"/>
              <a:gd name="connsiteX12-137" fmla="*/ 10969953 w 12192000"/>
              <a:gd name="connsiteY12-138" fmla="*/ 120266 h 5381035"/>
              <a:gd name="connsiteX13-139" fmla="*/ 10803922 w 12192000"/>
              <a:gd name="connsiteY13-140" fmla="*/ 0 h 5381035"/>
              <a:gd name="connsiteX14-141" fmla="*/ 26916 w 12192000"/>
              <a:gd name="connsiteY14-142" fmla="*/ 3331235 h 5381035"/>
              <a:gd name="connsiteX15-143" fmla="*/ 2309846 w 12192000"/>
              <a:gd name="connsiteY15-144" fmla="*/ 2073351 h 5381035"/>
              <a:gd name="connsiteX16-145" fmla="*/ 26916 w 12192000"/>
              <a:gd name="connsiteY16-146" fmla="*/ 3331235 h 5381035"/>
              <a:gd name="connsiteX0-147" fmla="*/ 7259662 w 12192000"/>
              <a:gd name="connsiteY0-148" fmla="*/ 57321 h 5381035"/>
              <a:gd name="connsiteX1-149" fmla="*/ 12192000 w 12192000"/>
              <a:gd name="connsiteY1-150" fmla="*/ 3668162 h 5381035"/>
              <a:gd name="connsiteX2-151" fmla="*/ 12192000 w 12192000"/>
              <a:gd name="connsiteY2-152" fmla="*/ 5381035 h 5381035"/>
              <a:gd name="connsiteX3-153" fmla="*/ 0 w 12192000"/>
              <a:gd name="connsiteY3-154" fmla="*/ 5381035 h 5381035"/>
              <a:gd name="connsiteX4-155" fmla="*/ 0 w 12192000"/>
              <a:gd name="connsiteY4-156" fmla="*/ 4393412 h 5381035"/>
              <a:gd name="connsiteX5-157" fmla="*/ 4798 w 12192000"/>
              <a:gd name="connsiteY5-158" fmla="*/ 4668077 h 5381035"/>
              <a:gd name="connsiteX6-159" fmla="*/ 3480102 w 12192000"/>
              <a:gd name="connsiteY6-160" fmla="*/ 3079813 h 5381035"/>
              <a:gd name="connsiteX7-161" fmla="*/ 6789914 w 12192000"/>
              <a:gd name="connsiteY7-162" fmla="*/ 82876 h 5381035"/>
              <a:gd name="connsiteX8-163" fmla="*/ 7259662 w 12192000"/>
              <a:gd name="connsiteY8-164" fmla="*/ 57321 h 5381035"/>
              <a:gd name="connsiteX9-165" fmla="*/ 10803922 w 12192000"/>
              <a:gd name="connsiteY9-166" fmla="*/ 0 h 5381035"/>
              <a:gd name="connsiteX10-167" fmla="*/ 12192000 w 12192000"/>
              <a:gd name="connsiteY10-168" fmla="*/ 0 h 5381035"/>
              <a:gd name="connsiteX11-169" fmla="*/ 12192000 w 12192000"/>
              <a:gd name="connsiteY11-170" fmla="*/ 1322246 h 5381035"/>
              <a:gd name="connsiteX12-171" fmla="*/ 10969953 w 12192000"/>
              <a:gd name="connsiteY12-172" fmla="*/ 120266 h 5381035"/>
              <a:gd name="connsiteX13-173" fmla="*/ 10803922 w 12192000"/>
              <a:gd name="connsiteY13-174" fmla="*/ 0 h 5381035"/>
              <a:gd name="connsiteX0-175" fmla="*/ 7259662 w 12192000"/>
              <a:gd name="connsiteY0-176" fmla="*/ 57321 h 5381035"/>
              <a:gd name="connsiteX1-177" fmla="*/ 12192000 w 12192000"/>
              <a:gd name="connsiteY1-178" fmla="*/ 3668162 h 5381035"/>
              <a:gd name="connsiteX2-179" fmla="*/ 12192000 w 12192000"/>
              <a:gd name="connsiteY2-180" fmla="*/ 5381035 h 5381035"/>
              <a:gd name="connsiteX3-181" fmla="*/ 0 w 12192000"/>
              <a:gd name="connsiteY3-182" fmla="*/ 5381035 h 5381035"/>
              <a:gd name="connsiteX4-183" fmla="*/ 0 w 12192000"/>
              <a:gd name="connsiteY4-184" fmla="*/ 4393412 h 5381035"/>
              <a:gd name="connsiteX5-185" fmla="*/ 4798 w 12192000"/>
              <a:gd name="connsiteY5-186" fmla="*/ 4668077 h 5381035"/>
              <a:gd name="connsiteX6-187" fmla="*/ 3480102 w 12192000"/>
              <a:gd name="connsiteY6-188" fmla="*/ 3079813 h 5381035"/>
              <a:gd name="connsiteX7-189" fmla="*/ 6789914 w 12192000"/>
              <a:gd name="connsiteY7-190" fmla="*/ 82876 h 5381035"/>
              <a:gd name="connsiteX8-191" fmla="*/ 7259662 w 12192000"/>
              <a:gd name="connsiteY8-192" fmla="*/ 57321 h 5381035"/>
              <a:gd name="connsiteX9-193" fmla="*/ 10803922 w 12192000"/>
              <a:gd name="connsiteY9-194" fmla="*/ 0 h 5381035"/>
              <a:gd name="connsiteX10-195" fmla="*/ 12192000 w 12192000"/>
              <a:gd name="connsiteY10-196" fmla="*/ 1322246 h 5381035"/>
              <a:gd name="connsiteX11-197" fmla="*/ 10969953 w 12192000"/>
              <a:gd name="connsiteY11-198" fmla="*/ 120266 h 5381035"/>
              <a:gd name="connsiteX12-199" fmla="*/ 10803922 w 12192000"/>
              <a:gd name="connsiteY12-200" fmla="*/ 0 h 5381035"/>
              <a:gd name="connsiteX0-201" fmla="*/ 7259662 w 12192000"/>
              <a:gd name="connsiteY0-202" fmla="*/ 2583 h 5326297"/>
              <a:gd name="connsiteX1-203" fmla="*/ 12192000 w 12192000"/>
              <a:gd name="connsiteY1-204" fmla="*/ 3613424 h 5326297"/>
              <a:gd name="connsiteX2-205" fmla="*/ 12192000 w 12192000"/>
              <a:gd name="connsiteY2-206" fmla="*/ 5326297 h 5326297"/>
              <a:gd name="connsiteX3-207" fmla="*/ 0 w 12192000"/>
              <a:gd name="connsiteY3-208" fmla="*/ 5326297 h 5326297"/>
              <a:gd name="connsiteX4-209" fmla="*/ 0 w 12192000"/>
              <a:gd name="connsiteY4-210" fmla="*/ 4338674 h 5326297"/>
              <a:gd name="connsiteX5-211" fmla="*/ 4798 w 12192000"/>
              <a:gd name="connsiteY5-212" fmla="*/ 4613339 h 5326297"/>
              <a:gd name="connsiteX6-213" fmla="*/ 3480102 w 12192000"/>
              <a:gd name="connsiteY6-214" fmla="*/ 3025075 h 5326297"/>
              <a:gd name="connsiteX7-215" fmla="*/ 6789914 w 12192000"/>
              <a:gd name="connsiteY7-216" fmla="*/ 28138 h 5326297"/>
              <a:gd name="connsiteX8-217" fmla="*/ 7259662 w 12192000"/>
              <a:gd name="connsiteY8-218" fmla="*/ 2583 h 5326297"/>
              <a:gd name="connsiteX9-219" fmla="*/ 10969953 w 12192000"/>
              <a:gd name="connsiteY9-220" fmla="*/ 65528 h 5326297"/>
              <a:gd name="connsiteX10-221" fmla="*/ 12192000 w 12192000"/>
              <a:gd name="connsiteY10-222" fmla="*/ 1267508 h 5326297"/>
              <a:gd name="connsiteX11-223" fmla="*/ 10969953 w 12192000"/>
              <a:gd name="connsiteY11-224" fmla="*/ 65528 h 5326297"/>
              <a:gd name="connsiteX0-225" fmla="*/ 7259662 w 12192000"/>
              <a:gd name="connsiteY0-226" fmla="*/ 2583 h 5326297"/>
              <a:gd name="connsiteX1-227" fmla="*/ 12192000 w 12192000"/>
              <a:gd name="connsiteY1-228" fmla="*/ 3613424 h 5326297"/>
              <a:gd name="connsiteX2-229" fmla="*/ 12192000 w 12192000"/>
              <a:gd name="connsiteY2-230" fmla="*/ 5326297 h 5326297"/>
              <a:gd name="connsiteX3-231" fmla="*/ 0 w 12192000"/>
              <a:gd name="connsiteY3-232" fmla="*/ 5326297 h 5326297"/>
              <a:gd name="connsiteX4-233" fmla="*/ 0 w 12192000"/>
              <a:gd name="connsiteY4-234" fmla="*/ 4338674 h 5326297"/>
              <a:gd name="connsiteX5-235" fmla="*/ 4798 w 12192000"/>
              <a:gd name="connsiteY5-236" fmla="*/ 4613339 h 5326297"/>
              <a:gd name="connsiteX6-237" fmla="*/ 3480102 w 12192000"/>
              <a:gd name="connsiteY6-238" fmla="*/ 3025075 h 5326297"/>
              <a:gd name="connsiteX7-239" fmla="*/ 6789914 w 12192000"/>
              <a:gd name="connsiteY7-240" fmla="*/ 28138 h 5326297"/>
              <a:gd name="connsiteX8-241" fmla="*/ 7259662 w 12192000"/>
              <a:gd name="connsiteY8-242" fmla="*/ 2583 h 53262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2192000" h="5326297">
                <a:moveTo>
                  <a:pt x="7259662" y="2583"/>
                </a:moveTo>
                <a:cubicBezTo>
                  <a:pt x="9625834" y="111255"/>
                  <a:pt x="12192000" y="3613424"/>
                  <a:pt x="12192000" y="3613424"/>
                </a:cubicBezTo>
                <a:lnTo>
                  <a:pt x="12192000" y="5326297"/>
                </a:lnTo>
                <a:lnTo>
                  <a:pt x="0" y="5326297"/>
                </a:lnTo>
                <a:lnTo>
                  <a:pt x="0" y="4338674"/>
                </a:lnTo>
                <a:cubicBezTo>
                  <a:pt x="1599" y="4430229"/>
                  <a:pt x="3199" y="4521784"/>
                  <a:pt x="4798" y="4613339"/>
                </a:cubicBezTo>
                <a:cubicBezTo>
                  <a:pt x="4798" y="4613339"/>
                  <a:pt x="1766092" y="5316740"/>
                  <a:pt x="3480102" y="3025075"/>
                </a:cubicBezTo>
                <a:cubicBezTo>
                  <a:pt x="5194112" y="732474"/>
                  <a:pt x="5876761" y="174992"/>
                  <a:pt x="6789914" y="28138"/>
                </a:cubicBezTo>
                <a:cubicBezTo>
                  <a:pt x="6945061" y="3175"/>
                  <a:pt x="7101917" y="-4662"/>
                  <a:pt x="7259662" y="2583"/>
                </a:cubicBezTo>
                <a:close/>
              </a:path>
            </a:pathLst>
          </a:custGeom>
          <a:blipFill dpi="0" rotWithShape="1">
            <a:blip r:embed="rId2">
              <a:alphaModFix amt="60000"/>
            </a:blip>
            <a:srcRect/>
            <a:stretch>
              <a:fillRect t="-93255" b="-31457"/>
            </a:stretch>
          </a:blipFill>
          <a:ln>
            <a:noFill/>
          </a:ln>
        </p:spPr>
        <p:txBody>
          <a:bodyPr vert="horz" wrap="square" lIns="91440" tIns="45720" rIns="91440" bIns="45720" numCol="1" anchor="t" anchorCtr="0" compatLnSpc="1">
            <a:noAutofit/>
          </a:bodyPr>
          <a:lstStyle/>
          <a:p>
            <a:endParaRPr lang="zh-CN" altLang="en-US" dirty="0"/>
          </a:p>
        </p:txBody>
      </p:sp>
      <p:sp>
        <p:nvSpPr>
          <p:cNvPr id="20" name="标题 1"/>
          <p:cNvSpPr>
            <a:spLocks noGrp="1"/>
          </p:cNvSpPr>
          <p:nvPr userDrawn="1">
            <p:ph type="title"/>
          </p:nvPr>
        </p:nvSpPr>
        <p:spPr>
          <a:xfrm>
            <a:off x="2488168" y="2033814"/>
            <a:ext cx="5419185" cy="895350"/>
          </a:xfrm>
        </p:spPr>
        <p:txBody>
          <a:bodyPr anchor="b">
            <a:normAutofit/>
          </a:bodyPr>
          <a:lstStyle>
            <a:lvl1pPr algn="l">
              <a:defRPr sz="2400" b="1">
                <a:solidFill>
                  <a:schemeClr val="accent3"/>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2489284" y="2929164"/>
            <a:ext cx="5419185" cy="1015623"/>
          </a:xfrm>
        </p:spPr>
        <p:txBody>
          <a:bodyPr anchor="t">
            <a:normAutofit/>
          </a:bodyPr>
          <a:lstStyle>
            <a:lvl1pPr marL="0" indent="0" algn="l">
              <a:lnSpc>
                <a:spcPct val="100000"/>
              </a:lnSpc>
              <a:buNone/>
              <a:defRPr sz="11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任意多边形: 形状 6"/>
          <p:cNvSpPr/>
          <p:nvPr userDrawn="1"/>
        </p:nvSpPr>
        <p:spPr>
          <a:xfrm>
            <a:off x="-9525" y="-9525"/>
            <a:ext cx="12220575" cy="942975"/>
          </a:xfrm>
          <a:custGeom>
            <a:avLst/>
            <a:gdLst>
              <a:gd name="connsiteX0" fmla="*/ 0 w 12220575"/>
              <a:gd name="connsiteY0" fmla="*/ 0 h 942975"/>
              <a:gd name="connsiteX1" fmla="*/ 9525 w 12220575"/>
              <a:gd name="connsiteY1" fmla="*/ 647700 h 942975"/>
              <a:gd name="connsiteX2" fmla="*/ 2686050 w 12220575"/>
              <a:gd name="connsiteY2" fmla="*/ 942975 h 942975"/>
              <a:gd name="connsiteX3" fmla="*/ 5124450 w 12220575"/>
              <a:gd name="connsiteY3" fmla="*/ 923925 h 942975"/>
              <a:gd name="connsiteX4" fmla="*/ 7277100 w 12220575"/>
              <a:gd name="connsiteY4" fmla="*/ 809625 h 942975"/>
              <a:gd name="connsiteX5" fmla="*/ 9296400 w 12220575"/>
              <a:gd name="connsiteY5" fmla="*/ 466725 h 942975"/>
              <a:gd name="connsiteX6" fmla="*/ 11325225 w 12220575"/>
              <a:gd name="connsiteY6" fmla="*/ 314325 h 942975"/>
              <a:gd name="connsiteX7" fmla="*/ 12220575 w 12220575"/>
              <a:gd name="connsiteY7" fmla="*/ 352425 h 942975"/>
              <a:gd name="connsiteX8" fmla="*/ 12182475 w 12220575"/>
              <a:gd name="connsiteY8" fmla="*/ 9525 h 942975"/>
              <a:gd name="connsiteX9" fmla="*/ 0 w 12220575"/>
              <a:gd name="connsiteY9"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20575" h="942975">
                <a:moveTo>
                  <a:pt x="0" y="0"/>
                </a:moveTo>
                <a:lnTo>
                  <a:pt x="9525" y="647700"/>
                </a:lnTo>
                <a:lnTo>
                  <a:pt x="2686050" y="942975"/>
                </a:lnTo>
                <a:lnTo>
                  <a:pt x="5124450" y="923925"/>
                </a:lnTo>
                <a:lnTo>
                  <a:pt x="7277100" y="809625"/>
                </a:lnTo>
                <a:lnTo>
                  <a:pt x="9296400" y="466725"/>
                </a:lnTo>
                <a:lnTo>
                  <a:pt x="11325225" y="314325"/>
                </a:lnTo>
                <a:lnTo>
                  <a:pt x="12220575" y="352425"/>
                </a:lnTo>
                <a:lnTo>
                  <a:pt x="12182475" y="9525"/>
                </a:lnTo>
                <a:lnTo>
                  <a:pt x="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bwMode="auto">
          <a:xfrm flipH="1" flipV="1">
            <a:off x="-1219199" y="239311"/>
            <a:ext cx="13411199" cy="801180"/>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78000">
                <a:srgbClr val="FFFF00"/>
              </a:gs>
              <a:gs pos="11000">
                <a:srgbClr val="FFC000"/>
              </a:gs>
            </a:gsLst>
            <a:lin ang="4800000" scaled="0"/>
            <a:tileRect/>
          </a:gradFill>
          <a:ln>
            <a:noFill/>
          </a:ln>
        </p:spPr>
        <p:txBody>
          <a:bodyPr vert="horz" wrap="square" lIns="91440" tIns="45720" rIns="91440" bIns="45720" numCol="1" anchor="t" anchorCtr="0" compatLnSpc="1">
            <a:noAutofit/>
          </a:bodyPr>
          <a:lstStyle/>
          <a:p>
            <a:endParaRPr lang="zh-CN" altLang="en-US" dirty="0">
              <a:gradFill>
                <a:gsLst>
                  <a:gs pos="100000">
                    <a:schemeClr val="accent3"/>
                  </a:gs>
                  <a:gs pos="0">
                    <a:schemeClr val="accent4"/>
                  </a:gs>
                </a:gsLst>
                <a:lin ang="13500000" scaled="1"/>
              </a:gradFill>
            </a:endParaRPr>
          </a:p>
        </p:txBody>
      </p:sp>
      <p:sp>
        <p:nvSpPr>
          <p:cNvPr id="11" name="任意多边形: 形状 10"/>
          <p:cNvSpPr/>
          <p:nvPr userDrawn="1"/>
        </p:nvSpPr>
        <p:spPr>
          <a:xfrm rot="10800000">
            <a:off x="-28575" y="6321199"/>
            <a:ext cx="12220575" cy="942975"/>
          </a:xfrm>
          <a:custGeom>
            <a:avLst/>
            <a:gdLst>
              <a:gd name="connsiteX0" fmla="*/ 0 w 12220575"/>
              <a:gd name="connsiteY0" fmla="*/ 0 h 942975"/>
              <a:gd name="connsiteX1" fmla="*/ 9525 w 12220575"/>
              <a:gd name="connsiteY1" fmla="*/ 647700 h 942975"/>
              <a:gd name="connsiteX2" fmla="*/ 2686050 w 12220575"/>
              <a:gd name="connsiteY2" fmla="*/ 942975 h 942975"/>
              <a:gd name="connsiteX3" fmla="*/ 5124450 w 12220575"/>
              <a:gd name="connsiteY3" fmla="*/ 923925 h 942975"/>
              <a:gd name="connsiteX4" fmla="*/ 7277100 w 12220575"/>
              <a:gd name="connsiteY4" fmla="*/ 809625 h 942975"/>
              <a:gd name="connsiteX5" fmla="*/ 9296400 w 12220575"/>
              <a:gd name="connsiteY5" fmla="*/ 466725 h 942975"/>
              <a:gd name="connsiteX6" fmla="*/ 11325225 w 12220575"/>
              <a:gd name="connsiteY6" fmla="*/ 314325 h 942975"/>
              <a:gd name="connsiteX7" fmla="*/ 12220575 w 12220575"/>
              <a:gd name="connsiteY7" fmla="*/ 352425 h 942975"/>
              <a:gd name="connsiteX8" fmla="*/ 12182475 w 12220575"/>
              <a:gd name="connsiteY8" fmla="*/ 9525 h 942975"/>
              <a:gd name="connsiteX9" fmla="*/ 0 w 12220575"/>
              <a:gd name="connsiteY9"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20575" h="942975">
                <a:moveTo>
                  <a:pt x="0" y="0"/>
                </a:moveTo>
                <a:lnTo>
                  <a:pt x="9525" y="647700"/>
                </a:lnTo>
                <a:lnTo>
                  <a:pt x="2686050" y="942975"/>
                </a:lnTo>
                <a:lnTo>
                  <a:pt x="5124450" y="923925"/>
                </a:lnTo>
                <a:lnTo>
                  <a:pt x="7277100" y="809625"/>
                </a:lnTo>
                <a:lnTo>
                  <a:pt x="9296400" y="466725"/>
                </a:lnTo>
                <a:lnTo>
                  <a:pt x="11325225" y="314325"/>
                </a:lnTo>
                <a:lnTo>
                  <a:pt x="12220575" y="352425"/>
                </a:lnTo>
                <a:lnTo>
                  <a:pt x="12182475" y="9525"/>
                </a:lnTo>
                <a:lnTo>
                  <a:pt x="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任意多边形: 形状 11"/>
          <p:cNvSpPr/>
          <p:nvPr userDrawn="1"/>
        </p:nvSpPr>
        <p:spPr bwMode="auto">
          <a:xfrm>
            <a:off x="-9525" y="6230938"/>
            <a:ext cx="12201525" cy="801179"/>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78000">
                <a:srgbClr val="FFFF00"/>
              </a:gs>
              <a:gs pos="11000">
                <a:srgbClr val="FFC0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sp>
        <p:nvSpPr>
          <p:cNvPr id="2" name="文本框 1"/>
          <p:cNvSpPr txBox="1"/>
          <p:nvPr userDrawn="1"/>
        </p:nvSpPr>
        <p:spPr>
          <a:xfrm>
            <a:off x="11520488" y="6486465"/>
            <a:ext cx="671512" cy="400110"/>
          </a:xfrm>
          <a:prstGeom prst="rect">
            <a:avLst/>
          </a:prstGeom>
          <a:noFill/>
        </p:spPr>
        <p:txBody>
          <a:bodyPr wrap="square" rtlCol="0">
            <a:spAutoFit/>
          </a:bodyPr>
          <a:lstStyle/>
          <a:p>
            <a:pPr algn="ctr"/>
            <a:fld id="{379552D3-A968-4710-B841-1063F5B640DF}" type="slidenum">
              <a:rPr lang="zh-CN" altLang="en-US" sz="2000" b="1" smtClean="0">
                <a:solidFill>
                  <a:schemeClr val="accent2">
                    <a:lumMod val="50000"/>
                  </a:schemeClr>
                </a:solidFill>
              </a:rPr>
              <a:t>‹#›</a:t>
            </a:fld>
            <a:endParaRPr lang="zh-CN" altLang="en-US" b="1" dirty="0">
              <a:solidFill>
                <a:schemeClr val="accent2">
                  <a:lumMod val="50000"/>
                </a:schemeClr>
              </a:solidFill>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34410" y="24187"/>
            <a:ext cx="527050" cy="5270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E6F26766-F62E-419D-BB7F-91C9CEBCA24E}" type="datetime1">
              <a:rPr lang="zh-CN" altLang="en-US" smtClean="0"/>
              <a:t>05/16</a:t>
            </a:fld>
            <a:endParaRPr lang="zh-CN" altLang="en-US"/>
          </a:p>
        </p:txBody>
      </p:sp>
      <p:sp>
        <p:nvSpPr>
          <p:cNvPr id="4" name="Footer Placeholder 3"/>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accent3"/>
        </a:solidFill>
        <a:effectLst/>
      </p:bgPr>
    </p:bg>
    <p:spTree>
      <p:nvGrpSpPr>
        <p:cNvPr id="1" name=""/>
        <p:cNvGrpSpPr/>
        <p:nvPr/>
      </p:nvGrpSpPr>
      <p:grpSpPr>
        <a:xfrm>
          <a:off x="0" y="0"/>
          <a:ext cx="0" cy="0"/>
          <a:chOff x="0" y="0"/>
          <a:chExt cx="0" cy="0"/>
        </a:xfrm>
      </p:grpSpPr>
      <p:sp>
        <p:nvSpPr>
          <p:cNvPr id="5" name="Freeform 22_1"/>
          <p:cNvSpPr>
            <a:spLocks noChangeArrowheads="1"/>
          </p:cNvSpPr>
          <p:nvPr userDrawn="1"/>
        </p:nvSpPr>
        <p:spPr bwMode="auto">
          <a:xfrm>
            <a:off x="0" y="1531703"/>
            <a:ext cx="12192000" cy="5326297"/>
          </a:xfrm>
          <a:custGeom>
            <a:avLst/>
            <a:gdLst>
              <a:gd name="connsiteX0" fmla="*/ 7259662 w 12192000"/>
              <a:gd name="connsiteY0" fmla="*/ 57321 h 5381035"/>
              <a:gd name="connsiteX1" fmla="*/ 12192000 w 12192000"/>
              <a:gd name="connsiteY1" fmla="*/ 3668162 h 5381035"/>
              <a:gd name="connsiteX2" fmla="*/ 12192000 w 12192000"/>
              <a:gd name="connsiteY2" fmla="*/ 5381035 h 5381035"/>
              <a:gd name="connsiteX3" fmla="*/ 0 w 12192000"/>
              <a:gd name="connsiteY3" fmla="*/ 5381035 h 5381035"/>
              <a:gd name="connsiteX4" fmla="*/ 0 w 12192000"/>
              <a:gd name="connsiteY4" fmla="*/ 4393412 h 5381035"/>
              <a:gd name="connsiteX5" fmla="*/ 4798 w 12192000"/>
              <a:gd name="connsiteY5" fmla="*/ 4668077 h 5381035"/>
              <a:gd name="connsiteX6" fmla="*/ 3480102 w 12192000"/>
              <a:gd name="connsiteY6" fmla="*/ 3079813 h 5381035"/>
              <a:gd name="connsiteX7" fmla="*/ 6789914 w 12192000"/>
              <a:gd name="connsiteY7" fmla="*/ 82876 h 5381035"/>
              <a:gd name="connsiteX8" fmla="*/ 7259662 w 12192000"/>
              <a:gd name="connsiteY8" fmla="*/ 57321 h 5381035"/>
              <a:gd name="connsiteX9" fmla="*/ 10803922 w 12192000"/>
              <a:gd name="connsiteY9" fmla="*/ 0 h 5381035"/>
              <a:gd name="connsiteX10" fmla="*/ 12192000 w 12192000"/>
              <a:gd name="connsiteY10" fmla="*/ 0 h 5381035"/>
              <a:gd name="connsiteX11" fmla="*/ 12192000 w 12192000"/>
              <a:gd name="connsiteY11" fmla="*/ 1322246 h 5381035"/>
              <a:gd name="connsiteX12" fmla="*/ 10969953 w 12192000"/>
              <a:gd name="connsiteY12" fmla="*/ 120266 h 5381035"/>
              <a:gd name="connsiteX13" fmla="*/ 0 w 12192000"/>
              <a:gd name="connsiteY13" fmla="*/ 0 h 5381035"/>
              <a:gd name="connsiteX14" fmla="*/ 4032282 w 12192000"/>
              <a:gd name="connsiteY14" fmla="*/ 0 h 5381035"/>
              <a:gd name="connsiteX15" fmla="*/ 3968734 w 12192000"/>
              <a:gd name="connsiteY15" fmla="*/ 60350 h 5381035"/>
              <a:gd name="connsiteX16" fmla="*/ 2309846 w 12192000"/>
              <a:gd name="connsiteY16" fmla="*/ 2073351 h 5381035"/>
              <a:gd name="connsiteX17" fmla="*/ 26916 w 12192000"/>
              <a:gd name="connsiteY17" fmla="*/ 3331235 h 5381035"/>
              <a:gd name="connsiteX18" fmla="*/ 0 w 12192000"/>
              <a:gd name="connsiteY18" fmla="*/ 3321905 h 5381035"/>
              <a:gd name="connsiteX0-1" fmla="*/ 7259662 w 12192000"/>
              <a:gd name="connsiteY0-2" fmla="*/ 57321 h 5381035"/>
              <a:gd name="connsiteX1-3" fmla="*/ 12192000 w 12192000"/>
              <a:gd name="connsiteY1-4" fmla="*/ 3668162 h 5381035"/>
              <a:gd name="connsiteX2-5" fmla="*/ 12192000 w 12192000"/>
              <a:gd name="connsiteY2-6" fmla="*/ 5381035 h 5381035"/>
              <a:gd name="connsiteX3-7" fmla="*/ 0 w 12192000"/>
              <a:gd name="connsiteY3-8" fmla="*/ 5381035 h 5381035"/>
              <a:gd name="connsiteX4-9" fmla="*/ 0 w 12192000"/>
              <a:gd name="connsiteY4-10" fmla="*/ 4393412 h 5381035"/>
              <a:gd name="connsiteX5-11" fmla="*/ 4798 w 12192000"/>
              <a:gd name="connsiteY5-12" fmla="*/ 4668077 h 5381035"/>
              <a:gd name="connsiteX6-13" fmla="*/ 3480102 w 12192000"/>
              <a:gd name="connsiteY6-14" fmla="*/ 3079813 h 5381035"/>
              <a:gd name="connsiteX7-15" fmla="*/ 6789914 w 12192000"/>
              <a:gd name="connsiteY7-16" fmla="*/ 82876 h 5381035"/>
              <a:gd name="connsiteX8-17" fmla="*/ 7259662 w 12192000"/>
              <a:gd name="connsiteY8-18" fmla="*/ 57321 h 5381035"/>
              <a:gd name="connsiteX9-19" fmla="*/ 10803922 w 12192000"/>
              <a:gd name="connsiteY9-20" fmla="*/ 0 h 5381035"/>
              <a:gd name="connsiteX10-21" fmla="*/ 12192000 w 12192000"/>
              <a:gd name="connsiteY10-22" fmla="*/ 0 h 5381035"/>
              <a:gd name="connsiteX11-23" fmla="*/ 12192000 w 12192000"/>
              <a:gd name="connsiteY11-24" fmla="*/ 1322246 h 5381035"/>
              <a:gd name="connsiteX12-25" fmla="*/ 10969953 w 12192000"/>
              <a:gd name="connsiteY12-26" fmla="*/ 120266 h 5381035"/>
              <a:gd name="connsiteX13-27" fmla="*/ 10803922 w 12192000"/>
              <a:gd name="connsiteY13-28" fmla="*/ 0 h 5381035"/>
              <a:gd name="connsiteX14-29" fmla="*/ 0 w 12192000"/>
              <a:gd name="connsiteY14-30" fmla="*/ 3321905 h 5381035"/>
              <a:gd name="connsiteX15-31" fmla="*/ 4032282 w 12192000"/>
              <a:gd name="connsiteY15-32" fmla="*/ 0 h 5381035"/>
              <a:gd name="connsiteX16-33" fmla="*/ 3968734 w 12192000"/>
              <a:gd name="connsiteY16-34" fmla="*/ 60350 h 5381035"/>
              <a:gd name="connsiteX17-35" fmla="*/ 2309846 w 12192000"/>
              <a:gd name="connsiteY17-36" fmla="*/ 2073351 h 5381035"/>
              <a:gd name="connsiteX18-37" fmla="*/ 26916 w 12192000"/>
              <a:gd name="connsiteY18-38" fmla="*/ 3331235 h 5381035"/>
              <a:gd name="connsiteX19" fmla="*/ 0 w 12192000"/>
              <a:gd name="connsiteY19" fmla="*/ 3321905 h 5381035"/>
              <a:gd name="connsiteX0-39" fmla="*/ 7259662 w 12192000"/>
              <a:gd name="connsiteY0-40" fmla="*/ 57321 h 5381035"/>
              <a:gd name="connsiteX1-41" fmla="*/ 12192000 w 12192000"/>
              <a:gd name="connsiteY1-42" fmla="*/ 3668162 h 5381035"/>
              <a:gd name="connsiteX2-43" fmla="*/ 12192000 w 12192000"/>
              <a:gd name="connsiteY2-44" fmla="*/ 5381035 h 5381035"/>
              <a:gd name="connsiteX3-45" fmla="*/ 0 w 12192000"/>
              <a:gd name="connsiteY3-46" fmla="*/ 5381035 h 5381035"/>
              <a:gd name="connsiteX4-47" fmla="*/ 0 w 12192000"/>
              <a:gd name="connsiteY4-48" fmla="*/ 4393412 h 5381035"/>
              <a:gd name="connsiteX5-49" fmla="*/ 4798 w 12192000"/>
              <a:gd name="connsiteY5-50" fmla="*/ 4668077 h 5381035"/>
              <a:gd name="connsiteX6-51" fmla="*/ 3480102 w 12192000"/>
              <a:gd name="connsiteY6-52" fmla="*/ 3079813 h 5381035"/>
              <a:gd name="connsiteX7-53" fmla="*/ 6789914 w 12192000"/>
              <a:gd name="connsiteY7-54" fmla="*/ 82876 h 5381035"/>
              <a:gd name="connsiteX8-55" fmla="*/ 7259662 w 12192000"/>
              <a:gd name="connsiteY8-56" fmla="*/ 57321 h 5381035"/>
              <a:gd name="connsiteX9-57" fmla="*/ 10803922 w 12192000"/>
              <a:gd name="connsiteY9-58" fmla="*/ 0 h 5381035"/>
              <a:gd name="connsiteX10-59" fmla="*/ 12192000 w 12192000"/>
              <a:gd name="connsiteY10-60" fmla="*/ 0 h 5381035"/>
              <a:gd name="connsiteX11-61" fmla="*/ 12192000 w 12192000"/>
              <a:gd name="connsiteY11-62" fmla="*/ 1322246 h 5381035"/>
              <a:gd name="connsiteX12-63" fmla="*/ 10969953 w 12192000"/>
              <a:gd name="connsiteY12-64" fmla="*/ 120266 h 5381035"/>
              <a:gd name="connsiteX13-65" fmla="*/ 10803922 w 12192000"/>
              <a:gd name="connsiteY13-66" fmla="*/ 0 h 5381035"/>
              <a:gd name="connsiteX14-67" fmla="*/ 0 w 12192000"/>
              <a:gd name="connsiteY14-68" fmla="*/ 3321905 h 5381035"/>
              <a:gd name="connsiteX15-69" fmla="*/ 4032282 w 12192000"/>
              <a:gd name="connsiteY15-70" fmla="*/ 0 h 5381035"/>
              <a:gd name="connsiteX16-71" fmla="*/ 2309846 w 12192000"/>
              <a:gd name="connsiteY16-72" fmla="*/ 2073351 h 5381035"/>
              <a:gd name="connsiteX17-73" fmla="*/ 26916 w 12192000"/>
              <a:gd name="connsiteY17-74" fmla="*/ 3331235 h 5381035"/>
              <a:gd name="connsiteX18-75" fmla="*/ 0 w 12192000"/>
              <a:gd name="connsiteY18-76" fmla="*/ 3321905 h 5381035"/>
              <a:gd name="connsiteX0-77" fmla="*/ 7259662 w 12192000"/>
              <a:gd name="connsiteY0-78" fmla="*/ 57321 h 5381035"/>
              <a:gd name="connsiteX1-79" fmla="*/ 12192000 w 12192000"/>
              <a:gd name="connsiteY1-80" fmla="*/ 3668162 h 5381035"/>
              <a:gd name="connsiteX2-81" fmla="*/ 12192000 w 12192000"/>
              <a:gd name="connsiteY2-82" fmla="*/ 5381035 h 5381035"/>
              <a:gd name="connsiteX3-83" fmla="*/ 0 w 12192000"/>
              <a:gd name="connsiteY3-84" fmla="*/ 5381035 h 5381035"/>
              <a:gd name="connsiteX4-85" fmla="*/ 0 w 12192000"/>
              <a:gd name="connsiteY4-86" fmla="*/ 4393412 h 5381035"/>
              <a:gd name="connsiteX5-87" fmla="*/ 4798 w 12192000"/>
              <a:gd name="connsiteY5-88" fmla="*/ 4668077 h 5381035"/>
              <a:gd name="connsiteX6-89" fmla="*/ 3480102 w 12192000"/>
              <a:gd name="connsiteY6-90" fmla="*/ 3079813 h 5381035"/>
              <a:gd name="connsiteX7-91" fmla="*/ 6789914 w 12192000"/>
              <a:gd name="connsiteY7-92" fmla="*/ 82876 h 5381035"/>
              <a:gd name="connsiteX8-93" fmla="*/ 7259662 w 12192000"/>
              <a:gd name="connsiteY8-94" fmla="*/ 57321 h 5381035"/>
              <a:gd name="connsiteX9-95" fmla="*/ 10803922 w 12192000"/>
              <a:gd name="connsiteY9-96" fmla="*/ 0 h 5381035"/>
              <a:gd name="connsiteX10-97" fmla="*/ 12192000 w 12192000"/>
              <a:gd name="connsiteY10-98" fmla="*/ 0 h 5381035"/>
              <a:gd name="connsiteX11-99" fmla="*/ 12192000 w 12192000"/>
              <a:gd name="connsiteY11-100" fmla="*/ 1322246 h 5381035"/>
              <a:gd name="connsiteX12-101" fmla="*/ 10969953 w 12192000"/>
              <a:gd name="connsiteY12-102" fmla="*/ 120266 h 5381035"/>
              <a:gd name="connsiteX13-103" fmla="*/ 10803922 w 12192000"/>
              <a:gd name="connsiteY13-104" fmla="*/ 0 h 5381035"/>
              <a:gd name="connsiteX14-105" fmla="*/ 0 w 12192000"/>
              <a:gd name="connsiteY14-106" fmla="*/ 3321905 h 5381035"/>
              <a:gd name="connsiteX15-107" fmla="*/ 2309846 w 12192000"/>
              <a:gd name="connsiteY15-108" fmla="*/ 2073351 h 5381035"/>
              <a:gd name="connsiteX16-109" fmla="*/ 26916 w 12192000"/>
              <a:gd name="connsiteY16-110" fmla="*/ 3331235 h 5381035"/>
              <a:gd name="connsiteX17-111" fmla="*/ 0 w 12192000"/>
              <a:gd name="connsiteY17-112" fmla="*/ 3321905 h 5381035"/>
              <a:gd name="connsiteX0-113" fmla="*/ 7259662 w 12192000"/>
              <a:gd name="connsiteY0-114" fmla="*/ 57321 h 5381035"/>
              <a:gd name="connsiteX1-115" fmla="*/ 12192000 w 12192000"/>
              <a:gd name="connsiteY1-116" fmla="*/ 3668162 h 5381035"/>
              <a:gd name="connsiteX2-117" fmla="*/ 12192000 w 12192000"/>
              <a:gd name="connsiteY2-118" fmla="*/ 5381035 h 5381035"/>
              <a:gd name="connsiteX3-119" fmla="*/ 0 w 12192000"/>
              <a:gd name="connsiteY3-120" fmla="*/ 5381035 h 5381035"/>
              <a:gd name="connsiteX4-121" fmla="*/ 0 w 12192000"/>
              <a:gd name="connsiteY4-122" fmla="*/ 4393412 h 5381035"/>
              <a:gd name="connsiteX5-123" fmla="*/ 4798 w 12192000"/>
              <a:gd name="connsiteY5-124" fmla="*/ 4668077 h 5381035"/>
              <a:gd name="connsiteX6-125" fmla="*/ 3480102 w 12192000"/>
              <a:gd name="connsiteY6-126" fmla="*/ 3079813 h 5381035"/>
              <a:gd name="connsiteX7-127" fmla="*/ 6789914 w 12192000"/>
              <a:gd name="connsiteY7-128" fmla="*/ 82876 h 5381035"/>
              <a:gd name="connsiteX8-129" fmla="*/ 7259662 w 12192000"/>
              <a:gd name="connsiteY8-130" fmla="*/ 57321 h 5381035"/>
              <a:gd name="connsiteX9-131" fmla="*/ 10803922 w 12192000"/>
              <a:gd name="connsiteY9-132" fmla="*/ 0 h 5381035"/>
              <a:gd name="connsiteX10-133" fmla="*/ 12192000 w 12192000"/>
              <a:gd name="connsiteY10-134" fmla="*/ 0 h 5381035"/>
              <a:gd name="connsiteX11-135" fmla="*/ 12192000 w 12192000"/>
              <a:gd name="connsiteY11-136" fmla="*/ 1322246 h 5381035"/>
              <a:gd name="connsiteX12-137" fmla="*/ 10969953 w 12192000"/>
              <a:gd name="connsiteY12-138" fmla="*/ 120266 h 5381035"/>
              <a:gd name="connsiteX13-139" fmla="*/ 10803922 w 12192000"/>
              <a:gd name="connsiteY13-140" fmla="*/ 0 h 5381035"/>
              <a:gd name="connsiteX14-141" fmla="*/ 26916 w 12192000"/>
              <a:gd name="connsiteY14-142" fmla="*/ 3331235 h 5381035"/>
              <a:gd name="connsiteX15-143" fmla="*/ 2309846 w 12192000"/>
              <a:gd name="connsiteY15-144" fmla="*/ 2073351 h 5381035"/>
              <a:gd name="connsiteX16-145" fmla="*/ 26916 w 12192000"/>
              <a:gd name="connsiteY16-146" fmla="*/ 3331235 h 5381035"/>
              <a:gd name="connsiteX0-147" fmla="*/ 7259662 w 12192000"/>
              <a:gd name="connsiteY0-148" fmla="*/ 57321 h 5381035"/>
              <a:gd name="connsiteX1-149" fmla="*/ 12192000 w 12192000"/>
              <a:gd name="connsiteY1-150" fmla="*/ 3668162 h 5381035"/>
              <a:gd name="connsiteX2-151" fmla="*/ 12192000 w 12192000"/>
              <a:gd name="connsiteY2-152" fmla="*/ 5381035 h 5381035"/>
              <a:gd name="connsiteX3-153" fmla="*/ 0 w 12192000"/>
              <a:gd name="connsiteY3-154" fmla="*/ 5381035 h 5381035"/>
              <a:gd name="connsiteX4-155" fmla="*/ 0 w 12192000"/>
              <a:gd name="connsiteY4-156" fmla="*/ 4393412 h 5381035"/>
              <a:gd name="connsiteX5-157" fmla="*/ 4798 w 12192000"/>
              <a:gd name="connsiteY5-158" fmla="*/ 4668077 h 5381035"/>
              <a:gd name="connsiteX6-159" fmla="*/ 3480102 w 12192000"/>
              <a:gd name="connsiteY6-160" fmla="*/ 3079813 h 5381035"/>
              <a:gd name="connsiteX7-161" fmla="*/ 6789914 w 12192000"/>
              <a:gd name="connsiteY7-162" fmla="*/ 82876 h 5381035"/>
              <a:gd name="connsiteX8-163" fmla="*/ 7259662 w 12192000"/>
              <a:gd name="connsiteY8-164" fmla="*/ 57321 h 5381035"/>
              <a:gd name="connsiteX9-165" fmla="*/ 10803922 w 12192000"/>
              <a:gd name="connsiteY9-166" fmla="*/ 0 h 5381035"/>
              <a:gd name="connsiteX10-167" fmla="*/ 12192000 w 12192000"/>
              <a:gd name="connsiteY10-168" fmla="*/ 0 h 5381035"/>
              <a:gd name="connsiteX11-169" fmla="*/ 12192000 w 12192000"/>
              <a:gd name="connsiteY11-170" fmla="*/ 1322246 h 5381035"/>
              <a:gd name="connsiteX12-171" fmla="*/ 10969953 w 12192000"/>
              <a:gd name="connsiteY12-172" fmla="*/ 120266 h 5381035"/>
              <a:gd name="connsiteX13-173" fmla="*/ 10803922 w 12192000"/>
              <a:gd name="connsiteY13-174" fmla="*/ 0 h 5381035"/>
              <a:gd name="connsiteX0-175" fmla="*/ 7259662 w 12192000"/>
              <a:gd name="connsiteY0-176" fmla="*/ 57321 h 5381035"/>
              <a:gd name="connsiteX1-177" fmla="*/ 12192000 w 12192000"/>
              <a:gd name="connsiteY1-178" fmla="*/ 3668162 h 5381035"/>
              <a:gd name="connsiteX2-179" fmla="*/ 12192000 w 12192000"/>
              <a:gd name="connsiteY2-180" fmla="*/ 5381035 h 5381035"/>
              <a:gd name="connsiteX3-181" fmla="*/ 0 w 12192000"/>
              <a:gd name="connsiteY3-182" fmla="*/ 5381035 h 5381035"/>
              <a:gd name="connsiteX4-183" fmla="*/ 0 w 12192000"/>
              <a:gd name="connsiteY4-184" fmla="*/ 4393412 h 5381035"/>
              <a:gd name="connsiteX5-185" fmla="*/ 4798 w 12192000"/>
              <a:gd name="connsiteY5-186" fmla="*/ 4668077 h 5381035"/>
              <a:gd name="connsiteX6-187" fmla="*/ 3480102 w 12192000"/>
              <a:gd name="connsiteY6-188" fmla="*/ 3079813 h 5381035"/>
              <a:gd name="connsiteX7-189" fmla="*/ 6789914 w 12192000"/>
              <a:gd name="connsiteY7-190" fmla="*/ 82876 h 5381035"/>
              <a:gd name="connsiteX8-191" fmla="*/ 7259662 w 12192000"/>
              <a:gd name="connsiteY8-192" fmla="*/ 57321 h 5381035"/>
              <a:gd name="connsiteX9-193" fmla="*/ 10803922 w 12192000"/>
              <a:gd name="connsiteY9-194" fmla="*/ 0 h 5381035"/>
              <a:gd name="connsiteX10-195" fmla="*/ 12192000 w 12192000"/>
              <a:gd name="connsiteY10-196" fmla="*/ 1322246 h 5381035"/>
              <a:gd name="connsiteX11-197" fmla="*/ 10969953 w 12192000"/>
              <a:gd name="connsiteY11-198" fmla="*/ 120266 h 5381035"/>
              <a:gd name="connsiteX12-199" fmla="*/ 10803922 w 12192000"/>
              <a:gd name="connsiteY12-200" fmla="*/ 0 h 5381035"/>
              <a:gd name="connsiteX0-201" fmla="*/ 7259662 w 12192000"/>
              <a:gd name="connsiteY0-202" fmla="*/ 2583 h 5326297"/>
              <a:gd name="connsiteX1-203" fmla="*/ 12192000 w 12192000"/>
              <a:gd name="connsiteY1-204" fmla="*/ 3613424 h 5326297"/>
              <a:gd name="connsiteX2-205" fmla="*/ 12192000 w 12192000"/>
              <a:gd name="connsiteY2-206" fmla="*/ 5326297 h 5326297"/>
              <a:gd name="connsiteX3-207" fmla="*/ 0 w 12192000"/>
              <a:gd name="connsiteY3-208" fmla="*/ 5326297 h 5326297"/>
              <a:gd name="connsiteX4-209" fmla="*/ 0 w 12192000"/>
              <a:gd name="connsiteY4-210" fmla="*/ 4338674 h 5326297"/>
              <a:gd name="connsiteX5-211" fmla="*/ 4798 w 12192000"/>
              <a:gd name="connsiteY5-212" fmla="*/ 4613339 h 5326297"/>
              <a:gd name="connsiteX6-213" fmla="*/ 3480102 w 12192000"/>
              <a:gd name="connsiteY6-214" fmla="*/ 3025075 h 5326297"/>
              <a:gd name="connsiteX7-215" fmla="*/ 6789914 w 12192000"/>
              <a:gd name="connsiteY7-216" fmla="*/ 28138 h 5326297"/>
              <a:gd name="connsiteX8-217" fmla="*/ 7259662 w 12192000"/>
              <a:gd name="connsiteY8-218" fmla="*/ 2583 h 5326297"/>
              <a:gd name="connsiteX9-219" fmla="*/ 10969953 w 12192000"/>
              <a:gd name="connsiteY9-220" fmla="*/ 65528 h 5326297"/>
              <a:gd name="connsiteX10-221" fmla="*/ 12192000 w 12192000"/>
              <a:gd name="connsiteY10-222" fmla="*/ 1267508 h 5326297"/>
              <a:gd name="connsiteX11-223" fmla="*/ 10969953 w 12192000"/>
              <a:gd name="connsiteY11-224" fmla="*/ 65528 h 5326297"/>
              <a:gd name="connsiteX0-225" fmla="*/ 7259662 w 12192000"/>
              <a:gd name="connsiteY0-226" fmla="*/ 2583 h 5326297"/>
              <a:gd name="connsiteX1-227" fmla="*/ 12192000 w 12192000"/>
              <a:gd name="connsiteY1-228" fmla="*/ 3613424 h 5326297"/>
              <a:gd name="connsiteX2-229" fmla="*/ 12192000 w 12192000"/>
              <a:gd name="connsiteY2-230" fmla="*/ 5326297 h 5326297"/>
              <a:gd name="connsiteX3-231" fmla="*/ 0 w 12192000"/>
              <a:gd name="connsiteY3-232" fmla="*/ 5326297 h 5326297"/>
              <a:gd name="connsiteX4-233" fmla="*/ 0 w 12192000"/>
              <a:gd name="connsiteY4-234" fmla="*/ 4338674 h 5326297"/>
              <a:gd name="connsiteX5-235" fmla="*/ 4798 w 12192000"/>
              <a:gd name="connsiteY5-236" fmla="*/ 4613339 h 5326297"/>
              <a:gd name="connsiteX6-237" fmla="*/ 3480102 w 12192000"/>
              <a:gd name="connsiteY6-238" fmla="*/ 3025075 h 5326297"/>
              <a:gd name="connsiteX7-239" fmla="*/ 6789914 w 12192000"/>
              <a:gd name="connsiteY7-240" fmla="*/ 28138 h 5326297"/>
              <a:gd name="connsiteX8-241" fmla="*/ 7259662 w 12192000"/>
              <a:gd name="connsiteY8-242" fmla="*/ 2583 h 53262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2192000" h="5326297">
                <a:moveTo>
                  <a:pt x="7259662" y="2583"/>
                </a:moveTo>
                <a:cubicBezTo>
                  <a:pt x="9625834" y="111255"/>
                  <a:pt x="12192000" y="3613424"/>
                  <a:pt x="12192000" y="3613424"/>
                </a:cubicBezTo>
                <a:lnTo>
                  <a:pt x="12192000" y="5326297"/>
                </a:lnTo>
                <a:lnTo>
                  <a:pt x="0" y="5326297"/>
                </a:lnTo>
                <a:lnTo>
                  <a:pt x="0" y="4338674"/>
                </a:lnTo>
                <a:cubicBezTo>
                  <a:pt x="1599" y="4430229"/>
                  <a:pt x="3199" y="4521784"/>
                  <a:pt x="4798" y="4613339"/>
                </a:cubicBezTo>
                <a:cubicBezTo>
                  <a:pt x="4798" y="4613339"/>
                  <a:pt x="1766092" y="5316740"/>
                  <a:pt x="3480102" y="3025075"/>
                </a:cubicBezTo>
                <a:cubicBezTo>
                  <a:pt x="5194112" y="732474"/>
                  <a:pt x="5876761" y="174992"/>
                  <a:pt x="6789914" y="28138"/>
                </a:cubicBezTo>
                <a:cubicBezTo>
                  <a:pt x="6945061" y="3175"/>
                  <a:pt x="7101917" y="-4662"/>
                  <a:pt x="7259662" y="2583"/>
                </a:cubicBezTo>
                <a:close/>
              </a:path>
            </a:pathLst>
          </a:custGeom>
          <a:blipFill>
            <a:blip r:embed="rId2">
              <a:duotone>
                <a:schemeClr val="accent2">
                  <a:shade val="45000"/>
                  <a:satMod val="135000"/>
                </a:schemeClr>
                <a:prstClr val="white"/>
              </a:duotone>
            </a:blip>
            <a:srcRect/>
            <a:stretch>
              <a:fillRect t="-28757" b="-15909"/>
            </a:stretch>
          </a:blipFill>
          <a:ln>
            <a:noFill/>
          </a:ln>
        </p:spPr>
        <p:txBody>
          <a:bodyPr vert="horz" wrap="square" lIns="91440" tIns="45720" rIns="91440" bIns="45720" numCol="1" anchor="t" anchorCtr="0" compatLnSpc="1">
            <a:noAutofit/>
          </a:bodyPr>
          <a:lstStyle/>
          <a:p>
            <a:endParaRPr lang="zh-CN" altLang="en-US"/>
          </a:p>
        </p:txBody>
      </p:sp>
      <p:sp>
        <p:nvSpPr>
          <p:cNvPr id="10" name="任意多边形: 形状 9"/>
          <p:cNvSpPr>
            <a:spLocks noChangeArrowheads="1"/>
          </p:cNvSpPr>
          <p:nvPr userDrawn="1"/>
        </p:nvSpPr>
        <p:spPr bwMode="auto">
          <a:xfrm>
            <a:off x="-794" y="1531703"/>
            <a:ext cx="12192000" cy="5326297"/>
          </a:xfrm>
          <a:custGeom>
            <a:avLst/>
            <a:gdLst>
              <a:gd name="connsiteX0" fmla="*/ 7259662 w 12192000"/>
              <a:gd name="connsiteY0" fmla="*/ 57321 h 5381035"/>
              <a:gd name="connsiteX1" fmla="*/ 12192000 w 12192000"/>
              <a:gd name="connsiteY1" fmla="*/ 3668162 h 5381035"/>
              <a:gd name="connsiteX2" fmla="*/ 12192000 w 12192000"/>
              <a:gd name="connsiteY2" fmla="*/ 5381035 h 5381035"/>
              <a:gd name="connsiteX3" fmla="*/ 0 w 12192000"/>
              <a:gd name="connsiteY3" fmla="*/ 5381035 h 5381035"/>
              <a:gd name="connsiteX4" fmla="*/ 0 w 12192000"/>
              <a:gd name="connsiteY4" fmla="*/ 4393412 h 5381035"/>
              <a:gd name="connsiteX5" fmla="*/ 4798 w 12192000"/>
              <a:gd name="connsiteY5" fmla="*/ 4668077 h 5381035"/>
              <a:gd name="connsiteX6" fmla="*/ 3480102 w 12192000"/>
              <a:gd name="connsiteY6" fmla="*/ 3079813 h 5381035"/>
              <a:gd name="connsiteX7" fmla="*/ 6789914 w 12192000"/>
              <a:gd name="connsiteY7" fmla="*/ 82876 h 5381035"/>
              <a:gd name="connsiteX8" fmla="*/ 7259662 w 12192000"/>
              <a:gd name="connsiteY8" fmla="*/ 57321 h 5381035"/>
              <a:gd name="connsiteX9" fmla="*/ 10803922 w 12192000"/>
              <a:gd name="connsiteY9" fmla="*/ 0 h 5381035"/>
              <a:gd name="connsiteX10" fmla="*/ 12192000 w 12192000"/>
              <a:gd name="connsiteY10" fmla="*/ 0 h 5381035"/>
              <a:gd name="connsiteX11" fmla="*/ 12192000 w 12192000"/>
              <a:gd name="connsiteY11" fmla="*/ 1322246 h 5381035"/>
              <a:gd name="connsiteX12" fmla="*/ 10969953 w 12192000"/>
              <a:gd name="connsiteY12" fmla="*/ 120266 h 5381035"/>
              <a:gd name="connsiteX13" fmla="*/ 0 w 12192000"/>
              <a:gd name="connsiteY13" fmla="*/ 0 h 5381035"/>
              <a:gd name="connsiteX14" fmla="*/ 4032282 w 12192000"/>
              <a:gd name="connsiteY14" fmla="*/ 0 h 5381035"/>
              <a:gd name="connsiteX15" fmla="*/ 3968734 w 12192000"/>
              <a:gd name="connsiteY15" fmla="*/ 60350 h 5381035"/>
              <a:gd name="connsiteX16" fmla="*/ 2309846 w 12192000"/>
              <a:gd name="connsiteY16" fmla="*/ 2073351 h 5381035"/>
              <a:gd name="connsiteX17" fmla="*/ 26916 w 12192000"/>
              <a:gd name="connsiteY17" fmla="*/ 3331235 h 5381035"/>
              <a:gd name="connsiteX18" fmla="*/ 0 w 12192000"/>
              <a:gd name="connsiteY18" fmla="*/ 3321905 h 5381035"/>
              <a:gd name="connsiteX0-1" fmla="*/ 7259662 w 12192000"/>
              <a:gd name="connsiteY0-2" fmla="*/ 57321 h 5381035"/>
              <a:gd name="connsiteX1-3" fmla="*/ 12192000 w 12192000"/>
              <a:gd name="connsiteY1-4" fmla="*/ 3668162 h 5381035"/>
              <a:gd name="connsiteX2-5" fmla="*/ 12192000 w 12192000"/>
              <a:gd name="connsiteY2-6" fmla="*/ 5381035 h 5381035"/>
              <a:gd name="connsiteX3-7" fmla="*/ 0 w 12192000"/>
              <a:gd name="connsiteY3-8" fmla="*/ 5381035 h 5381035"/>
              <a:gd name="connsiteX4-9" fmla="*/ 0 w 12192000"/>
              <a:gd name="connsiteY4-10" fmla="*/ 4393412 h 5381035"/>
              <a:gd name="connsiteX5-11" fmla="*/ 4798 w 12192000"/>
              <a:gd name="connsiteY5-12" fmla="*/ 4668077 h 5381035"/>
              <a:gd name="connsiteX6-13" fmla="*/ 3480102 w 12192000"/>
              <a:gd name="connsiteY6-14" fmla="*/ 3079813 h 5381035"/>
              <a:gd name="connsiteX7-15" fmla="*/ 6789914 w 12192000"/>
              <a:gd name="connsiteY7-16" fmla="*/ 82876 h 5381035"/>
              <a:gd name="connsiteX8-17" fmla="*/ 7259662 w 12192000"/>
              <a:gd name="connsiteY8-18" fmla="*/ 57321 h 5381035"/>
              <a:gd name="connsiteX9-19" fmla="*/ 10803922 w 12192000"/>
              <a:gd name="connsiteY9-20" fmla="*/ 0 h 5381035"/>
              <a:gd name="connsiteX10-21" fmla="*/ 12192000 w 12192000"/>
              <a:gd name="connsiteY10-22" fmla="*/ 0 h 5381035"/>
              <a:gd name="connsiteX11-23" fmla="*/ 12192000 w 12192000"/>
              <a:gd name="connsiteY11-24" fmla="*/ 1322246 h 5381035"/>
              <a:gd name="connsiteX12-25" fmla="*/ 10969953 w 12192000"/>
              <a:gd name="connsiteY12-26" fmla="*/ 120266 h 5381035"/>
              <a:gd name="connsiteX13-27" fmla="*/ 10803922 w 12192000"/>
              <a:gd name="connsiteY13-28" fmla="*/ 0 h 5381035"/>
              <a:gd name="connsiteX14-29" fmla="*/ 0 w 12192000"/>
              <a:gd name="connsiteY14-30" fmla="*/ 3321905 h 5381035"/>
              <a:gd name="connsiteX15-31" fmla="*/ 4032282 w 12192000"/>
              <a:gd name="connsiteY15-32" fmla="*/ 0 h 5381035"/>
              <a:gd name="connsiteX16-33" fmla="*/ 3968734 w 12192000"/>
              <a:gd name="connsiteY16-34" fmla="*/ 60350 h 5381035"/>
              <a:gd name="connsiteX17-35" fmla="*/ 2309846 w 12192000"/>
              <a:gd name="connsiteY17-36" fmla="*/ 2073351 h 5381035"/>
              <a:gd name="connsiteX18-37" fmla="*/ 26916 w 12192000"/>
              <a:gd name="connsiteY18-38" fmla="*/ 3331235 h 5381035"/>
              <a:gd name="connsiteX19" fmla="*/ 0 w 12192000"/>
              <a:gd name="connsiteY19" fmla="*/ 3321905 h 5381035"/>
              <a:gd name="connsiteX0-39" fmla="*/ 7259662 w 12192000"/>
              <a:gd name="connsiteY0-40" fmla="*/ 57321 h 5381035"/>
              <a:gd name="connsiteX1-41" fmla="*/ 12192000 w 12192000"/>
              <a:gd name="connsiteY1-42" fmla="*/ 3668162 h 5381035"/>
              <a:gd name="connsiteX2-43" fmla="*/ 12192000 w 12192000"/>
              <a:gd name="connsiteY2-44" fmla="*/ 5381035 h 5381035"/>
              <a:gd name="connsiteX3-45" fmla="*/ 0 w 12192000"/>
              <a:gd name="connsiteY3-46" fmla="*/ 5381035 h 5381035"/>
              <a:gd name="connsiteX4-47" fmla="*/ 0 w 12192000"/>
              <a:gd name="connsiteY4-48" fmla="*/ 4393412 h 5381035"/>
              <a:gd name="connsiteX5-49" fmla="*/ 4798 w 12192000"/>
              <a:gd name="connsiteY5-50" fmla="*/ 4668077 h 5381035"/>
              <a:gd name="connsiteX6-51" fmla="*/ 3480102 w 12192000"/>
              <a:gd name="connsiteY6-52" fmla="*/ 3079813 h 5381035"/>
              <a:gd name="connsiteX7-53" fmla="*/ 6789914 w 12192000"/>
              <a:gd name="connsiteY7-54" fmla="*/ 82876 h 5381035"/>
              <a:gd name="connsiteX8-55" fmla="*/ 7259662 w 12192000"/>
              <a:gd name="connsiteY8-56" fmla="*/ 57321 h 5381035"/>
              <a:gd name="connsiteX9-57" fmla="*/ 10803922 w 12192000"/>
              <a:gd name="connsiteY9-58" fmla="*/ 0 h 5381035"/>
              <a:gd name="connsiteX10-59" fmla="*/ 12192000 w 12192000"/>
              <a:gd name="connsiteY10-60" fmla="*/ 0 h 5381035"/>
              <a:gd name="connsiteX11-61" fmla="*/ 12192000 w 12192000"/>
              <a:gd name="connsiteY11-62" fmla="*/ 1322246 h 5381035"/>
              <a:gd name="connsiteX12-63" fmla="*/ 10969953 w 12192000"/>
              <a:gd name="connsiteY12-64" fmla="*/ 120266 h 5381035"/>
              <a:gd name="connsiteX13-65" fmla="*/ 10803922 w 12192000"/>
              <a:gd name="connsiteY13-66" fmla="*/ 0 h 5381035"/>
              <a:gd name="connsiteX14-67" fmla="*/ 0 w 12192000"/>
              <a:gd name="connsiteY14-68" fmla="*/ 3321905 h 5381035"/>
              <a:gd name="connsiteX15-69" fmla="*/ 4032282 w 12192000"/>
              <a:gd name="connsiteY15-70" fmla="*/ 0 h 5381035"/>
              <a:gd name="connsiteX16-71" fmla="*/ 2309846 w 12192000"/>
              <a:gd name="connsiteY16-72" fmla="*/ 2073351 h 5381035"/>
              <a:gd name="connsiteX17-73" fmla="*/ 26916 w 12192000"/>
              <a:gd name="connsiteY17-74" fmla="*/ 3331235 h 5381035"/>
              <a:gd name="connsiteX18-75" fmla="*/ 0 w 12192000"/>
              <a:gd name="connsiteY18-76" fmla="*/ 3321905 h 5381035"/>
              <a:gd name="connsiteX0-77" fmla="*/ 7259662 w 12192000"/>
              <a:gd name="connsiteY0-78" fmla="*/ 57321 h 5381035"/>
              <a:gd name="connsiteX1-79" fmla="*/ 12192000 w 12192000"/>
              <a:gd name="connsiteY1-80" fmla="*/ 3668162 h 5381035"/>
              <a:gd name="connsiteX2-81" fmla="*/ 12192000 w 12192000"/>
              <a:gd name="connsiteY2-82" fmla="*/ 5381035 h 5381035"/>
              <a:gd name="connsiteX3-83" fmla="*/ 0 w 12192000"/>
              <a:gd name="connsiteY3-84" fmla="*/ 5381035 h 5381035"/>
              <a:gd name="connsiteX4-85" fmla="*/ 0 w 12192000"/>
              <a:gd name="connsiteY4-86" fmla="*/ 4393412 h 5381035"/>
              <a:gd name="connsiteX5-87" fmla="*/ 4798 w 12192000"/>
              <a:gd name="connsiteY5-88" fmla="*/ 4668077 h 5381035"/>
              <a:gd name="connsiteX6-89" fmla="*/ 3480102 w 12192000"/>
              <a:gd name="connsiteY6-90" fmla="*/ 3079813 h 5381035"/>
              <a:gd name="connsiteX7-91" fmla="*/ 6789914 w 12192000"/>
              <a:gd name="connsiteY7-92" fmla="*/ 82876 h 5381035"/>
              <a:gd name="connsiteX8-93" fmla="*/ 7259662 w 12192000"/>
              <a:gd name="connsiteY8-94" fmla="*/ 57321 h 5381035"/>
              <a:gd name="connsiteX9-95" fmla="*/ 10803922 w 12192000"/>
              <a:gd name="connsiteY9-96" fmla="*/ 0 h 5381035"/>
              <a:gd name="connsiteX10-97" fmla="*/ 12192000 w 12192000"/>
              <a:gd name="connsiteY10-98" fmla="*/ 0 h 5381035"/>
              <a:gd name="connsiteX11-99" fmla="*/ 12192000 w 12192000"/>
              <a:gd name="connsiteY11-100" fmla="*/ 1322246 h 5381035"/>
              <a:gd name="connsiteX12-101" fmla="*/ 10969953 w 12192000"/>
              <a:gd name="connsiteY12-102" fmla="*/ 120266 h 5381035"/>
              <a:gd name="connsiteX13-103" fmla="*/ 10803922 w 12192000"/>
              <a:gd name="connsiteY13-104" fmla="*/ 0 h 5381035"/>
              <a:gd name="connsiteX14-105" fmla="*/ 0 w 12192000"/>
              <a:gd name="connsiteY14-106" fmla="*/ 3321905 h 5381035"/>
              <a:gd name="connsiteX15-107" fmla="*/ 2309846 w 12192000"/>
              <a:gd name="connsiteY15-108" fmla="*/ 2073351 h 5381035"/>
              <a:gd name="connsiteX16-109" fmla="*/ 26916 w 12192000"/>
              <a:gd name="connsiteY16-110" fmla="*/ 3331235 h 5381035"/>
              <a:gd name="connsiteX17-111" fmla="*/ 0 w 12192000"/>
              <a:gd name="connsiteY17-112" fmla="*/ 3321905 h 5381035"/>
              <a:gd name="connsiteX0-113" fmla="*/ 7259662 w 12192000"/>
              <a:gd name="connsiteY0-114" fmla="*/ 57321 h 5381035"/>
              <a:gd name="connsiteX1-115" fmla="*/ 12192000 w 12192000"/>
              <a:gd name="connsiteY1-116" fmla="*/ 3668162 h 5381035"/>
              <a:gd name="connsiteX2-117" fmla="*/ 12192000 w 12192000"/>
              <a:gd name="connsiteY2-118" fmla="*/ 5381035 h 5381035"/>
              <a:gd name="connsiteX3-119" fmla="*/ 0 w 12192000"/>
              <a:gd name="connsiteY3-120" fmla="*/ 5381035 h 5381035"/>
              <a:gd name="connsiteX4-121" fmla="*/ 0 w 12192000"/>
              <a:gd name="connsiteY4-122" fmla="*/ 4393412 h 5381035"/>
              <a:gd name="connsiteX5-123" fmla="*/ 4798 w 12192000"/>
              <a:gd name="connsiteY5-124" fmla="*/ 4668077 h 5381035"/>
              <a:gd name="connsiteX6-125" fmla="*/ 3480102 w 12192000"/>
              <a:gd name="connsiteY6-126" fmla="*/ 3079813 h 5381035"/>
              <a:gd name="connsiteX7-127" fmla="*/ 6789914 w 12192000"/>
              <a:gd name="connsiteY7-128" fmla="*/ 82876 h 5381035"/>
              <a:gd name="connsiteX8-129" fmla="*/ 7259662 w 12192000"/>
              <a:gd name="connsiteY8-130" fmla="*/ 57321 h 5381035"/>
              <a:gd name="connsiteX9-131" fmla="*/ 10803922 w 12192000"/>
              <a:gd name="connsiteY9-132" fmla="*/ 0 h 5381035"/>
              <a:gd name="connsiteX10-133" fmla="*/ 12192000 w 12192000"/>
              <a:gd name="connsiteY10-134" fmla="*/ 0 h 5381035"/>
              <a:gd name="connsiteX11-135" fmla="*/ 12192000 w 12192000"/>
              <a:gd name="connsiteY11-136" fmla="*/ 1322246 h 5381035"/>
              <a:gd name="connsiteX12-137" fmla="*/ 10969953 w 12192000"/>
              <a:gd name="connsiteY12-138" fmla="*/ 120266 h 5381035"/>
              <a:gd name="connsiteX13-139" fmla="*/ 10803922 w 12192000"/>
              <a:gd name="connsiteY13-140" fmla="*/ 0 h 5381035"/>
              <a:gd name="connsiteX14-141" fmla="*/ 26916 w 12192000"/>
              <a:gd name="connsiteY14-142" fmla="*/ 3331235 h 5381035"/>
              <a:gd name="connsiteX15-143" fmla="*/ 2309846 w 12192000"/>
              <a:gd name="connsiteY15-144" fmla="*/ 2073351 h 5381035"/>
              <a:gd name="connsiteX16-145" fmla="*/ 26916 w 12192000"/>
              <a:gd name="connsiteY16-146" fmla="*/ 3331235 h 5381035"/>
              <a:gd name="connsiteX0-147" fmla="*/ 7259662 w 12192000"/>
              <a:gd name="connsiteY0-148" fmla="*/ 57321 h 5381035"/>
              <a:gd name="connsiteX1-149" fmla="*/ 12192000 w 12192000"/>
              <a:gd name="connsiteY1-150" fmla="*/ 3668162 h 5381035"/>
              <a:gd name="connsiteX2-151" fmla="*/ 12192000 w 12192000"/>
              <a:gd name="connsiteY2-152" fmla="*/ 5381035 h 5381035"/>
              <a:gd name="connsiteX3-153" fmla="*/ 0 w 12192000"/>
              <a:gd name="connsiteY3-154" fmla="*/ 5381035 h 5381035"/>
              <a:gd name="connsiteX4-155" fmla="*/ 0 w 12192000"/>
              <a:gd name="connsiteY4-156" fmla="*/ 4393412 h 5381035"/>
              <a:gd name="connsiteX5-157" fmla="*/ 4798 w 12192000"/>
              <a:gd name="connsiteY5-158" fmla="*/ 4668077 h 5381035"/>
              <a:gd name="connsiteX6-159" fmla="*/ 3480102 w 12192000"/>
              <a:gd name="connsiteY6-160" fmla="*/ 3079813 h 5381035"/>
              <a:gd name="connsiteX7-161" fmla="*/ 6789914 w 12192000"/>
              <a:gd name="connsiteY7-162" fmla="*/ 82876 h 5381035"/>
              <a:gd name="connsiteX8-163" fmla="*/ 7259662 w 12192000"/>
              <a:gd name="connsiteY8-164" fmla="*/ 57321 h 5381035"/>
              <a:gd name="connsiteX9-165" fmla="*/ 10803922 w 12192000"/>
              <a:gd name="connsiteY9-166" fmla="*/ 0 h 5381035"/>
              <a:gd name="connsiteX10-167" fmla="*/ 12192000 w 12192000"/>
              <a:gd name="connsiteY10-168" fmla="*/ 0 h 5381035"/>
              <a:gd name="connsiteX11-169" fmla="*/ 12192000 w 12192000"/>
              <a:gd name="connsiteY11-170" fmla="*/ 1322246 h 5381035"/>
              <a:gd name="connsiteX12-171" fmla="*/ 10969953 w 12192000"/>
              <a:gd name="connsiteY12-172" fmla="*/ 120266 h 5381035"/>
              <a:gd name="connsiteX13-173" fmla="*/ 10803922 w 12192000"/>
              <a:gd name="connsiteY13-174" fmla="*/ 0 h 5381035"/>
              <a:gd name="connsiteX0-175" fmla="*/ 7259662 w 12192000"/>
              <a:gd name="connsiteY0-176" fmla="*/ 57321 h 5381035"/>
              <a:gd name="connsiteX1-177" fmla="*/ 12192000 w 12192000"/>
              <a:gd name="connsiteY1-178" fmla="*/ 3668162 h 5381035"/>
              <a:gd name="connsiteX2-179" fmla="*/ 12192000 w 12192000"/>
              <a:gd name="connsiteY2-180" fmla="*/ 5381035 h 5381035"/>
              <a:gd name="connsiteX3-181" fmla="*/ 0 w 12192000"/>
              <a:gd name="connsiteY3-182" fmla="*/ 5381035 h 5381035"/>
              <a:gd name="connsiteX4-183" fmla="*/ 0 w 12192000"/>
              <a:gd name="connsiteY4-184" fmla="*/ 4393412 h 5381035"/>
              <a:gd name="connsiteX5-185" fmla="*/ 4798 w 12192000"/>
              <a:gd name="connsiteY5-186" fmla="*/ 4668077 h 5381035"/>
              <a:gd name="connsiteX6-187" fmla="*/ 3480102 w 12192000"/>
              <a:gd name="connsiteY6-188" fmla="*/ 3079813 h 5381035"/>
              <a:gd name="connsiteX7-189" fmla="*/ 6789914 w 12192000"/>
              <a:gd name="connsiteY7-190" fmla="*/ 82876 h 5381035"/>
              <a:gd name="connsiteX8-191" fmla="*/ 7259662 w 12192000"/>
              <a:gd name="connsiteY8-192" fmla="*/ 57321 h 5381035"/>
              <a:gd name="connsiteX9-193" fmla="*/ 10803922 w 12192000"/>
              <a:gd name="connsiteY9-194" fmla="*/ 0 h 5381035"/>
              <a:gd name="connsiteX10-195" fmla="*/ 12192000 w 12192000"/>
              <a:gd name="connsiteY10-196" fmla="*/ 1322246 h 5381035"/>
              <a:gd name="connsiteX11-197" fmla="*/ 10969953 w 12192000"/>
              <a:gd name="connsiteY11-198" fmla="*/ 120266 h 5381035"/>
              <a:gd name="connsiteX12-199" fmla="*/ 10803922 w 12192000"/>
              <a:gd name="connsiteY12-200" fmla="*/ 0 h 5381035"/>
              <a:gd name="connsiteX0-201" fmla="*/ 7259662 w 12192000"/>
              <a:gd name="connsiteY0-202" fmla="*/ 2583 h 5326297"/>
              <a:gd name="connsiteX1-203" fmla="*/ 12192000 w 12192000"/>
              <a:gd name="connsiteY1-204" fmla="*/ 3613424 h 5326297"/>
              <a:gd name="connsiteX2-205" fmla="*/ 12192000 w 12192000"/>
              <a:gd name="connsiteY2-206" fmla="*/ 5326297 h 5326297"/>
              <a:gd name="connsiteX3-207" fmla="*/ 0 w 12192000"/>
              <a:gd name="connsiteY3-208" fmla="*/ 5326297 h 5326297"/>
              <a:gd name="connsiteX4-209" fmla="*/ 0 w 12192000"/>
              <a:gd name="connsiteY4-210" fmla="*/ 4338674 h 5326297"/>
              <a:gd name="connsiteX5-211" fmla="*/ 4798 w 12192000"/>
              <a:gd name="connsiteY5-212" fmla="*/ 4613339 h 5326297"/>
              <a:gd name="connsiteX6-213" fmla="*/ 3480102 w 12192000"/>
              <a:gd name="connsiteY6-214" fmla="*/ 3025075 h 5326297"/>
              <a:gd name="connsiteX7-215" fmla="*/ 6789914 w 12192000"/>
              <a:gd name="connsiteY7-216" fmla="*/ 28138 h 5326297"/>
              <a:gd name="connsiteX8-217" fmla="*/ 7259662 w 12192000"/>
              <a:gd name="connsiteY8-218" fmla="*/ 2583 h 5326297"/>
              <a:gd name="connsiteX9-219" fmla="*/ 10969953 w 12192000"/>
              <a:gd name="connsiteY9-220" fmla="*/ 65528 h 5326297"/>
              <a:gd name="connsiteX10-221" fmla="*/ 12192000 w 12192000"/>
              <a:gd name="connsiteY10-222" fmla="*/ 1267508 h 5326297"/>
              <a:gd name="connsiteX11-223" fmla="*/ 10969953 w 12192000"/>
              <a:gd name="connsiteY11-224" fmla="*/ 65528 h 5326297"/>
              <a:gd name="connsiteX0-225" fmla="*/ 7259662 w 12192000"/>
              <a:gd name="connsiteY0-226" fmla="*/ 2583 h 5326297"/>
              <a:gd name="connsiteX1-227" fmla="*/ 12192000 w 12192000"/>
              <a:gd name="connsiteY1-228" fmla="*/ 3613424 h 5326297"/>
              <a:gd name="connsiteX2-229" fmla="*/ 12192000 w 12192000"/>
              <a:gd name="connsiteY2-230" fmla="*/ 5326297 h 5326297"/>
              <a:gd name="connsiteX3-231" fmla="*/ 0 w 12192000"/>
              <a:gd name="connsiteY3-232" fmla="*/ 5326297 h 5326297"/>
              <a:gd name="connsiteX4-233" fmla="*/ 0 w 12192000"/>
              <a:gd name="connsiteY4-234" fmla="*/ 4338674 h 5326297"/>
              <a:gd name="connsiteX5-235" fmla="*/ 4798 w 12192000"/>
              <a:gd name="connsiteY5-236" fmla="*/ 4613339 h 5326297"/>
              <a:gd name="connsiteX6-237" fmla="*/ 3480102 w 12192000"/>
              <a:gd name="connsiteY6-238" fmla="*/ 3025075 h 5326297"/>
              <a:gd name="connsiteX7-239" fmla="*/ 6789914 w 12192000"/>
              <a:gd name="connsiteY7-240" fmla="*/ 28138 h 5326297"/>
              <a:gd name="connsiteX8-241" fmla="*/ 7259662 w 12192000"/>
              <a:gd name="connsiteY8-242" fmla="*/ 2583 h 53262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2192000" h="5326297">
                <a:moveTo>
                  <a:pt x="7259662" y="2583"/>
                </a:moveTo>
                <a:cubicBezTo>
                  <a:pt x="9625834" y="111255"/>
                  <a:pt x="12192000" y="3613424"/>
                  <a:pt x="12192000" y="3613424"/>
                </a:cubicBezTo>
                <a:lnTo>
                  <a:pt x="12192000" y="5326297"/>
                </a:lnTo>
                <a:lnTo>
                  <a:pt x="0" y="5326297"/>
                </a:lnTo>
                <a:lnTo>
                  <a:pt x="0" y="4338674"/>
                </a:lnTo>
                <a:cubicBezTo>
                  <a:pt x="1599" y="4430229"/>
                  <a:pt x="3199" y="4521784"/>
                  <a:pt x="4798" y="4613339"/>
                </a:cubicBezTo>
                <a:cubicBezTo>
                  <a:pt x="4798" y="4613339"/>
                  <a:pt x="1766092" y="5316740"/>
                  <a:pt x="3480102" y="3025075"/>
                </a:cubicBezTo>
                <a:cubicBezTo>
                  <a:pt x="5194112" y="732474"/>
                  <a:pt x="5876761" y="174992"/>
                  <a:pt x="6789914" y="28138"/>
                </a:cubicBezTo>
                <a:cubicBezTo>
                  <a:pt x="6945061" y="3175"/>
                  <a:pt x="7101917" y="-4662"/>
                  <a:pt x="7259662" y="2583"/>
                </a:cubicBezTo>
                <a:close/>
              </a:path>
            </a:pathLst>
          </a:custGeom>
          <a:solidFill>
            <a:srgbClr val="FFC000">
              <a:alpha val="20000"/>
            </a:srgbClr>
          </a:solidFill>
          <a:ln>
            <a:noFill/>
          </a:ln>
        </p:spPr>
        <p:txBody>
          <a:bodyPr vert="horz" wrap="square" lIns="91440" tIns="45720" rIns="91440" bIns="45720" numCol="1" anchor="t" anchorCtr="0" compatLnSpc="1">
            <a:noAutofit/>
          </a:bodyPr>
          <a:lstStyle/>
          <a:p>
            <a:endParaRPr lang="zh-CN" altLang="en-US"/>
          </a:p>
        </p:txBody>
      </p:sp>
      <p:sp>
        <p:nvSpPr>
          <p:cNvPr id="13" name="标题 1"/>
          <p:cNvSpPr>
            <a:spLocks noGrp="1"/>
          </p:cNvSpPr>
          <p:nvPr userDrawn="1">
            <p:ph type="ctrTitle" hasCustomPrompt="1"/>
          </p:nvPr>
        </p:nvSpPr>
        <p:spPr>
          <a:xfrm>
            <a:off x="4034971" y="2163199"/>
            <a:ext cx="6536871" cy="2390427"/>
          </a:xfrm>
        </p:spPr>
        <p:txBody>
          <a:bodyPr anchor="b">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4034971" y="5238353"/>
            <a:ext cx="6536871" cy="310871"/>
          </a:xfrm>
        </p:spPr>
        <p:txBody>
          <a:bodyPr vert="horz" lIns="91440" tIns="45720" rIns="91440" bIns="45720" rtlCol="0">
            <a:normAutofit/>
          </a:bodyPr>
          <a:lstStyle>
            <a:lvl1pPr marL="0" indent="0" algn="ctr">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6" name="文本占位符 13"/>
          <p:cNvSpPr>
            <a:spLocks noGrp="1"/>
          </p:cNvSpPr>
          <p:nvPr>
            <p:ph type="body" sz="quarter" idx="10" hasCustomPrompt="1"/>
          </p:nvPr>
        </p:nvSpPr>
        <p:spPr>
          <a:xfrm>
            <a:off x="4034973" y="4942082"/>
            <a:ext cx="6536871" cy="296271"/>
          </a:xfrm>
        </p:spPr>
        <p:txBody>
          <a:bodyPr vert="horz" anchor="ctr">
            <a:noAutofit/>
          </a:bodyPr>
          <a:lstStyle>
            <a:lvl1pPr marL="0" indent="0" algn="ctr">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1" name="任意多边形: 形状 10"/>
          <p:cNvSpPr/>
          <p:nvPr userDrawn="1"/>
        </p:nvSpPr>
        <p:spPr bwMode="auto">
          <a:xfrm>
            <a:off x="0" y="543509"/>
            <a:ext cx="12192000" cy="6167761"/>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78000">
                <a:srgbClr val="FFC000"/>
              </a:gs>
              <a:gs pos="11000">
                <a:schemeClr val="accent1"/>
              </a:gs>
            </a:gsLst>
            <a:lin ang="4800000" scaled="0"/>
            <a:tileRect/>
          </a:gradFill>
          <a:ln>
            <a:noFill/>
          </a:ln>
        </p:spPr>
        <p:txBody>
          <a:bodyPr vert="horz" wrap="square" lIns="91440" tIns="45720" rIns="91440" bIns="45720" numCol="1" anchor="t" anchorCtr="0" compatLnSpc="1">
            <a:noAutofit/>
          </a:bodyPr>
          <a:lstStyle/>
          <a:p>
            <a:endParaRPr lang="zh-CN" altLang="en-US" dirty="0">
              <a:gradFill>
                <a:gsLst>
                  <a:gs pos="100000">
                    <a:schemeClr val="accent3"/>
                  </a:gs>
                  <a:gs pos="0">
                    <a:schemeClr val="accent4"/>
                  </a:gs>
                </a:gsLst>
                <a:lin ang="13500000" scaled="1"/>
              </a:gradFill>
            </a:endParaRP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7FE44A0-2E53-457E-9AC0-11D6EE9FA3B5}" type="datetime1">
              <a:rPr lang="zh-CN" altLang="en-US" smtClean="0"/>
              <a:t>05/16</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wmf"/><Relationship Id="rId5" Type="http://schemas.openxmlformats.org/officeDocument/2006/relationships/oleObject" Target="../embeddings/oleObject2.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8.jpeg"/><Relationship Id="rId4" Type="http://schemas.openxmlformats.org/officeDocument/2006/relationships/image" Target="../media/image7.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669925" y="5602927"/>
            <a:ext cx="10850563" cy="296271"/>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Date</a:t>
            </a:r>
            <a:endParaRPr lang="zh-CN" altLang="en-US" dirty="0"/>
          </a:p>
        </p:txBody>
      </p:sp>
      <p:sp>
        <p:nvSpPr>
          <p:cNvPr id="19" name="任意多边形: 形状 18"/>
          <p:cNvSpPr/>
          <p:nvPr/>
        </p:nvSpPr>
        <p:spPr>
          <a:xfrm>
            <a:off x="-9525" y="-1"/>
            <a:ext cx="12201525" cy="1255073"/>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1525" y="257830"/>
            <a:ext cx="1980029" cy="523220"/>
          </a:xfrm>
          <a:prstGeom prst="rect">
            <a:avLst/>
          </a:prstGeom>
        </p:spPr>
        <p:txBody>
          <a:bodyPr wrap="none">
            <a:spAutoFit/>
          </a:bodyPr>
          <a:lstStyle/>
          <a:p>
            <a:r>
              <a:rPr lang="zh-CN" altLang="en-US" sz="2800" b="1" dirty="0">
                <a:solidFill>
                  <a:schemeClr val="bg1"/>
                </a:solidFill>
              </a:rPr>
              <a:t>内容导航：</a:t>
            </a:r>
          </a:p>
        </p:txBody>
      </p:sp>
      <p:sp>
        <p:nvSpPr>
          <p:cNvPr id="22" name="矩形 21"/>
          <p:cNvSpPr/>
          <p:nvPr/>
        </p:nvSpPr>
        <p:spPr>
          <a:xfrm>
            <a:off x="1696469" y="1737498"/>
            <a:ext cx="4500146" cy="461665"/>
          </a:xfrm>
          <a:prstGeom prst="rect">
            <a:avLst/>
          </a:prstGeom>
        </p:spPr>
        <p:txBody>
          <a:bodyPr wrap="square">
            <a:spAutoFit/>
          </a:bodyPr>
          <a:lstStyle/>
          <a:p>
            <a:r>
              <a:rPr lang="en-US" altLang="zh-CN" sz="2400" dirty="0">
                <a:latin typeface="+mj-ea"/>
              </a:rPr>
              <a:t>7.1 </a:t>
            </a:r>
            <a:r>
              <a:rPr lang="zh-CN" altLang="en-US" sz="2400" dirty="0">
                <a:latin typeface="+mj-ea"/>
              </a:rPr>
              <a:t>文件和文件系统</a:t>
            </a:r>
          </a:p>
        </p:txBody>
      </p:sp>
      <p:sp>
        <p:nvSpPr>
          <p:cNvPr id="23" name="矩形 22"/>
          <p:cNvSpPr/>
          <p:nvPr/>
        </p:nvSpPr>
        <p:spPr>
          <a:xfrm>
            <a:off x="1696469" y="2375673"/>
            <a:ext cx="3682150" cy="461665"/>
          </a:xfrm>
          <a:prstGeom prst="rect">
            <a:avLst/>
          </a:prstGeom>
        </p:spPr>
        <p:txBody>
          <a:bodyPr wrap="square">
            <a:spAutoFit/>
          </a:bodyPr>
          <a:lstStyle/>
          <a:p>
            <a:r>
              <a:rPr lang="en-US" altLang="zh-CN" sz="2400" dirty="0">
                <a:latin typeface="+mj-ea"/>
              </a:rPr>
              <a:t>7.2 </a:t>
            </a:r>
            <a:r>
              <a:rPr lang="zh-CN" altLang="en-US" sz="2400" dirty="0">
                <a:latin typeface="+mj-ea"/>
              </a:rPr>
              <a:t>文件的逻辑结构</a:t>
            </a:r>
            <a:endParaRPr lang="en-US" altLang="zh-CN" sz="2400" dirty="0">
              <a:latin typeface="+mj-ea"/>
            </a:endParaRPr>
          </a:p>
        </p:txBody>
      </p:sp>
      <p:sp>
        <p:nvSpPr>
          <p:cNvPr id="24" name="矩形 23"/>
          <p:cNvSpPr/>
          <p:nvPr/>
        </p:nvSpPr>
        <p:spPr>
          <a:xfrm>
            <a:off x="1696468" y="2994798"/>
            <a:ext cx="3488967" cy="461665"/>
          </a:xfrm>
          <a:prstGeom prst="rect">
            <a:avLst/>
          </a:prstGeom>
        </p:spPr>
        <p:txBody>
          <a:bodyPr wrap="square">
            <a:spAutoFit/>
          </a:bodyPr>
          <a:lstStyle/>
          <a:p>
            <a:r>
              <a:rPr lang="en-US" altLang="zh-CN" sz="2400" dirty="0">
                <a:latin typeface="+mj-ea"/>
              </a:rPr>
              <a:t>7.3 </a:t>
            </a:r>
            <a:r>
              <a:rPr lang="zh-CN" altLang="en-US" sz="2400" dirty="0">
                <a:latin typeface="+mj-ea"/>
              </a:rPr>
              <a:t>文件目录</a:t>
            </a:r>
            <a:endParaRPr lang="en-US" altLang="zh-CN" sz="2400" dirty="0">
              <a:latin typeface="+mj-ea"/>
            </a:endParaRPr>
          </a:p>
        </p:txBody>
      </p:sp>
      <p:sp>
        <p:nvSpPr>
          <p:cNvPr id="25" name="矩形 24"/>
          <p:cNvSpPr/>
          <p:nvPr/>
        </p:nvSpPr>
        <p:spPr>
          <a:xfrm>
            <a:off x="1696468" y="3613923"/>
            <a:ext cx="3488967" cy="461665"/>
          </a:xfrm>
          <a:prstGeom prst="rect">
            <a:avLst/>
          </a:prstGeom>
        </p:spPr>
        <p:txBody>
          <a:bodyPr wrap="square">
            <a:spAutoFit/>
          </a:bodyPr>
          <a:lstStyle/>
          <a:p>
            <a:r>
              <a:rPr lang="en-US" altLang="zh-CN" sz="2400" dirty="0">
                <a:latin typeface="+mj-ea"/>
              </a:rPr>
              <a:t>7.4 </a:t>
            </a:r>
            <a:r>
              <a:rPr lang="zh-CN" altLang="en-US" sz="2400" dirty="0">
                <a:latin typeface="+mj-ea"/>
              </a:rPr>
              <a:t>文件共享</a:t>
            </a:r>
            <a:endParaRPr lang="en-US" altLang="zh-CN" sz="2400" dirty="0">
              <a:latin typeface="+mj-ea"/>
            </a:endParaRPr>
          </a:p>
        </p:txBody>
      </p:sp>
      <p:sp>
        <p:nvSpPr>
          <p:cNvPr id="27" name="矩形 26"/>
          <p:cNvSpPr/>
          <p:nvPr/>
        </p:nvSpPr>
        <p:spPr>
          <a:xfrm>
            <a:off x="1696469" y="4233048"/>
            <a:ext cx="3905342" cy="461665"/>
          </a:xfrm>
          <a:prstGeom prst="rect">
            <a:avLst/>
          </a:prstGeom>
        </p:spPr>
        <p:txBody>
          <a:bodyPr wrap="square">
            <a:spAutoFit/>
          </a:bodyPr>
          <a:lstStyle/>
          <a:p>
            <a:r>
              <a:rPr lang="en-US" altLang="zh-CN" sz="2400" dirty="0">
                <a:latin typeface="+mj-ea"/>
              </a:rPr>
              <a:t>7.5 </a:t>
            </a:r>
            <a:r>
              <a:rPr lang="zh-CN" altLang="en-US" sz="2400" dirty="0">
                <a:latin typeface="+mj-ea"/>
              </a:rPr>
              <a:t>文件保护</a:t>
            </a:r>
            <a:endParaRPr lang="en-US" altLang="zh-CN" sz="2400" dirty="0">
              <a:latin typeface="+mj-ea"/>
            </a:endParaRPr>
          </a:p>
        </p:txBody>
      </p:sp>
      <p:sp>
        <p:nvSpPr>
          <p:cNvPr id="3" name="矩形 2"/>
          <p:cNvSpPr/>
          <p:nvPr/>
        </p:nvSpPr>
        <p:spPr>
          <a:xfrm>
            <a:off x="7395099" y="2386337"/>
            <a:ext cx="3877985" cy="646331"/>
          </a:xfrm>
          <a:prstGeom prst="rect">
            <a:avLst/>
          </a:prstGeom>
        </p:spPr>
        <p:txBody>
          <a:bodyPr wrap="none">
            <a:spAutoFit/>
          </a:bodyPr>
          <a:lstStyle/>
          <a:p>
            <a:r>
              <a:rPr lang="zh-CN" altLang="en-US" sz="3600" dirty="0">
                <a:solidFill>
                  <a:srgbClr val="000000"/>
                </a:solidFill>
              </a:rPr>
              <a:t>第</a:t>
            </a:r>
            <a:r>
              <a:rPr lang="en-US" altLang="zh-CN" sz="3600" dirty="0">
                <a:solidFill>
                  <a:srgbClr val="000000"/>
                </a:solidFill>
              </a:rPr>
              <a:t>7</a:t>
            </a:r>
            <a:r>
              <a:rPr lang="zh-CN" altLang="en-US" sz="3600" dirty="0">
                <a:solidFill>
                  <a:srgbClr val="000000"/>
                </a:solidFill>
              </a:rPr>
              <a:t>章 </a:t>
            </a:r>
            <a:r>
              <a:rPr lang="en-US" altLang="zh-CN" sz="3600" dirty="0">
                <a:solidFill>
                  <a:srgbClr val="000000"/>
                </a:solidFill>
              </a:rPr>
              <a:t>	</a:t>
            </a:r>
            <a:r>
              <a:rPr lang="zh-CN" altLang="en-US" sz="3600" dirty="0">
                <a:solidFill>
                  <a:srgbClr val="000000"/>
                </a:solidFill>
              </a:rPr>
              <a:t>文件管理</a:t>
            </a:r>
            <a:endParaRPr lang="zh-CN" altLang="en-US" sz="3600" dirty="0"/>
          </a:p>
        </p:txBody>
      </p:sp>
      <p:cxnSp>
        <p:nvCxnSpPr>
          <p:cNvPr id="5" name="直接连接符 4"/>
          <p:cNvCxnSpPr/>
          <p:nvPr/>
        </p:nvCxnSpPr>
        <p:spPr>
          <a:xfrm>
            <a:off x="7421733" y="3190471"/>
            <a:ext cx="412538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526" y="6375042"/>
            <a:ext cx="12201526" cy="4829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bwMode="auto">
          <a:xfrm>
            <a:off x="-9526" y="252740"/>
            <a:ext cx="12201525" cy="1128723"/>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44475" y="261476"/>
            <a:ext cx="527050" cy="527050"/>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1700488"/>
            <a:ext cx="527050" cy="527050"/>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285628"/>
            <a:ext cx="527050" cy="527050"/>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941097"/>
            <a:ext cx="527050" cy="527050"/>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3559570"/>
            <a:ext cx="527050" cy="527050"/>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4185650"/>
            <a:ext cx="527050" cy="527050"/>
          </a:xfrm>
          <a:prstGeom prst="rect">
            <a:avLst/>
          </a:prstGeom>
          <a:ln>
            <a:noFill/>
          </a:ln>
          <a:effectLst>
            <a:softEdge rad="0"/>
          </a:effectLst>
        </p:spPr>
      </p:pic>
      <p:pic>
        <p:nvPicPr>
          <p:cNvPr id="2" name="图片 1">
            <a:extLst>
              <a:ext uri="{FF2B5EF4-FFF2-40B4-BE49-F238E27FC236}">
                <a16:creationId xmlns:a16="http://schemas.microsoft.com/office/drawing/2014/main" id="{FF379420-1EAA-AE9F-D05C-B53570049ADF}"/>
              </a:ext>
            </a:extLst>
          </p:cNvPr>
          <p:cNvPicPr>
            <a:picLocks noChangeAspect="1"/>
          </p:cNvPicPr>
          <p:nvPr/>
        </p:nvPicPr>
        <p:blipFill>
          <a:blip r:embed="rId3"/>
          <a:stretch>
            <a:fillRect/>
          </a:stretch>
        </p:blipFill>
        <p:spPr>
          <a:xfrm>
            <a:off x="5601811" y="3282475"/>
            <a:ext cx="6400800" cy="27527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对对象操纵和管理的软件集合（</a:t>
            </a:r>
            <a:r>
              <a:rPr lang="zh-CN" altLang="en-US" sz="2800" b="1" dirty="0">
                <a:solidFill>
                  <a:srgbClr val="FF0000"/>
                </a:solidFill>
              </a:rPr>
              <a:t>简略了解</a:t>
            </a:r>
            <a:r>
              <a:rPr lang="zh-CN" altLang="en-US" sz="2800" b="1" dirty="0">
                <a:solidFill>
                  <a:schemeClr val="bg1"/>
                </a:solidFill>
              </a:rPr>
              <a:t>）</a:t>
            </a:r>
          </a:p>
        </p:txBody>
      </p:sp>
      <p:sp>
        <p:nvSpPr>
          <p:cNvPr id="222" name="î$ļíḋè"/>
          <p:cNvSpPr/>
          <p:nvPr/>
        </p:nvSpPr>
        <p:spPr>
          <a:xfrm>
            <a:off x="1447373" y="4668154"/>
            <a:ext cx="9364062" cy="1809330"/>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en-US" altLang="zh-CN" sz="2200" dirty="0"/>
              <a:t>I/O</a:t>
            </a:r>
            <a:r>
              <a:rPr lang="zh-CN" altLang="en-US" sz="2200" dirty="0"/>
              <a:t>控制层：文件系统最底层，设备驱动程序层</a:t>
            </a:r>
          </a:p>
          <a:p>
            <a:pPr marL="342900" indent="-342900">
              <a:lnSpc>
                <a:spcPct val="120000"/>
              </a:lnSpc>
              <a:buClr>
                <a:srgbClr val="FF0000"/>
              </a:buClr>
              <a:buFont typeface="Wingdings" panose="05000000000000000000" pitchFamily="2" charset="2"/>
              <a:buChar char="Ø"/>
            </a:pPr>
            <a:r>
              <a:rPr lang="zh-CN" altLang="en-US" sz="2200" dirty="0"/>
              <a:t>基本文件系统层：处理内存和磁盘之间数据块的交换</a:t>
            </a:r>
          </a:p>
          <a:p>
            <a:pPr marL="342900" indent="-342900">
              <a:lnSpc>
                <a:spcPct val="120000"/>
              </a:lnSpc>
              <a:buClr>
                <a:srgbClr val="FF0000"/>
              </a:buClr>
              <a:buFont typeface="Wingdings" panose="05000000000000000000" pitchFamily="2" charset="2"/>
              <a:buChar char="Ø"/>
            </a:pPr>
            <a:r>
              <a:rPr lang="zh-CN" altLang="en-US" sz="2200" dirty="0"/>
              <a:t>基本</a:t>
            </a:r>
            <a:r>
              <a:rPr lang="en-US" altLang="zh-CN" sz="2200" dirty="0"/>
              <a:t>I/O</a:t>
            </a:r>
            <a:r>
              <a:rPr lang="zh-CN" altLang="en-US" sz="2200" dirty="0"/>
              <a:t>管理程序：完成与磁盘</a:t>
            </a:r>
            <a:r>
              <a:rPr lang="en-US" altLang="zh-CN" sz="2200" dirty="0"/>
              <a:t>I/O</a:t>
            </a:r>
            <a:r>
              <a:rPr lang="zh-CN" altLang="en-US" sz="2200" dirty="0"/>
              <a:t>有关的事务，逻辑操作转换为磁盘</a:t>
            </a:r>
            <a:r>
              <a:rPr lang="en-US" altLang="zh-CN" sz="2200" dirty="0"/>
              <a:t>IO</a:t>
            </a:r>
            <a:endParaRPr lang="zh-CN" altLang="en-US" sz="2200" dirty="0"/>
          </a:p>
          <a:p>
            <a:pPr marL="342900" indent="-342900">
              <a:lnSpc>
                <a:spcPct val="120000"/>
              </a:lnSpc>
              <a:buClr>
                <a:srgbClr val="FF0000"/>
              </a:buClr>
              <a:buFont typeface="Wingdings" panose="05000000000000000000" pitchFamily="2" charset="2"/>
              <a:buChar char="Ø"/>
            </a:pPr>
            <a:r>
              <a:rPr lang="zh-CN" altLang="en-US" sz="2200" dirty="0"/>
              <a:t>逻辑文件系统：处理与记录和文件相关的逻辑操作</a:t>
            </a:r>
          </a:p>
        </p:txBody>
      </p:sp>
      <p:sp>
        <p:nvSpPr>
          <p:cNvPr id="223" name="ïṧḷïḋè"/>
          <p:cNvSpPr/>
          <p:nvPr/>
        </p:nvSpPr>
        <p:spPr>
          <a:xfrm>
            <a:off x="1447374" y="4217525"/>
            <a:ext cx="5111368" cy="415102"/>
          </a:xfrm>
          <a:prstGeom prst="rect">
            <a:avLst/>
          </a:prstGeom>
          <a:noFill/>
          <a:ln>
            <a:noFill/>
          </a:ln>
        </p:spPr>
        <p:txBody>
          <a:bodyPr wrap="square" lIns="91440" tIns="45720" rIns="91440" bIns="45720" anchor="ctr" anchorCtr="0">
            <a:noAutofit/>
          </a:bodyPr>
          <a:lstStyle/>
          <a:p>
            <a:r>
              <a:rPr lang="zh-CN" altLang="en-US" sz="2400" dirty="0">
                <a:solidFill>
                  <a:srgbClr val="0000FF"/>
                </a:solidFill>
              </a:rPr>
              <a:t>使用层次结构实现上述功能</a:t>
            </a:r>
          </a:p>
        </p:txBody>
      </p:sp>
      <p:sp>
        <p:nvSpPr>
          <p:cNvPr id="224" name="îs1iďé"/>
          <p:cNvSpPr/>
          <p:nvPr/>
        </p:nvSpPr>
        <p:spPr>
          <a:xfrm>
            <a:off x="1466430" y="1572662"/>
            <a:ext cx="9711234" cy="2528822"/>
          </a:xfrm>
          <a:prstGeom prst="rect">
            <a:avLst/>
          </a:prstGeom>
          <a:noFill/>
          <a:ln>
            <a:noFill/>
          </a:ln>
        </p:spPr>
        <p:txBody>
          <a:bodyPr wrap="square" lIns="91440" tIns="45720" rIns="91440" bIns="45720" anchor="t" anchorCtr="0">
            <a:noAutofit/>
          </a:bodyPr>
          <a:lstStyle/>
          <a:p>
            <a:pPr marL="342900" indent="-342900">
              <a:lnSpc>
                <a:spcPct val="120000"/>
              </a:lnSpc>
              <a:spcBef>
                <a:spcPts val="800"/>
              </a:spcBef>
              <a:buClr>
                <a:srgbClr val="FF0000"/>
              </a:buClr>
              <a:buFont typeface="Wingdings" panose="05000000000000000000" pitchFamily="2" charset="2"/>
              <a:buChar char="Ø"/>
            </a:pPr>
            <a:r>
              <a:rPr lang="zh-CN" altLang="en-US" sz="2200" dirty="0"/>
              <a:t>对文件存储空间的管理</a:t>
            </a:r>
          </a:p>
          <a:p>
            <a:pPr marL="342900" indent="-342900">
              <a:lnSpc>
                <a:spcPct val="120000"/>
              </a:lnSpc>
              <a:spcBef>
                <a:spcPts val="800"/>
              </a:spcBef>
              <a:buClr>
                <a:srgbClr val="FF0000"/>
              </a:buClr>
              <a:buFont typeface="Wingdings" panose="05000000000000000000" pitchFamily="2" charset="2"/>
              <a:buChar char="Ø"/>
            </a:pPr>
            <a:r>
              <a:rPr lang="zh-CN" altLang="en-US" sz="2200" dirty="0"/>
              <a:t>对文件目录的管理</a:t>
            </a:r>
          </a:p>
          <a:p>
            <a:pPr marL="342900" indent="-342900">
              <a:lnSpc>
                <a:spcPct val="120000"/>
              </a:lnSpc>
              <a:spcBef>
                <a:spcPts val="800"/>
              </a:spcBef>
              <a:buClr>
                <a:srgbClr val="FF0000"/>
              </a:buClr>
              <a:buFont typeface="Wingdings" panose="05000000000000000000" pitchFamily="2" charset="2"/>
              <a:buChar char="Ø"/>
            </a:pPr>
            <a:r>
              <a:rPr lang="zh-CN" altLang="en-US" sz="2200" dirty="0"/>
              <a:t>用于将文件的逻辑地址转换为物理地址的机制</a:t>
            </a:r>
          </a:p>
          <a:p>
            <a:pPr marL="342900" indent="-342900">
              <a:lnSpc>
                <a:spcPct val="120000"/>
              </a:lnSpc>
              <a:spcBef>
                <a:spcPts val="800"/>
              </a:spcBef>
              <a:buClr>
                <a:srgbClr val="FF0000"/>
              </a:buClr>
              <a:buFont typeface="Wingdings" panose="05000000000000000000" pitchFamily="2" charset="2"/>
              <a:buChar char="Ø"/>
            </a:pPr>
            <a:r>
              <a:rPr lang="zh-CN" altLang="en-US" sz="2200" dirty="0"/>
              <a:t>对文件读和写的管理</a:t>
            </a:r>
          </a:p>
          <a:p>
            <a:pPr marL="342900" indent="-342900">
              <a:lnSpc>
                <a:spcPct val="120000"/>
              </a:lnSpc>
              <a:spcBef>
                <a:spcPts val="800"/>
              </a:spcBef>
              <a:buClr>
                <a:srgbClr val="FF0000"/>
              </a:buClr>
              <a:buFont typeface="Wingdings" panose="05000000000000000000" pitchFamily="2" charset="2"/>
              <a:buChar char="Ø"/>
            </a:pPr>
            <a:r>
              <a:rPr lang="zh-CN" altLang="en-US" sz="2200" dirty="0"/>
              <a:t>对文件的共享和保护</a:t>
            </a:r>
          </a:p>
        </p:txBody>
      </p:sp>
      <p:sp>
        <p:nvSpPr>
          <p:cNvPr id="225" name="íšḻíḑê"/>
          <p:cNvSpPr/>
          <p:nvPr/>
        </p:nvSpPr>
        <p:spPr>
          <a:xfrm>
            <a:off x="1447373" y="1130734"/>
            <a:ext cx="3696051" cy="405747"/>
          </a:xfrm>
          <a:prstGeom prst="rect">
            <a:avLst/>
          </a:prstGeom>
          <a:noFill/>
          <a:ln>
            <a:noFill/>
          </a:ln>
        </p:spPr>
        <p:txBody>
          <a:bodyPr wrap="square" lIns="91440" tIns="45720" rIns="91440" bIns="45720" anchor="ctr" anchorCtr="0">
            <a:noAutofit/>
          </a:bodyPr>
          <a:lstStyle/>
          <a:p>
            <a:r>
              <a:rPr lang="zh-CN" altLang="en-US" sz="2400" dirty="0">
                <a:solidFill>
                  <a:srgbClr val="0000FF"/>
                </a:solidFill>
              </a:rPr>
              <a:t>文件系统的主要功能</a:t>
            </a:r>
          </a:p>
        </p:txBody>
      </p:sp>
      <p:sp>
        <p:nvSpPr>
          <p:cNvPr id="226" name="îSļiḓè"/>
          <p:cNvSpPr/>
          <p:nvPr/>
        </p:nvSpPr>
        <p:spPr>
          <a:xfrm>
            <a:off x="763870" y="1117172"/>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7" name="íṥḻîḓe"/>
          <p:cNvSpPr/>
          <p:nvPr/>
        </p:nvSpPr>
        <p:spPr>
          <a:xfrm>
            <a:off x="763870" y="4134923"/>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9" name="îṡḷíďe"/>
          <p:cNvSpPr/>
          <p:nvPr/>
        </p:nvSpPr>
        <p:spPr>
          <a:xfrm>
            <a:off x="954125" y="1313310"/>
            <a:ext cx="261147" cy="24787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231" name="ïśḷïḓe"/>
          <p:cNvSpPr/>
          <p:nvPr/>
        </p:nvSpPr>
        <p:spPr>
          <a:xfrm>
            <a:off x="983063" y="4324383"/>
            <a:ext cx="211585" cy="25930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pic>
        <p:nvPicPr>
          <p:cNvPr id="23" name="图片 22"/>
          <p:cNvPicPr>
            <a:picLocks noChangeAspect="1"/>
          </p:cNvPicPr>
          <p:nvPr/>
        </p:nvPicPr>
        <p:blipFill>
          <a:blip r:embed="rId3"/>
          <a:stretch>
            <a:fillRect/>
          </a:stretch>
        </p:blipFill>
        <p:spPr>
          <a:xfrm>
            <a:off x="7929970" y="1037273"/>
            <a:ext cx="3498160" cy="403475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7.1.4 </a:t>
            </a:r>
            <a:r>
              <a:rPr lang="zh-CN" altLang="en-US" sz="2800" b="1" dirty="0">
                <a:solidFill>
                  <a:schemeClr val="bg1"/>
                </a:solidFill>
              </a:rPr>
              <a:t>文件操作</a:t>
            </a:r>
          </a:p>
        </p:txBody>
      </p:sp>
      <p:sp>
        <p:nvSpPr>
          <p:cNvPr id="220" name="íšḻîḋè"/>
          <p:cNvSpPr/>
          <p:nvPr/>
        </p:nvSpPr>
        <p:spPr>
          <a:xfrm>
            <a:off x="1746843" y="3417718"/>
            <a:ext cx="9785925" cy="933134"/>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zh-CN" altLang="en-US" sz="2000" dirty="0">
                <a:solidFill>
                  <a:srgbClr val="0000FF"/>
                </a:solidFill>
                <a:latin typeface="+mn-ea"/>
              </a:rPr>
              <a:t>打开</a:t>
            </a:r>
            <a:r>
              <a:rPr lang="en-US" altLang="zh-CN" sz="2000" dirty="0">
                <a:solidFill>
                  <a:srgbClr val="0000FF"/>
                </a:solidFill>
                <a:latin typeface="+mn-ea"/>
              </a:rPr>
              <a:t>open</a:t>
            </a:r>
            <a:r>
              <a:rPr lang="zh-CN" altLang="en-US" sz="2000" dirty="0">
                <a:latin typeface="+mn-ea"/>
              </a:rPr>
              <a:t>：系统将文件属性从外存拷贝到内存的一个表目（</a:t>
            </a:r>
            <a:r>
              <a:rPr lang="en-US" altLang="zh-CN" sz="2000" dirty="0">
                <a:latin typeface="+mn-ea"/>
              </a:rPr>
              <a:t>FCB)</a:t>
            </a:r>
            <a:r>
              <a:rPr lang="zh-CN" altLang="en-US" sz="2000" dirty="0">
                <a:latin typeface="+mn-ea"/>
              </a:rPr>
              <a:t>中，并将该表目编号返回给用户。（</a:t>
            </a:r>
            <a:r>
              <a:rPr lang="zh-CN" altLang="en-US" sz="2000" dirty="0">
                <a:solidFill>
                  <a:srgbClr val="FF0000"/>
                </a:solidFill>
                <a:latin typeface="+mn-ea"/>
              </a:rPr>
              <a:t>思考</a:t>
            </a:r>
            <a:r>
              <a:rPr lang="zh-CN" altLang="en-US" sz="2000" dirty="0">
                <a:latin typeface="+mn-ea"/>
              </a:rPr>
              <a:t>：</a:t>
            </a:r>
            <a:r>
              <a:rPr lang="zh-CN" altLang="en-US" sz="2000" dirty="0">
                <a:solidFill>
                  <a:srgbClr val="0000FF"/>
                </a:solidFill>
                <a:latin typeface="+mn-ea"/>
              </a:rPr>
              <a:t>为什么要设计打开操作？</a:t>
            </a:r>
            <a:r>
              <a:rPr lang="zh-CN" altLang="en-US" sz="2000" dirty="0">
                <a:latin typeface="+mn-ea"/>
              </a:rPr>
              <a:t>）</a:t>
            </a:r>
          </a:p>
          <a:p>
            <a:pPr marL="342900" indent="-342900">
              <a:lnSpc>
                <a:spcPct val="120000"/>
              </a:lnSpc>
              <a:buClr>
                <a:srgbClr val="FF0000"/>
              </a:buClr>
              <a:buFont typeface="Wingdings" panose="05000000000000000000" pitchFamily="2" charset="2"/>
              <a:buChar char="Ø"/>
            </a:pPr>
            <a:r>
              <a:rPr lang="zh-CN" altLang="en-US" sz="2000" dirty="0">
                <a:solidFill>
                  <a:srgbClr val="0000FF"/>
                </a:solidFill>
                <a:latin typeface="+mn-ea"/>
              </a:rPr>
              <a:t>关闭</a:t>
            </a:r>
            <a:r>
              <a:rPr lang="en-US" altLang="zh-CN" sz="2000" dirty="0">
                <a:solidFill>
                  <a:srgbClr val="0000FF"/>
                </a:solidFill>
                <a:latin typeface="+mn-ea"/>
              </a:rPr>
              <a:t>close</a:t>
            </a:r>
            <a:r>
              <a:rPr lang="zh-CN" altLang="en-US" sz="2000" dirty="0">
                <a:latin typeface="+mn-ea"/>
              </a:rPr>
              <a:t>：把文件从打开文件表的表目中删除（</a:t>
            </a:r>
            <a:r>
              <a:rPr lang="zh-CN" altLang="en-US" sz="2000" dirty="0">
                <a:solidFill>
                  <a:srgbClr val="0000FF"/>
                </a:solidFill>
                <a:latin typeface="+mn-ea"/>
              </a:rPr>
              <a:t>断开与用户的连接</a:t>
            </a:r>
            <a:r>
              <a:rPr lang="zh-CN" altLang="en-US" sz="2000" dirty="0">
                <a:latin typeface="+mn-ea"/>
              </a:rPr>
              <a:t>）。</a:t>
            </a:r>
          </a:p>
        </p:txBody>
      </p:sp>
      <p:sp>
        <p:nvSpPr>
          <p:cNvPr id="221" name="i$lîďê"/>
          <p:cNvSpPr/>
          <p:nvPr/>
        </p:nvSpPr>
        <p:spPr>
          <a:xfrm>
            <a:off x="1802479" y="2966592"/>
            <a:ext cx="4802507" cy="392877"/>
          </a:xfrm>
          <a:prstGeom prst="rect">
            <a:avLst/>
          </a:prstGeom>
          <a:noFill/>
          <a:ln>
            <a:noFill/>
          </a:ln>
        </p:spPr>
        <p:txBody>
          <a:bodyPr wrap="square" lIns="91440" tIns="45720" rIns="91440" bIns="45720" anchor="ctr" anchorCtr="0">
            <a:noAutofit/>
          </a:bodyPr>
          <a:lstStyle/>
          <a:p>
            <a:r>
              <a:rPr lang="zh-CN" altLang="en-US" sz="2400" dirty="0"/>
              <a:t>文件的“</a:t>
            </a:r>
            <a:r>
              <a:rPr lang="zh-CN" altLang="en-US" sz="2400" dirty="0">
                <a:solidFill>
                  <a:srgbClr val="0000FF"/>
                </a:solidFill>
              </a:rPr>
              <a:t>打开</a:t>
            </a:r>
            <a:r>
              <a:rPr lang="zh-CN" altLang="en-US" sz="2400" dirty="0"/>
              <a:t>”和“</a:t>
            </a:r>
            <a:r>
              <a:rPr lang="zh-CN" altLang="en-US" sz="2400" dirty="0">
                <a:solidFill>
                  <a:srgbClr val="0000FF"/>
                </a:solidFill>
              </a:rPr>
              <a:t>关闭</a:t>
            </a:r>
            <a:r>
              <a:rPr lang="zh-CN" altLang="en-US" sz="2400" dirty="0"/>
              <a:t>”操作：</a:t>
            </a:r>
          </a:p>
        </p:txBody>
      </p:sp>
      <p:sp>
        <p:nvSpPr>
          <p:cNvPr id="222" name="î$ļíḋè"/>
          <p:cNvSpPr/>
          <p:nvPr/>
        </p:nvSpPr>
        <p:spPr>
          <a:xfrm>
            <a:off x="1802479" y="5483784"/>
            <a:ext cx="9730290" cy="1031769"/>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zh-CN" altLang="en-US" sz="2000" dirty="0">
                <a:latin typeface="+mn-ea"/>
              </a:rPr>
              <a:t>重命名</a:t>
            </a:r>
            <a:r>
              <a:rPr lang="en-US" altLang="zh-CN" sz="2000" dirty="0">
                <a:solidFill>
                  <a:srgbClr val="0000FF"/>
                </a:solidFill>
                <a:latin typeface="+mn-ea"/>
              </a:rPr>
              <a:t>rename</a:t>
            </a:r>
            <a:r>
              <a:rPr lang="zh-CN" altLang="en-US" sz="2000" dirty="0">
                <a:latin typeface="+mn-ea"/>
              </a:rPr>
              <a:t>、改文件拥有者</a:t>
            </a:r>
            <a:r>
              <a:rPr lang="en-US" altLang="zh-CN" sz="2000" dirty="0" err="1">
                <a:solidFill>
                  <a:srgbClr val="0000FF"/>
                </a:solidFill>
                <a:latin typeface="+mn-ea"/>
              </a:rPr>
              <a:t>chown</a:t>
            </a:r>
            <a:r>
              <a:rPr lang="zh-CN" altLang="en-US" sz="2000" dirty="0">
                <a:latin typeface="+mn-ea"/>
              </a:rPr>
              <a:t>、查询文件状态</a:t>
            </a:r>
            <a:r>
              <a:rPr lang="en-US" altLang="zh-CN" sz="2000" dirty="0">
                <a:solidFill>
                  <a:srgbClr val="0000FF"/>
                </a:solidFill>
                <a:latin typeface="+mn-ea"/>
              </a:rPr>
              <a:t>stat</a:t>
            </a:r>
            <a:r>
              <a:rPr lang="zh-CN" altLang="en-US" sz="2000" dirty="0">
                <a:latin typeface="+mn-ea"/>
              </a:rPr>
              <a:t>等。</a:t>
            </a:r>
          </a:p>
          <a:p>
            <a:pPr marL="342900" indent="-342900">
              <a:lnSpc>
                <a:spcPct val="120000"/>
              </a:lnSpc>
              <a:buClr>
                <a:srgbClr val="FF0000"/>
              </a:buClr>
              <a:buFont typeface="Wingdings" panose="05000000000000000000" pitchFamily="2" charset="2"/>
              <a:buChar char="Ø"/>
            </a:pPr>
            <a:r>
              <a:rPr lang="zh-CN" altLang="en-US" sz="2000" dirty="0">
                <a:latin typeface="+mn-ea"/>
              </a:rPr>
              <a:t>创建目录</a:t>
            </a:r>
            <a:r>
              <a:rPr lang="en-US" altLang="zh-CN" sz="2000" dirty="0" err="1">
                <a:solidFill>
                  <a:srgbClr val="0000FF"/>
                </a:solidFill>
                <a:latin typeface="+mn-ea"/>
              </a:rPr>
              <a:t>mkdir</a:t>
            </a:r>
            <a:r>
              <a:rPr lang="zh-CN" altLang="en-US" sz="2000" dirty="0">
                <a:latin typeface="+mn-ea"/>
              </a:rPr>
              <a:t>、删除目录</a:t>
            </a:r>
            <a:r>
              <a:rPr lang="en-US" altLang="zh-CN" sz="2000" dirty="0" err="1">
                <a:solidFill>
                  <a:srgbClr val="0000FF"/>
                </a:solidFill>
                <a:latin typeface="+mn-ea"/>
              </a:rPr>
              <a:t>rmdir</a:t>
            </a:r>
            <a:r>
              <a:rPr lang="zh-CN" altLang="en-US" sz="2000" dirty="0">
                <a:latin typeface="+mn-ea"/>
              </a:rPr>
              <a:t>。</a:t>
            </a:r>
          </a:p>
        </p:txBody>
      </p:sp>
      <p:sp>
        <p:nvSpPr>
          <p:cNvPr id="223" name="ïṧḷïḋè"/>
          <p:cNvSpPr/>
          <p:nvPr/>
        </p:nvSpPr>
        <p:spPr>
          <a:xfrm>
            <a:off x="1802481" y="5050926"/>
            <a:ext cx="3696051" cy="415102"/>
          </a:xfrm>
          <a:prstGeom prst="rect">
            <a:avLst/>
          </a:prstGeom>
          <a:noFill/>
          <a:ln>
            <a:noFill/>
          </a:ln>
        </p:spPr>
        <p:txBody>
          <a:bodyPr wrap="square" lIns="91440" tIns="45720" rIns="91440" bIns="45720" anchor="ctr" anchorCtr="0">
            <a:noAutofit/>
          </a:bodyPr>
          <a:lstStyle/>
          <a:p>
            <a:r>
              <a:rPr lang="zh-CN" altLang="en-US" sz="2400" dirty="0"/>
              <a:t>其他文件操作：</a:t>
            </a:r>
          </a:p>
        </p:txBody>
      </p:sp>
      <p:sp>
        <p:nvSpPr>
          <p:cNvPr id="224" name="îs1iďé"/>
          <p:cNvSpPr/>
          <p:nvPr/>
        </p:nvSpPr>
        <p:spPr>
          <a:xfrm>
            <a:off x="1821535" y="1637377"/>
            <a:ext cx="9711234" cy="987663"/>
          </a:xfrm>
          <a:prstGeom prst="rect">
            <a:avLst/>
          </a:prstGeom>
          <a:noFill/>
          <a:ln>
            <a:noFill/>
          </a:ln>
        </p:spPr>
        <p:txBody>
          <a:bodyPr wrap="square" lIns="91440" tIns="45720" rIns="91440" bIns="45720" anchor="t" anchorCtr="0">
            <a:noAutofit/>
          </a:bodyPr>
          <a:lstStyle/>
          <a:p>
            <a:pPr marL="342900" indent="-342900">
              <a:lnSpc>
                <a:spcPct val="120000"/>
              </a:lnSpc>
              <a:spcBef>
                <a:spcPts val="600"/>
              </a:spcBef>
              <a:buClr>
                <a:srgbClr val="FF0000"/>
              </a:buClr>
              <a:buFont typeface="Wingdings" panose="05000000000000000000" pitchFamily="2" charset="2"/>
              <a:buChar char="Ø"/>
            </a:pPr>
            <a:r>
              <a:rPr lang="zh-CN" altLang="en-US" sz="2000" dirty="0">
                <a:latin typeface="+mn-ea"/>
              </a:rPr>
              <a:t>创建</a:t>
            </a:r>
            <a:r>
              <a:rPr lang="en-US" altLang="zh-CN" sz="2000" dirty="0">
                <a:solidFill>
                  <a:srgbClr val="0000FF"/>
                </a:solidFill>
                <a:latin typeface="+mn-ea"/>
              </a:rPr>
              <a:t>create</a:t>
            </a:r>
            <a:r>
              <a:rPr lang="zh-CN" altLang="en-US" sz="2000" dirty="0">
                <a:latin typeface="+mn-ea"/>
              </a:rPr>
              <a:t>、删除</a:t>
            </a:r>
            <a:r>
              <a:rPr lang="en-US" altLang="zh-CN" sz="2000" dirty="0">
                <a:solidFill>
                  <a:srgbClr val="0000FF"/>
                </a:solidFill>
                <a:latin typeface="+mn-ea"/>
              </a:rPr>
              <a:t>remove</a:t>
            </a:r>
            <a:r>
              <a:rPr lang="zh-CN" altLang="en-US" sz="2000" dirty="0">
                <a:latin typeface="+mn-ea"/>
              </a:rPr>
              <a:t>、读</a:t>
            </a:r>
            <a:r>
              <a:rPr lang="en-US" altLang="zh-CN" sz="2000" dirty="0">
                <a:solidFill>
                  <a:srgbClr val="0000FF"/>
                </a:solidFill>
                <a:latin typeface="+mn-ea"/>
              </a:rPr>
              <a:t>read</a:t>
            </a:r>
            <a:r>
              <a:rPr lang="zh-CN" altLang="en-US" sz="2000" dirty="0">
                <a:latin typeface="+mn-ea"/>
              </a:rPr>
              <a:t>、写</a:t>
            </a:r>
            <a:r>
              <a:rPr lang="en-US" altLang="zh-CN" sz="2000" dirty="0">
                <a:solidFill>
                  <a:srgbClr val="0000FF"/>
                </a:solidFill>
                <a:latin typeface="+mn-ea"/>
              </a:rPr>
              <a:t>write</a:t>
            </a:r>
            <a:r>
              <a:rPr lang="zh-CN" altLang="en-US" sz="2000" dirty="0">
                <a:latin typeface="+mn-ea"/>
              </a:rPr>
              <a:t>。</a:t>
            </a:r>
          </a:p>
          <a:p>
            <a:pPr marL="342900" indent="-342900">
              <a:lnSpc>
                <a:spcPct val="120000"/>
              </a:lnSpc>
              <a:spcBef>
                <a:spcPts val="600"/>
              </a:spcBef>
              <a:buClr>
                <a:srgbClr val="FF0000"/>
              </a:buClr>
              <a:buFont typeface="Wingdings" panose="05000000000000000000" pitchFamily="2" charset="2"/>
              <a:buChar char="Ø"/>
            </a:pPr>
            <a:r>
              <a:rPr lang="zh-CN" altLang="en-US" sz="2000" dirty="0">
                <a:latin typeface="+mn-ea"/>
              </a:rPr>
              <a:t>设置文件的读</a:t>
            </a:r>
            <a:r>
              <a:rPr lang="en-US" altLang="zh-CN" sz="2000" dirty="0">
                <a:latin typeface="+mn-ea"/>
              </a:rPr>
              <a:t>/</a:t>
            </a:r>
            <a:r>
              <a:rPr lang="zh-CN" altLang="en-US" sz="2000" dirty="0">
                <a:latin typeface="+mn-ea"/>
              </a:rPr>
              <a:t>写位置</a:t>
            </a:r>
            <a:r>
              <a:rPr lang="en-US" altLang="zh-CN" sz="2000" dirty="0" err="1">
                <a:solidFill>
                  <a:srgbClr val="0000FF"/>
                </a:solidFill>
                <a:latin typeface="+mn-ea"/>
              </a:rPr>
              <a:t>lseek</a:t>
            </a:r>
            <a:r>
              <a:rPr lang="zh-CN" altLang="en-US" sz="2000" dirty="0">
                <a:latin typeface="+mn-ea"/>
              </a:rPr>
              <a:t>。</a:t>
            </a:r>
          </a:p>
        </p:txBody>
      </p:sp>
      <p:sp>
        <p:nvSpPr>
          <p:cNvPr id="225" name="íšḻíḑê"/>
          <p:cNvSpPr/>
          <p:nvPr/>
        </p:nvSpPr>
        <p:spPr>
          <a:xfrm>
            <a:off x="1802480" y="1232766"/>
            <a:ext cx="3696051" cy="405747"/>
          </a:xfrm>
          <a:prstGeom prst="rect">
            <a:avLst/>
          </a:prstGeom>
          <a:noFill/>
          <a:ln>
            <a:noFill/>
          </a:ln>
        </p:spPr>
        <p:txBody>
          <a:bodyPr wrap="square" lIns="91440" tIns="45720" rIns="91440" bIns="45720" anchor="ctr" anchorCtr="0">
            <a:noAutofit/>
          </a:bodyPr>
          <a:lstStyle/>
          <a:p>
            <a:r>
              <a:rPr lang="zh-CN" altLang="en-US" sz="2400" dirty="0"/>
              <a:t>最基本的文件操作：</a:t>
            </a:r>
          </a:p>
        </p:txBody>
      </p:sp>
      <p:sp>
        <p:nvSpPr>
          <p:cNvPr id="226" name="îSļiḓè"/>
          <p:cNvSpPr/>
          <p:nvPr/>
        </p:nvSpPr>
        <p:spPr>
          <a:xfrm>
            <a:off x="1118977" y="1219204"/>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7" name="íṥḻîḓe"/>
          <p:cNvSpPr/>
          <p:nvPr/>
        </p:nvSpPr>
        <p:spPr>
          <a:xfrm>
            <a:off x="1118977" y="5006961"/>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8" name="îşļiḓè"/>
          <p:cNvSpPr/>
          <p:nvPr/>
        </p:nvSpPr>
        <p:spPr>
          <a:xfrm>
            <a:off x="1118977" y="2917582"/>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9" name="îṡḷíďe"/>
          <p:cNvSpPr/>
          <p:nvPr/>
        </p:nvSpPr>
        <p:spPr>
          <a:xfrm>
            <a:off x="1309232" y="1415342"/>
            <a:ext cx="261147" cy="24787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230" name="íSlíḋe"/>
          <p:cNvSpPr/>
          <p:nvPr/>
        </p:nvSpPr>
        <p:spPr>
          <a:xfrm>
            <a:off x="1309231" y="3139599"/>
            <a:ext cx="261148" cy="22880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231" name="ïśḷïḓe"/>
          <p:cNvSpPr/>
          <p:nvPr/>
        </p:nvSpPr>
        <p:spPr>
          <a:xfrm>
            <a:off x="1338170" y="5196421"/>
            <a:ext cx="211585" cy="25930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2" name="文本框 1">
            <a:extLst>
              <a:ext uri="{FF2B5EF4-FFF2-40B4-BE49-F238E27FC236}">
                <a16:creationId xmlns:a16="http://schemas.microsoft.com/office/drawing/2014/main" id="{3F7827FA-8B9B-E893-30F0-FEF57D5F897A}"/>
              </a:ext>
            </a:extLst>
          </p:cNvPr>
          <p:cNvSpPr txBox="1"/>
          <p:nvPr/>
        </p:nvSpPr>
        <p:spPr>
          <a:xfrm>
            <a:off x="7696200" y="1327786"/>
            <a:ext cx="4359965" cy="1200329"/>
          </a:xfrm>
          <a:prstGeom prst="rect">
            <a:avLst/>
          </a:prstGeom>
          <a:noFill/>
        </p:spPr>
        <p:txBody>
          <a:bodyPr wrap="square" rtlCol="0">
            <a:spAutoFit/>
          </a:bodyPr>
          <a:lstStyle/>
          <a:p>
            <a:r>
              <a:rPr lang="zh-CN" altLang="en-US" sz="2400" dirty="0">
                <a:solidFill>
                  <a:srgbClr val="FF0000"/>
                </a:solidFill>
              </a:rPr>
              <a:t>思考：</a:t>
            </a:r>
            <a:endParaRPr lang="en-US" altLang="zh-CN" sz="2400" dirty="0">
              <a:solidFill>
                <a:srgbClr val="FF0000"/>
              </a:solidFill>
            </a:endParaRPr>
          </a:p>
          <a:p>
            <a:r>
              <a:rPr lang="zh-CN" altLang="en-US" sz="2400" kern="100" dirty="0">
                <a:solidFill>
                  <a:srgbClr val="0000FF"/>
                </a:solidFill>
                <a:effectLst/>
                <a:ea typeface="宋体" panose="02010600030101010101" pitchFamily="2" charset="-122"/>
                <a:cs typeface="Times New Roman" panose="02020603050405020304" pitchFamily="18" charset="0"/>
              </a:rPr>
              <a:t>这些操作</a:t>
            </a:r>
            <a:r>
              <a:rPr lang="zh-CN" altLang="en-US" sz="2400" kern="100" dirty="0">
                <a:solidFill>
                  <a:srgbClr val="0000FF"/>
                </a:solidFill>
                <a:ea typeface="宋体" panose="02010600030101010101" pitchFamily="2" charset="-122"/>
                <a:cs typeface="Times New Roman" panose="02020603050405020304" pitchFamily="18" charset="0"/>
              </a:rPr>
              <a:t>是</a:t>
            </a:r>
            <a:r>
              <a:rPr lang="zh-CN" altLang="en-US" sz="2400" kern="100" dirty="0">
                <a:solidFill>
                  <a:srgbClr val="0000FF"/>
                </a:solidFill>
                <a:effectLst/>
                <a:ea typeface="宋体" panose="02010600030101010101" pitchFamily="2" charset="-122"/>
                <a:cs typeface="Times New Roman" panose="02020603050405020304" pitchFamily="18" charset="0"/>
              </a:rPr>
              <a:t>提供给谁使用的？通过什么形式使用这些操作？</a:t>
            </a:r>
            <a:endParaRPr lang="zh-CN" altLang="en-US" sz="2400" dirty="0">
              <a:solidFill>
                <a:srgbClr val="0000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第8章 知识导图"/>
          <p:cNvPicPr>
            <a:picLocks noChangeAspect="1"/>
          </p:cNvPicPr>
          <p:nvPr/>
        </p:nvPicPr>
        <p:blipFill>
          <a:blip r:embed="rId3"/>
          <a:stretch>
            <a:fillRect/>
          </a:stretch>
        </p:blipFill>
        <p:spPr>
          <a:xfrm>
            <a:off x="4961255" y="788670"/>
            <a:ext cx="6248400" cy="6000115"/>
          </a:xfrm>
          <a:prstGeom prst="rect">
            <a:avLst/>
          </a:prstGeom>
        </p:spPr>
      </p:pic>
      <p:sp>
        <p:nvSpPr>
          <p:cNvPr id="19" name="任意多边形: 形状 18"/>
          <p:cNvSpPr/>
          <p:nvPr/>
        </p:nvSpPr>
        <p:spPr>
          <a:xfrm>
            <a:off x="-9525" y="-1"/>
            <a:ext cx="12201525" cy="1255073"/>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1525" y="257830"/>
            <a:ext cx="2539478" cy="523220"/>
          </a:xfrm>
          <a:prstGeom prst="rect">
            <a:avLst/>
          </a:prstGeom>
        </p:spPr>
        <p:txBody>
          <a:bodyPr wrap="none">
            <a:spAutoFit/>
          </a:bodyPr>
          <a:lstStyle/>
          <a:p>
            <a:r>
              <a:rPr lang="zh-CN" altLang="en-US" sz="2800" b="1" dirty="0">
                <a:solidFill>
                  <a:schemeClr val="bg1"/>
                </a:solidFill>
              </a:rPr>
              <a:t>第</a:t>
            </a:r>
            <a:r>
              <a:rPr lang="en-US" altLang="zh-CN" sz="2800" b="1" dirty="0">
                <a:solidFill>
                  <a:schemeClr val="bg1"/>
                </a:solidFill>
              </a:rPr>
              <a:t>7</a:t>
            </a:r>
            <a:r>
              <a:rPr lang="zh-CN" altLang="en-US" sz="2800" b="1" dirty="0">
                <a:solidFill>
                  <a:schemeClr val="bg1"/>
                </a:solidFill>
              </a:rPr>
              <a:t>章知识导图</a:t>
            </a:r>
          </a:p>
        </p:txBody>
      </p:sp>
      <p:graphicFrame>
        <p:nvGraphicFramePr>
          <p:cNvPr id="30" name="表格 29"/>
          <p:cNvGraphicFramePr/>
          <p:nvPr>
            <p:custDataLst>
              <p:tags r:id="rId1"/>
            </p:custDataLst>
          </p:nvPr>
        </p:nvGraphicFramePr>
        <p:xfrm>
          <a:off x="462431" y="1634204"/>
          <a:ext cx="4173963" cy="4789452"/>
        </p:xfrm>
        <a:graphic>
          <a:graphicData uri="http://schemas.openxmlformats.org/drawingml/2006/table">
            <a:tbl>
              <a:tblPr firstRow="1" bandRow="1">
                <a:tableStyleId>{72833802-FEF1-4C79-8D5D-14CF1EAF98D9}</a:tableStyleId>
              </a:tblPr>
              <a:tblGrid>
                <a:gridCol w="1221039">
                  <a:extLst>
                    <a:ext uri="{9D8B030D-6E8A-4147-A177-3AD203B41FA5}">
                      <a16:colId xmlns:a16="http://schemas.microsoft.com/office/drawing/2014/main" val="20000"/>
                    </a:ext>
                  </a:extLst>
                </a:gridCol>
                <a:gridCol w="2952924">
                  <a:extLst>
                    <a:ext uri="{9D8B030D-6E8A-4147-A177-3AD203B41FA5}">
                      <a16:colId xmlns:a16="http://schemas.microsoft.com/office/drawing/2014/main" val="20001"/>
                    </a:ext>
                  </a:extLst>
                </a:gridCol>
              </a:tblGrid>
              <a:tr h="399121">
                <a:tc>
                  <a:txBody>
                    <a:bodyPr/>
                    <a:lstStyle/>
                    <a:p>
                      <a:pPr marL="71755" indent="0" algn="ctr">
                        <a:lnSpc>
                          <a:spcPct val="100000"/>
                        </a:lnSpc>
                        <a:spcBef>
                          <a:spcPts val="300"/>
                        </a:spcBef>
                        <a:spcAft>
                          <a:spcPts val="300"/>
                        </a:spcAft>
                        <a:buNone/>
                      </a:pPr>
                      <a:r>
                        <a:rPr lang="en-US" sz="2000" b="0" dirty="0">
                          <a:solidFill>
                            <a:schemeClr val="tx1"/>
                          </a:solidFill>
                          <a:latin typeface="微软雅黑 (正文)"/>
                        </a:rPr>
                        <a:t>第1章</a:t>
                      </a:r>
                      <a:endParaRPr lang="en-US" altLang="en-US" sz="2000" b="0" dirty="0">
                        <a:solidFill>
                          <a:schemeClr val="tx1"/>
                        </a:solidFill>
                        <a:latin typeface="微软雅黑 (正文)"/>
                        <a:ea typeface="华文楷体" panose="02010600040101010101" charset="-122"/>
                        <a:cs typeface="华文楷体" panose="02010600040101010101" charset="-122"/>
                      </a:endParaRPr>
                    </a:p>
                  </a:txBody>
                  <a:tcPr marL="98738" marR="98738" marT="0" marB="0" anchor="ctr">
                    <a:noFill/>
                  </a:tcPr>
                </a:tc>
                <a:tc>
                  <a:txBody>
                    <a:bodyPr/>
                    <a:lstStyle/>
                    <a:p>
                      <a:pPr marL="71755" indent="0" algn="l">
                        <a:lnSpc>
                          <a:spcPct val="100000"/>
                        </a:lnSpc>
                        <a:spcBef>
                          <a:spcPts val="300"/>
                        </a:spcBef>
                        <a:spcAft>
                          <a:spcPts val="300"/>
                        </a:spcAft>
                        <a:buNone/>
                      </a:pPr>
                      <a:r>
                        <a:rPr lang="en-US" sz="2000" b="0" dirty="0" err="1">
                          <a:solidFill>
                            <a:schemeClr val="tx1"/>
                          </a:solidFill>
                          <a:latin typeface="微软雅黑 (正文)"/>
                        </a:rPr>
                        <a:t>操作系统引论</a:t>
                      </a:r>
                      <a:endParaRPr lang="en-US" altLang="en-US" sz="2000" b="0" dirty="0">
                        <a:solidFill>
                          <a:schemeClr val="tx1"/>
                        </a:solidFill>
                        <a:latin typeface="微软雅黑 (正文)"/>
                        <a:ea typeface="华文楷体" panose="02010600040101010101" charset="-122"/>
                        <a:cs typeface="华文楷体" panose="02010600040101010101" charset="-122"/>
                      </a:endParaRPr>
                    </a:p>
                  </a:txBody>
                  <a:tcPr marL="98738" marR="98738" marT="0" marB="0" anchor="ctr">
                    <a:noFill/>
                  </a:tcPr>
                </a:tc>
                <a:extLst>
                  <a:ext uri="{0D108BD9-81ED-4DB2-BD59-A6C34878D82A}">
                    <a16:rowId xmlns:a16="http://schemas.microsoft.com/office/drawing/2014/main" val="10000"/>
                  </a:ext>
                </a:extLst>
              </a:tr>
              <a:tr h="399121">
                <a:tc>
                  <a:txBody>
                    <a:bodyPr/>
                    <a:lstStyle/>
                    <a:p>
                      <a:pPr marL="71755" indent="0" algn="ctr">
                        <a:lnSpc>
                          <a:spcPct val="100000"/>
                        </a:lnSpc>
                        <a:spcBef>
                          <a:spcPts val="300"/>
                        </a:spcBef>
                        <a:spcAft>
                          <a:spcPts val="300"/>
                        </a:spcAft>
                        <a:buNone/>
                      </a:pPr>
                      <a:r>
                        <a:rPr lang="en-US" sz="2000">
                          <a:latin typeface="微软雅黑 (正文)"/>
                        </a:rPr>
                        <a:t>第2章</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latin typeface="微软雅黑 (正文)"/>
                        </a:rPr>
                        <a:t>进程的描述与控制</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1"/>
                  </a:ext>
                </a:extLst>
              </a:tr>
              <a:tr h="399121">
                <a:tc>
                  <a:txBody>
                    <a:bodyPr/>
                    <a:lstStyle/>
                    <a:p>
                      <a:pPr marL="71755" indent="0" algn="ctr">
                        <a:lnSpc>
                          <a:spcPct val="100000"/>
                        </a:lnSpc>
                        <a:spcBef>
                          <a:spcPts val="300"/>
                        </a:spcBef>
                        <a:spcAft>
                          <a:spcPts val="300"/>
                        </a:spcAft>
                        <a:buNone/>
                      </a:pPr>
                      <a:r>
                        <a:rPr lang="en-US" sz="2000" dirty="0">
                          <a:latin typeface="微软雅黑 (正文)"/>
                        </a:rPr>
                        <a:t>第3章</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latin typeface="微软雅黑 (正文)"/>
                        </a:rPr>
                        <a:t>处理机调度与死锁</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2"/>
                  </a:ext>
                </a:extLst>
              </a:tr>
              <a:tr h="399121">
                <a:tc>
                  <a:txBody>
                    <a:bodyPr/>
                    <a:lstStyle/>
                    <a:p>
                      <a:pPr marL="71755" indent="0" algn="ctr">
                        <a:lnSpc>
                          <a:spcPct val="100000"/>
                        </a:lnSpc>
                        <a:spcBef>
                          <a:spcPts val="300"/>
                        </a:spcBef>
                        <a:spcAft>
                          <a:spcPts val="300"/>
                        </a:spcAft>
                        <a:buNone/>
                      </a:pPr>
                      <a:r>
                        <a:rPr lang="en-US" sz="2000" dirty="0">
                          <a:latin typeface="微软雅黑 (正文)"/>
                        </a:rPr>
                        <a:t>第4章</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altLang="zh-CN" sz="2000" dirty="0" err="1">
                          <a:latin typeface="微软雅黑 (正文)"/>
                        </a:rPr>
                        <a:t>存储器管理</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3"/>
                  </a:ext>
                </a:extLst>
              </a:tr>
              <a:tr h="399121">
                <a:tc>
                  <a:txBody>
                    <a:bodyPr/>
                    <a:lstStyle/>
                    <a:p>
                      <a:pPr marL="71755" indent="0" algn="ctr">
                        <a:lnSpc>
                          <a:spcPct val="100000"/>
                        </a:lnSpc>
                        <a:spcBef>
                          <a:spcPts val="300"/>
                        </a:spcBef>
                        <a:spcAft>
                          <a:spcPts val="300"/>
                        </a:spcAft>
                        <a:buNone/>
                      </a:pPr>
                      <a:r>
                        <a:rPr lang="en-US" sz="2000">
                          <a:latin typeface="微软雅黑 (正文)"/>
                        </a:rPr>
                        <a:t>第5章</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altLang="zh-CN" sz="2000" dirty="0" err="1">
                          <a:latin typeface="微软雅黑 (正文)"/>
                        </a:rPr>
                        <a:t>虚拟存储器</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4"/>
                  </a:ext>
                </a:extLst>
              </a:tr>
              <a:tr h="399121">
                <a:tc>
                  <a:txBody>
                    <a:bodyPr/>
                    <a:lstStyle/>
                    <a:p>
                      <a:pPr marL="71755" indent="0" algn="ctr">
                        <a:lnSpc>
                          <a:spcPct val="100000"/>
                        </a:lnSpc>
                        <a:spcBef>
                          <a:spcPts val="300"/>
                        </a:spcBef>
                        <a:spcAft>
                          <a:spcPts val="300"/>
                        </a:spcAft>
                        <a:buNone/>
                      </a:pPr>
                      <a:r>
                        <a:rPr lang="en-US" sz="2000" dirty="0">
                          <a:latin typeface="微软雅黑 (正文)"/>
                        </a:rPr>
                        <a:t>第6章</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altLang="zh-CN" sz="2000" dirty="0" err="1">
                          <a:latin typeface="微软雅黑 (正文)"/>
                        </a:rPr>
                        <a:t>输入输出系统</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5"/>
                  </a:ext>
                </a:extLst>
              </a:tr>
              <a:tr h="399121">
                <a:tc>
                  <a:txBody>
                    <a:bodyPr/>
                    <a:lstStyle/>
                    <a:p>
                      <a:pPr marL="71755" indent="0" algn="l" defTabSz="914400" rtl="0" eaLnBrk="1" latinLnBrk="0" hangingPunct="1">
                        <a:lnSpc>
                          <a:spcPct val="100000"/>
                        </a:lnSpc>
                        <a:spcBef>
                          <a:spcPts val="300"/>
                        </a:spcBef>
                        <a:spcAft>
                          <a:spcPts val="300"/>
                        </a:spcAft>
                        <a:buNone/>
                      </a:pPr>
                      <a:r>
                        <a:rPr lang="en-US" sz="2000" b="1" kern="1200" dirty="0">
                          <a:solidFill>
                            <a:schemeClr val="bg1"/>
                          </a:solidFill>
                          <a:latin typeface="微软雅黑 (正文)"/>
                          <a:ea typeface="+mn-ea"/>
                          <a:cs typeface="+mn-cs"/>
                        </a:rPr>
                        <a:t>  第7章</a:t>
                      </a:r>
                      <a:endParaRPr lang="en-US" altLang="en-US" sz="2000" b="1" kern="1200" dirty="0">
                        <a:solidFill>
                          <a:schemeClr val="bg1"/>
                        </a:solidFill>
                        <a:latin typeface="微软雅黑 (正文)"/>
                        <a:ea typeface="+mn-ea"/>
                        <a:cs typeface="+mn-cs"/>
                      </a:endParaRPr>
                    </a:p>
                  </a:txBody>
                  <a:tcPr marL="98738" marR="98738" marT="0" marB="0" anchor="ctr">
                    <a:solidFill>
                      <a:schemeClr val="accent2"/>
                    </a:solidFill>
                  </a:tcPr>
                </a:tc>
                <a:tc>
                  <a:txBody>
                    <a:bodyPr/>
                    <a:lstStyle/>
                    <a:p>
                      <a:pPr marL="71755" indent="0" algn="l" defTabSz="914400" rtl="0" eaLnBrk="1" latinLnBrk="0" hangingPunct="1">
                        <a:lnSpc>
                          <a:spcPct val="100000"/>
                        </a:lnSpc>
                        <a:spcBef>
                          <a:spcPts val="300"/>
                        </a:spcBef>
                        <a:spcAft>
                          <a:spcPts val="300"/>
                        </a:spcAft>
                        <a:buNone/>
                      </a:pPr>
                      <a:r>
                        <a:rPr lang="zh-CN" altLang="en-US" sz="2000" b="1" kern="1200" dirty="0">
                          <a:solidFill>
                            <a:schemeClr val="bg1"/>
                          </a:solidFill>
                          <a:latin typeface="微软雅黑 (正文)"/>
                          <a:ea typeface="+mn-ea"/>
                          <a:cs typeface="+mn-cs"/>
                        </a:rPr>
                        <a:t>文件管理</a:t>
                      </a:r>
                      <a:endParaRPr lang="en-US" altLang="en-US" sz="2000" b="1" kern="1200" dirty="0">
                        <a:solidFill>
                          <a:schemeClr val="bg1"/>
                        </a:solidFill>
                        <a:latin typeface="微软雅黑 (正文)"/>
                        <a:ea typeface="+mn-ea"/>
                        <a:cs typeface="+mn-cs"/>
                      </a:endParaRPr>
                    </a:p>
                  </a:txBody>
                  <a:tcPr marL="98738" marR="98738" marT="0" marB="0" anchor="ctr">
                    <a:solidFill>
                      <a:schemeClr val="accent2"/>
                    </a:solidFill>
                  </a:tcPr>
                </a:tc>
                <a:extLst>
                  <a:ext uri="{0D108BD9-81ED-4DB2-BD59-A6C34878D82A}">
                    <a16:rowId xmlns:a16="http://schemas.microsoft.com/office/drawing/2014/main" val="10006"/>
                  </a:ext>
                </a:extLst>
              </a:tr>
              <a:tr h="399121">
                <a:tc>
                  <a:txBody>
                    <a:bodyPr/>
                    <a:lstStyle/>
                    <a:p>
                      <a:pPr marL="71755" indent="0" algn="ctr">
                        <a:lnSpc>
                          <a:spcPct val="100000"/>
                        </a:lnSpc>
                        <a:spcBef>
                          <a:spcPts val="300"/>
                        </a:spcBef>
                        <a:spcAft>
                          <a:spcPts val="300"/>
                        </a:spcAft>
                        <a:buNone/>
                      </a:pPr>
                      <a:r>
                        <a:rPr lang="en-US" sz="2000" kern="1200" dirty="0">
                          <a:solidFill>
                            <a:schemeClr val="tx1"/>
                          </a:solidFill>
                          <a:latin typeface="微软雅黑 (正文)"/>
                          <a:ea typeface="+mn-ea"/>
                          <a:cs typeface="+mn-cs"/>
                        </a:rPr>
                        <a:t>第8章</a:t>
                      </a:r>
                      <a:endParaRPr lang="en-US" altLang="en-US" sz="2000" kern="1200" dirty="0">
                        <a:solidFill>
                          <a:schemeClr val="tx1"/>
                        </a:solidFill>
                        <a:latin typeface="微软雅黑 (正文)"/>
                        <a:ea typeface="+mn-ea"/>
                        <a:cs typeface="+mn-cs"/>
                      </a:endParaRPr>
                    </a:p>
                  </a:txBody>
                  <a:tcPr marL="98738" marR="98738" marT="0" marB="0" anchor="ctr">
                    <a:solidFill>
                      <a:schemeClr val="bg1"/>
                    </a:solidFill>
                  </a:tcPr>
                </a:tc>
                <a:tc>
                  <a:txBody>
                    <a:bodyPr/>
                    <a:lstStyle/>
                    <a:p>
                      <a:pPr marL="71755" indent="0" algn="l">
                        <a:lnSpc>
                          <a:spcPct val="100000"/>
                        </a:lnSpc>
                        <a:spcBef>
                          <a:spcPts val="300"/>
                        </a:spcBef>
                        <a:spcAft>
                          <a:spcPts val="300"/>
                        </a:spcAft>
                        <a:buNone/>
                      </a:pPr>
                      <a:r>
                        <a:rPr lang="en-US" altLang="zh-CN" sz="2000" dirty="0" err="1">
                          <a:latin typeface="微软雅黑 (正文)"/>
                        </a:rPr>
                        <a:t>磁盘存储器管理</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solidFill>
                      <a:schemeClr val="bg1"/>
                    </a:solidFill>
                  </a:tcPr>
                </a:tc>
                <a:extLst>
                  <a:ext uri="{0D108BD9-81ED-4DB2-BD59-A6C34878D82A}">
                    <a16:rowId xmlns:a16="http://schemas.microsoft.com/office/drawing/2014/main" val="10007"/>
                  </a:ext>
                </a:extLst>
              </a:tr>
              <a:tr h="399121">
                <a:tc>
                  <a:txBody>
                    <a:bodyPr/>
                    <a:lstStyle/>
                    <a:p>
                      <a:pPr marL="71755" indent="0" algn="ctr">
                        <a:lnSpc>
                          <a:spcPct val="100000"/>
                        </a:lnSpc>
                        <a:spcBef>
                          <a:spcPts val="300"/>
                        </a:spcBef>
                        <a:spcAft>
                          <a:spcPts val="300"/>
                        </a:spcAft>
                        <a:buNone/>
                      </a:pPr>
                      <a:r>
                        <a:rPr lang="en-US" sz="2000">
                          <a:latin typeface="微软雅黑 (正文)"/>
                        </a:rPr>
                        <a:t>第9章</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zh-CN" altLang="en-US" sz="2000" dirty="0">
                          <a:latin typeface="微软雅黑 (正文)"/>
                        </a:rPr>
                        <a:t>操作系统接口</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8"/>
                  </a:ext>
                </a:extLst>
              </a:tr>
              <a:tr h="399121">
                <a:tc>
                  <a:txBody>
                    <a:bodyPr/>
                    <a:lstStyle/>
                    <a:p>
                      <a:pPr marL="71755" indent="0" algn="ctr">
                        <a:lnSpc>
                          <a:spcPct val="100000"/>
                        </a:lnSpc>
                        <a:spcBef>
                          <a:spcPts val="300"/>
                        </a:spcBef>
                        <a:spcAft>
                          <a:spcPts val="300"/>
                        </a:spcAft>
                        <a:buNone/>
                      </a:pPr>
                      <a:r>
                        <a:rPr lang="en-US" sz="2000" dirty="0">
                          <a:solidFill>
                            <a:schemeClr val="bg1">
                              <a:lumMod val="75000"/>
                            </a:schemeClr>
                          </a:solidFill>
                          <a:latin typeface="微软雅黑 (正文)"/>
                        </a:rPr>
                        <a:t>第10章</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solidFill>
                            <a:schemeClr val="bg1">
                              <a:lumMod val="75000"/>
                            </a:schemeClr>
                          </a:solidFill>
                          <a:latin typeface="微软雅黑 (正文)"/>
                        </a:rPr>
                        <a:t>多处理机操作系统</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9"/>
                  </a:ext>
                </a:extLst>
              </a:tr>
              <a:tr h="399121">
                <a:tc>
                  <a:txBody>
                    <a:bodyPr/>
                    <a:lstStyle/>
                    <a:p>
                      <a:pPr marL="71755" indent="0" algn="ctr">
                        <a:lnSpc>
                          <a:spcPct val="100000"/>
                        </a:lnSpc>
                        <a:spcBef>
                          <a:spcPts val="300"/>
                        </a:spcBef>
                        <a:spcAft>
                          <a:spcPts val="300"/>
                        </a:spcAft>
                        <a:buNone/>
                      </a:pPr>
                      <a:r>
                        <a:rPr lang="en-US" sz="2000" dirty="0">
                          <a:solidFill>
                            <a:schemeClr val="bg1">
                              <a:lumMod val="75000"/>
                            </a:schemeClr>
                          </a:solidFill>
                          <a:latin typeface="微软雅黑 (正文)"/>
                        </a:rPr>
                        <a:t>第11章</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solidFill>
                            <a:schemeClr val="bg1">
                              <a:lumMod val="75000"/>
                            </a:schemeClr>
                          </a:solidFill>
                          <a:latin typeface="微软雅黑 (正文)"/>
                        </a:rPr>
                        <a:t>虚拟化和云计算</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10"/>
                  </a:ext>
                </a:extLst>
              </a:tr>
              <a:tr h="399121">
                <a:tc>
                  <a:txBody>
                    <a:bodyPr/>
                    <a:lstStyle/>
                    <a:p>
                      <a:pPr marL="71755" indent="0" algn="ctr">
                        <a:lnSpc>
                          <a:spcPct val="100000"/>
                        </a:lnSpc>
                        <a:spcBef>
                          <a:spcPts val="300"/>
                        </a:spcBef>
                        <a:spcAft>
                          <a:spcPts val="300"/>
                        </a:spcAft>
                        <a:buNone/>
                      </a:pPr>
                      <a:r>
                        <a:rPr lang="en-US" sz="2000">
                          <a:solidFill>
                            <a:schemeClr val="bg1">
                              <a:lumMod val="75000"/>
                            </a:schemeClr>
                          </a:solidFill>
                          <a:latin typeface="微软雅黑 (正文)"/>
                        </a:rPr>
                        <a:t>第12章</a:t>
                      </a:r>
                      <a:endParaRPr lang="en-US" altLang="en-US" sz="2000" b="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solidFill>
                            <a:schemeClr val="bg1">
                              <a:lumMod val="75000"/>
                            </a:schemeClr>
                          </a:solidFill>
                          <a:latin typeface="微软雅黑 (正文)"/>
                        </a:rPr>
                        <a:t>保护和安全</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11"/>
                  </a:ext>
                </a:extLst>
              </a:tr>
            </a:tbl>
          </a:graphicData>
        </a:graphic>
      </p:graphicFrame>
      <p:sp>
        <p:nvSpPr>
          <p:cNvPr id="8" name="任意多边形: 形状 7"/>
          <p:cNvSpPr/>
          <p:nvPr/>
        </p:nvSpPr>
        <p:spPr bwMode="auto">
          <a:xfrm>
            <a:off x="-9526" y="252740"/>
            <a:ext cx="12201525" cy="1128723"/>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244475" y="261476"/>
            <a:ext cx="527050" cy="527050"/>
          </a:xfrm>
          <a:prstGeom prst="rect">
            <a:avLst/>
          </a:prstGeom>
        </p:spPr>
      </p:pic>
      <p:pic>
        <p:nvPicPr>
          <p:cNvPr id="3" name="图形 9" descr="触控屏 纯色填充">
            <a:extLst>
              <a:ext uri="{FF2B5EF4-FFF2-40B4-BE49-F238E27FC236}">
                <a16:creationId xmlns:a16="http://schemas.microsoft.com/office/drawing/2014/main" id="{47CA4573-6C98-FD33-2951-B38D80FEF3E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1480" y="2545048"/>
            <a:ext cx="431800"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形 10" descr="徽章勾号 1 纯色填充">
            <a:extLst>
              <a:ext uri="{FF2B5EF4-FFF2-40B4-BE49-F238E27FC236}">
                <a16:creationId xmlns:a16="http://schemas.microsoft.com/office/drawing/2014/main" id="{D8B97E62-1BB7-8F4A-490B-861DBA92FF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9396" y="1357400"/>
            <a:ext cx="3587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264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7.2 </a:t>
            </a:r>
            <a:r>
              <a:rPr lang="zh-CN" altLang="en-US" sz="2800" b="1" dirty="0">
                <a:solidFill>
                  <a:schemeClr val="bg1"/>
                </a:solidFill>
              </a:rPr>
              <a:t>文件的逻辑结构</a:t>
            </a:r>
          </a:p>
        </p:txBody>
      </p:sp>
      <p:sp>
        <p:nvSpPr>
          <p:cNvPr id="40" name="ïşľîďè"/>
          <p:cNvSpPr/>
          <p:nvPr/>
        </p:nvSpPr>
        <p:spPr>
          <a:xfrm>
            <a:off x="0" y="1134122"/>
            <a:ext cx="3881130" cy="5003800"/>
          </a:xfrm>
          <a:prstGeom prst="rect">
            <a:avLst/>
          </a:prstGeom>
          <a:blipFill>
            <a:blip r:embed="rId3"/>
            <a:stretch>
              <a:fillRect l="-30450" r="-30284"/>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41" name="îŝļiḋe"/>
          <p:cNvSpPr/>
          <p:nvPr/>
        </p:nvSpPr>
        <p:spPr>
          <a:xfrm>
            <a:off x="3224183" y="1134122"/>
            <a:ext cx="656948" cy="5003800"/>
          </a:xfrm>
          <a:prstGeom prst="rect">
            <a:avLst/>
          </a:prstGeom>
          <a:solidFill>
            <a:schemeClr val="accent1">
              <a:alpha val="7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grpSp>
        <p:nvGrpSpPr>
          <p:cNvPr id="42" name="í$1iďè"/>
          <p:cNvGrpSpPr/>
          <p:nvPr/>
        </p:nvGrpSpPr>
        <p:grpSpPr>
          <a:xfrm>
            <a:off x="3348471" y="1270946"/>
            <a:ext cx="8476585" cy="3987269"/>
            <a:chOff x="4136995" y="1251086"/>
            <a:chExt cx="8476585" cy="3326855"/>
          </a:xfrm>
        </p:grpSpPr>
        <p:sp>
          <p:nvSpPr>
            <p:cNvPr id="43" name="îslîďê"/>
            <p:cNvSpPr/>
            <p:nvPr/>
          </p:nvSpPr>
          <p:spPr>
            <a:xfrm>
              <a:off x="4136995" y="1712614"/>
              <a:ext cx="408372" cy="363926"/>
            </a:xfrm>
            <a:custGeom>
              <a:avLst/>
              <a:gdLst>
                <a:gd name="connsiteX0" fmla="*/ 514822 w 607336"/>
                <a:gd name="connsiteY0" fmla="*/ 287718 h 541236"/>
                <a:gd name="connsiteX1" fmla="*/ 501327 w 607336"/>
                <a:gd name="connsiteY1" fmla="*/ 301190 h 541236"/>
                <a:gd name="connsiteX2" fmla="*/ 501327 w 607336"/>
                <a:gd name="connsiteY2" fmla="*/ 357185 h 541236"/>
                <a:gd name="connsiteX3" fmla="*/ 514822 w 607336"/>
                <a:gd name="connsiteY3" fmla="*/ 370656 h 541236"/>
                <a:gd name="connsiteX4" fmla="*/ 528317 w 607336"/>
                <a:gd name="connsiteY4" fmla="*/ 357185 h 541236"/>
                <a:gd name="connsiteX5" fmla="*/ 528317 w 607336"/>
                <a:gd name="connsiteY5" fmla="*/ 301190 h 541236"/>
                <a:gd name="connsiteX6" fmla="*/ 514822 w 607336"/>
                <a:gd name="connsiteY6" fmla="*/ 287718 h 541236"/>
                <a:gd name="connsiteX7" fmla="*/ 513884 w 607336"/>
                <a:gd name="connsiteY7" fmla="*/ 257846 h 541236"/>
                <a:gd name="connsiteX8" fmla="*/ 524093 w 607336"/>
                <a:gd name="connsiteY8" fmla="*/ 258315 h 541236"/>
                <a:gd name="connsiteX9" fmla="*/ 591098 w 607336"/>
                <a:gd name="connsiteY9" fmla="*/ 286664 h 541236"/>
                <a:gd name="connsiteX10" fmla="*/ 596496 w 607336"/>
                <a:gd name="connsiteY10" fmla="*/ 294630 h 541236"/>
                <a:gd name="connsiteX11" fmla="*/ 605297 w 607336"/>
                <a:gd name="connsiteY11" fmla="*/ 403457 h 541236"/>
                <a:gd name="connsiteX12" fmla="*/ 581123 w 607336"/>
                <a:gd name="connsiteY12" fmla="*/ 508770 h 541236"/>
                <a:gd name="connsiteX13" fmla="*/ 575725 w 607336"/>
                <a:gd name="connsiteY13" fmla="*/ 516736 h 541236"/>
                <a:gd name="connsiteX14" fmla="*/ 514822 w 607336"/>
                <a:gd name="connsiteY14" fmla="*/ 536650 h 541236"/>
                <a:gd name="connsiteX15" fmla="*/ 453919 w 607336"/>
                <a:gd name="connsiteY15" fmla="*/ 516736 h 541236"/>
                <a:gd name="connsiteX16" fmla="*/ 448521 w 607336"/>
                <a:gd name="connsiteY16" fmla="*/ 508770 h 541236"/>
                <a:gd name="connsiteX17" fmla="*/ 424348 w 607336"/>
                <a:gd name="connsiteY17" fmla="*/ 403457 h 541236"/>
                <a:gd name="connsiteX18" fmla="*/ 433149 w 607336"/>
                <a:gd name="connsiteY18" fmla="*/ 294630 h 541236"/>
                <a:gd name="connsiteX19" fmla="*/ 438547 w 607336"/>
                <a:gd name="connsiteY19" fmla="*/ 286664 h 541236"/>
                <a:gd name="connsiteX20" fmla="*/ 502970 w 607336"/>
                <a:gd name="connsiteY20" fmla="*/ 258315 h 541236"/>
                <a:gd name="connsiteX21" fmla="*/ 513884 w 607336"/>
                <a:gd name="connsiteY21" fmla="*/ 257846 h 541236"/>
                <a:gd name="connsiteX22" fmla="*/ 23466 w 607336"/>
                <a:gd name="connsiteY22" fmla="*/ 0 h 541236"/>
                <a:gd name="connsiteX23" fmla="*/ 555312 w 607336"/>
                <a:gd name="connsiteY23" fmla="*/ 0 h 541236"/>
                <a:gd name="connsiteX24" fmla="*/ 578778 w 607336"/>
                <a:gd name="connsiteY24" fmla="*/ 23430 h 541236"/>
                <a:gd name="connsiteX25" fmla="*/ 578778 w 607336"/>
                <a:gd name="connsiteY25" fmla="*/ 253163 h 541236"/>
                <a:gd name="connsiteX26" fmla="*/ 531847 w 607336"/>
                <a:gd name="connsiteY26" fmla="*/ 239339 h 541236"/>
                <a:gd name="connsiteX27" fmla="*/ 531847 w 607336"/>
                <a:gd name="connsiteY27" fmla="*/ 46861 h 541236"/>
                <a:gd name="connsiteX28" fmla="*/ 46931 w 607336"/>
                <a:gd name="connsiteY28" fmla="*/ 46861 h 541236"/>
                <a:gd name="connsiteX29" fmla="*/ 46931 w 607336"/>
                <a:gd name="connsiteY29" fmla="*/ 346766 h 541236"/>
                <a:gd name="connsiteX30" fmla="*/ 404898 w 607336"/>
                <a:gd name="connsiteY30" fmla="*/ 346766 h 541236"/>
                <a:gd name="connsiteX31" fmla="*/ 405837 w 607336"/>
                <a:gd name="connsiteY31" fmla="*/ 410730 h 541236"/>
                <a:gd name="connsiteX32" fmla="*/ 409005 w 607336"/>
                <a:gd name="connsiteY32" fmla="*/ 432638 h 541236"/>
                <a:gd name="connsiteX33" fmla="*/ 368175 w 607336"/>
                <a:gd name="connsiteY33" fmla="*/ 432638 h 541236"/>
                <a:gd name="connsiteX34" fmla="*/ 388120 w 607336"/>
                <a:gd name="connsiteY34" fmla="*/ 500585 h 541236"/>
                <a:gd name="connsiteX35" fmla="*/ 412407 w 607336"/>
                <a:gd name="connsiteY35" fmla="*/ 500585 h 541236"/>
                <a:gd name="connsiteX36" fmla="*/ 423553 w 607336"/>
                <a:gd name="connsiteY36" fmla="*/ 511714 h 541236"/>
                <a:gd name="connsiteX37" fmla="*/ 423553 w 607336"/>
                <a:gd name="connsiteY37" fmla="*/ 530107 h 541236"/>
                <a:gd name="connsiteX38" fmla="*/ 412407 w 607336"/>
                <a:gd name="connsiteY38" fmla="*/ 541236 h 541236"/>
                <a:gd name="connsiteX39" fmla="*/ 166371 w 607336"/>
                <a:gd name="connsiteY39" fmla="*/ 541236 h 541236"/>
                <a:gd name="connsiteX40" fmla="*/ 155225 w 607336"/>
                <a:gd name="connsiteY40" fmla="*/ 530107 h 541236"/>
                <a:gd name="connsiteX41" fmla="*/ 155225 w 607336"/>
                <a:gd name="connsiteY41" fmla="*/ 511714 h 541236"/>
                <a:gd name="connsiteX42" fmla="*/ 166371 w 607336"/>
                <a:gd name="connsiteY42" fmla="*/ 500585 h 541236"/>
                <a:gd name="connsiteX43" fmla="*/ 190658 w 607336"/>
                <a:gd name="connsiteY43" fmla="*/ 500585 h 541236"/>
                <a:gd name="connsiteX44" fmla="*/ 210721 w 607336"/>
                <a:gd name="connsiteY44" fmla="*/ 432638 h 541236"/>
                <a:gd name="connsiteX45" fmla="*/ 23466 w 607336"/>
                <a:gd name="connsiteY45" fmla="*/ 432638 h 541236"/>
                <a:gd name="connsiteX46" fmla="*/ 0 w 607336"/>
                <a:gd name="connsiteY46" fmla="*/ 409207 h 541236"/>
                <a:gd name="connsiteX47" fmla="*/ 0 w 607336"/>
                <a:gd name="connsiteY47" fmla="*/ 23430 h 541236"/>
                <a:gd name="connsiteX48" fmla="*/ 23466 w 607336"/>
                <a:gd name="connsiteY48" fmla="*/ 0 h 5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7336" h="541236">
                  <a:moveTo>
                    <a:pt x="514822" y="287718"/>
                  </a:moveTo>
                  <a:cubicBezTo>
                    <a:pt x="507429" y="287718"/>
                    <a:pt x="501327" y="293810"/>
                    <a:pt x="501327" y="301190"/>
                  </a:cubicBezTo>
                  <a:lnTo>
                    <a:pt x="501327" y="357185"/>
                  </a:lnTo>
                  <a:cubicBezTo>
                    <a:pt x="501327" y="364682"/>
                    <a:pt x="507429" y="370656"/>
                    <a:pt x="514822" y="370656"/>
                  </a:cubicBezTo>
                  <a:cubicBezTo>
                    <a:pt x="522215" y="370656"/>
                    <a:pt x="528317" y="364682"/>
                    <a:pt x="528317" y="357185"/>
                  </a:cubicBezTo>
                  <a:lnTo>
                    <a:pt x="528317" y="301190"/>
                  </a:lnTo>
                  <a:cubicBezTo>
                    <a:pt x="528317" y="293810"/>
                    <a:pt x="522215" y="287718"/>
                    <a:pt x="514822" y="287718"/>
                  </a:cubicBezTo>
                  <a:close/>
                  <a:moveTo>
                    <a:pt x="513884" y="257846"/>
                  </a:moveTo>
                  <a:cubicBezTo>
                    <a:pt x="521042" y="257846"/>
                    <a:pt x="524093" y="258315"/>
                    <a:pt x="524093" y="258315"/>
                  </a:cubicBezTo>
                  <a:cubicBezTo>
                    <a:pt x="546506" y="260423"/>
                    <a:pt x="569037" y="269795"/>
                    <a:pt x="591098" y="286664"/>
                  </a:cubicBezTo>
                  <a:cubicBezTo>
                    <a:pt x="593679" y="288655"/>
                    <a:pt x="595557" y="291467"/>
                    <a:pt x="596496" y="294630"/>
                  </a:cubicBezTo>
                  <a:cubicBezTo>
                    <a:pt x="606940" y="330710"/>
                    <a:pt x="609756" y="365268"/>
                    <a:pt x="605297" y="403457"/>
                  </a:cubicBezTo>
                  <a:cubicBezTo>
                    <a:pt x="601307" y="437312"/>
                    <a:pt x="592037" y="471166"/>
                    <a:pt x="581123" y="508770"/>
                  </a:cubicBezTo>
                  <a:cubicBezTo>
                    <a:pt x="580185" y="511933"/>
                    <a:pt x="578307" y="514744"/>
                    <a:pt x="575725" y="516736"/>
                  </a:cubicBezTo>
                  <a:cubicBezTo>
                    <a:pt x="559062" y="529622"/>
                    <a:pt x="537470" y="536650"/>
                    <a:pt x="514822" y="536650"/>
                  </a:cubicBezTo>
                  <a:cubicBezTo>
                    <a:pt x="492174" y="536650"/>
                    <a:pt x="470583" y="529622"/>
                    <a:pt x="453919" y="516736"/>
                  </a:cubicBezTo>
                  <a:cubicBezTo>
                    <a:pt x="451338" y="514744"/>
                    <a:pt x="449460" y="511933"/>
                    <a:pt x="448521" y="508770"/>
                  </a:cubicBezTo>
                  <a:cubicBezTo>
                    <a:pt x="437608" y="471166"/>
                    <a:pt x="428338" y="437312"/>
                    <a:pt x="424348" y="403457"/>
                  </a:cubicBezTo>
                  <a:cubicBezTo>
                    <a:pt x="420006" y="365268"/>
                    <a:pt x="422705" y="330710"/>
                    <a:pt x="433149" y="294630"/>
                  </a:cubicBezTo>
                  <a:cubicBezTo>
                    <a:pt x="434088" y="291467"/>
                    <a:pt x="435965" y="288655"/>
                    <a:pt x="438547" y="286664"/>
                  </a:cubicBezTo>
                  <a:cubicBezTo>
                    <a:pt x="459787" y="270381"/>
                    <a:pt x="481378" y="260892"/>
                    <a:pt x="502970" y="258315"/>
                  </a:cubicBezTo>
                  <a:cubicBezTo>
                    <a:pt x="502970" y="258315"/>
                    <a:pt x="506725" y="257846"/>
                    <a:pt x="513884" y="257846"/>
                  </a:cubicBezTo>
                  <a:close/>
                  <a:moveTo>
                    <a:pt x="23466" y="0"/>
                  </a:moveTo>
                  <a:lnTo>
                    <a:pt x="555312" y="0"/>
                  </a:lnTo>
                  <a:cubicBezTo>
                    <a:pt x="568336" y="0"/>
                    <a:pt x="578778" y="10544"/>
                    <a:pt x="578778" y="23430"/>
                  </a:cubicBezTo>
                  <a:lnTo>
                    <a:pt x="578778" y="253163"/>
                  </a:lnTo>
                  <a:cubicBezTo>
                    <a:pt x="563408" y="245548"/>
                    <a:pt x="547686" y="240979"/>
                    <a:pt x="531847" y="239339"/>
                  </a:cubicBezTo>
                  <a:lnTo>
                    <a:pt x="531847" y="46861"/>
                  </a:lnTo>
                  <a:lnTo>
                    <a:pt x="46931" y="46861"/>
                  </a:lnTo>
                  <a:lnTo>
                    <a:pt x="46931" y="346766"/>
                  </a:lnTo>
                  <a:lnTo>
                    <a:pt x="404898" y="346766"/>
                  </a:lnTo>
                  <a:cubicBezTo>
                    <a:pt x="402904" y="367502"/>
                    <a:pt x="403256" y="388589"/>
                    <a:pt x="405837" y="410730"/>
                  </a:cubicBezTo>
                  <a:cubicBezTo>
                    <a:pt x="406658" y="418111"/>
                    <a:pt x="407714" y="425374"/>
                    <a:pt x="409005" y="432638"/>
                  </a:cubicBezTo>
                  <a:lnTo>
                    <a:pt x="368175" y="432638"/>
                  </a:lnTo>
                  <a:lnTo>
                    <a:pt x="388120" y="500585"/>
                  </a:lnTo>
                  <a:lnTo>
                    <a:pt x="412407" y="500585"/>
                  </a:lnTo>
                  <a:cubicBezTo>
                    <a:pt x="418626" y="500585"/>
                    <a:pt x="423553" y="505622"/>
                    <a:pt x="423553" y="511714"/>
                  </a:cubicBezTo>
                  <a:lnTo>
                    <a:pt x="423553" y="530107"/>
                  </a:lnTo>
                  <a:cubicBezTo>
                    <a:pt x="423553" y="536199"/>
                    <a:pt x="418626" y="541236"/>
                    <a:pt x="412407" y="541236"/>
                  </a:cubicBezTo>
                  <a:lnTo>
                    <a:pt x="166371" y="541236"/>
                  </a:lnTo>
                  <a:cubicBezTo>
                    <a:pt x="160270" y="541236"/>
                    <a:pt x="155225" y="536199"/>
                    <a:pt x="155225" y="530107"/>
                  </a:cubicBezTo>
                  <a:lnTo>
                    <a:pt x="155225" y="511714"/>
                  </a:lnTo>
                  <a:cubicBezTo>
                    <a:pt x="155225" y="505622"/>
                    <a:pt x="160270" y="500585"/>
                    <a:pt x="166371" y="500585"/>
                  </a:cubicBezTo>
                  <a:lnTo>
                    <a:pt x="190658" y="500585"/>
                  </a:lnTo>
                  <a:lnTo>
                    <a:pt x="210721" y="432638"/>
                  </a:lnTo>
                  <a:lnTo>
                    <a:pt x="23466" y="432638"/>
                  </a:lnTo>
                  <a:cubicBezTo>
                    <a:pt x="10560" y="432638"/>
                    <a:pt x="0" y="422211"/>
                    <a:pt x="0" y="409207"/>
                  </a:cubicBezTo>
                  <a:lnTo>
                    <a:pt x="0" y="23430"/>
                  </a:lnTo>
                  <a:cubicBezTo>
                    <a:pt x="0" y="10544"/>
                    <a:pt x="10560" y="0"/>
                    <a:pt x="23466"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400" b="1" dirty="0">
                <a:solidFill>
                  <a:schemeClr val="bg1"/>
                </a:solidFill>
              </a:endParaRPr>
            </a:p>
          </p:txBody>
        </p:sp>
        <p:sp>
          <p:nvSpPr>
            <p:cNvPr id="44" name="ïSḻiḍé"/>
            <p:cNvSpPr txBox="1"/>
            <p:nvPr/>
          </p:nvSpPr>
          <p:spPr>
            <a:xfrm>
              <a:off x="4882718" y="1251086"/>
              <a:ext cx="7730862" cy="3326855"/>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2400" dirty="0">
                  <a:solidFill>
                    <a:srgbClr val="0000FF"/>
                  </a:solidFill>
                  <a:latin typeface="+mj-ea"/>
                  <a:ea typeface="+mj-ea"/>
                </a:rPr>
                <a:t>文件结构：</a:t>
              </a:r>
            </a:p>
            <a:p>
              <a:pPr marL="342900" indent="-342900" algn="just">
                <a:lnSpc>
                  <a:spcPct val="130000"/>
                </a:lnSpc>
                <a:buClr>
                  <a:srgbClr val="FF0000"/>
                </a:buClr>
                <a:buFont typeface="Wingdings" panose="05000000000000000000" pitchFamily="2" charset="2"/>
                <a:buChar char="Ø"/>
              </a:pPr>
              <a:r>
                <a:rPr lang="zh-CN" altLang="en-US" sz="2400" dirty="0">
                  <a:solidFill>
                    <a:srgbClr val="0000FF"/>
                  </a:solidFill>
                  <a:latin typeface="+mj-ea"/>
                  <a:ea typeface="+mj-ea"/>
                </a:rPr>
                <a:t>文件的逻辑结构：</a:t>
              </a:r>
              <a:r>
                <a:rPr lang="zh-CN" altLang="en-US" sz="2400" dirty="0">
                  <a:latin typeface="+mj-ea"/>
                  <a:ea typeface="+mj-ea"/>
                </a:rPr>
                <a:t>从用户观点所观察的</a:t>
              </a:r>
              <a:r>
                <a:rPr lang="zh-CN" altLang="en-US" sz="2400" dirty="0">
                  <a:solidFill>
                    <a:srgbClr val="0000FF"/>
                  </a:solidFill>
                  <a:latin typeface="+mj-ea"/>
                  <a:ea typeface="+mj-ea"/>
                </a:rPr>
                <a:t>文件组织</a:t>
              </a:r>
              <a:r>
                <a:rPr lang="zh-CN" altLang="en-US" sz="2400" dirty="0">
                  <a:latin typeface="+mj-ea"/>
                  <a:ea typeface="+mj-ea"/>
                </a:rPr>
                <a:t>形式。</a:t>
              </a:r>
              <a:endParaRPr lang="en-US" altLang="zh-CN" sz="2400" dirty="0">
                <a:latin typeface="+mj-ea"/>
                <a:ea typeface="+mj-ea"/>
              </a:endParaRPr>
            </a:p>
            <a:p>
              <a:pPr algn="just">
                <a:lnSpc>
                  <a:spcPct val="130000"/>
                </a:lnSpc>
                <a:buClr>
                  <a:srgbClr val="FF0000"/>
                </a:buClr>
              </a:pPr>
              <a:r>
                <a:rPr lang="zh-CN" altLang="en-US" sz="2400" dirty="0">
                  <a:latin typeface="+mj-ea"/>
                  <a:ea typeface="+mj-ea"/>
                </a:rPr>
                <a:t>    如何将数据（记录）构成一个逻辑文件</a:t>
              </a:r>
              <a:r>
                <a:rPr lang="zh-CN" altLang="en-US" sz="2400" dirty="0"/>
                <a:t>（</a:t>
              </a:r>
              <a:r>
                <a:rPr lang="zh-CN" altLang="en-US" sz="2400" dirty="0">
                  <a:solidFill>
                    <a:srgbClr val="0000FF"/>
                  </a:solidFill>
                </a:rPr>
                <a:t>高层设计</a:t>
              </a:r>
              <a:r>
                <a:rPr lang="zh-CN" altLang="en-US" sz="2400" dirty="0"/>
                <a:t>） </a:t>
              </a:r>
              <a:r>
                <a:rPr lang="zh-CN" altLang="en-US" sz="2400" dirty="0">
                  <a:latin typeface="+mj-ea"/>
                  <a:ea typeface="+mj-ea"/>
                </a:rPr>
                <a:t>。</a:t>
              </a:r>
              <a:endParaRPr lang="en-US" altLang="zh-CN" sz="2400" dirty="0">
                <a:latin typeface="+mj-ea"/>
                <a:ea typeface="+mj-ea"/>
              </a:endParaRPr>
            </a:p>
            <a:p>
              <a:pPr algn="just">
                <a:lnSpc>
                  <a:spcPct val="130000"/>
                </a:lnSpc>
                <a:buClr>
                  <a:srgbClr val="FF0000"/>
                </a:buClr>
              </a:pPr>
              <a:endParaRPr lang="zh-CN" altLang="en-US" sz="2400" dirty="0">
                <a:latin typeface="+mj-ea"/>
                <a:ea typeface="+mj-ea"/>
              </a:endParaRPr>
            </a:p>
            <a:p>
              <a:pPr marL="342900" indent="-342900" algn="just">
                <a:lnSpc>
                  <a:spcPct val="130000"/>
                </a:lnSpc>
                <a:buClr>
                  <a:srgbClr val="FF0000"/>
                </a:buClr>
                <a:buFont typeface="Wingdings" panose="05000000000000000000" pitchFamily="2" charset="2"/>
                <a:buChar char="Ø"/>
              </a:pPr>
              <a:r>
                <a:rPr lang="zh-CN" altLang="en-US" sz="2400" dirty="0">
                  <a:solidFill>
                    <a:srgbClr val="0000FF"/>
                  </a:solidFill>
                  <a:latin typeface="+mj-ea"/>
                  <a:ea typeface="+mj-ea"/>
                </a:rPr>
                <a:t>文件的物理结构：</a:t>
              </a:r>
              <a:r>
                <a:rPr lang="zh-CN" altLang="en-US" sz="2400" dirty="0">
                  <a:latin typeface="+mj-ea"/>
                  <a:ea typeface="+mj-ea"/>
                </a:rPr>
                <a:t>文件在外存上的</a:t>
              </a:r>
              <a:r>
                <a:rPr lang="zh-CN" altLang="en-US" sz="2400" dirty="0">
                  <a:solidFill>
                    <a:srgbClr val="0000FF"/>
                  </a:solidFill>
                  <a:latin typeface="+mj-ea"/>
                  <a:ea typeface="+mj-ea"/>
                </a:rPr>
                <a:t>存储结构</a:t>
              </a:r>
              <a:r>
                <a:rPr lang="zh-CN" altLang="en-US" sz="2400" dirty="0">
                  <a:latin typeface="+mj-ea"/>
                  <a:ea typeface="+mj-ea"/>
                </a:rPr>
                <a:t>。</a:t>
              </a:r>
              <a:endParaRPr lang="en-US" altLang="zh-CN" sz="2400" dirty="0">
                <a:latin typeface="+mj-ea"/>
                <a:ea typeface="+mj-ea"/>
              </a:endParaRPr>
            </a:p>
            <a:p>
              <a:pPr algn="just">
                <a:lnSpc>
                  <a:spcPct val="130000"/>
                </a:lnSpc>
                <a:buClr>
                  <a:srgbClr val="FF0000"/>
                </a:buClr>
              </a:pPr>
              <a:r>
                <a:rPr lang="zh-CN" altLang="en-US" sz="2400" dirty="0">
                  <a:latin typeface="+mj-ea"/>
                  <a:ea typeface="+mj-ea"/>
                </a:rPr>
                <a:t>     如何将数据（文件）存储在外存上（</a:t>
              </a:r>
              <a:r>
                <a:rPr lang="zh-CN" altLang="en-US" sz="2400" dirty="0">
                  <a:solidFill>
                    <a:srgbClr val="0000FF"/>
                  </a:solidFill>
                  <a:latin typeface="+mj-ea"/>
                  <a:ea typeface="+mj-ea"/>
                </a:rPr>
                <a:t>低层设计</a:t>
              </a:r>
              <a:r>
                <a:rPr lang="zh-CN" altLang="en-US" sz="2400" dirty="0">
                  <a:latin typeface="+mj-ea"/>
                  <a:ea typeface="+mj-ea"/>
                </a:rPr>
                <a:t>）。</a:t>
              </a:r>
              <a:endParaRPr lang="en-US" altLang="zh-CN" sz="2400" dirty="0">
                <a:latin typeface="+mj-ea"/>
                <a:ea typeface="+mj-ea"/>
              </a:endParaRPr>
            </a:p>
            <a:p>
              <a:pPr algn="just">
                <a:lnSpc>
                  <a:spcPct val="130000"/>
                </a:lnSpc>
                <a:buClr>
                  <a:srgbClr val="FF0000"/>
                </a:buClr>
              </a:pPr>
              <a:endParaRPr lang="en-US" altLang="zh-CN" sz="2400" dirty="0">
                <a:latin typeface="+mj-ea"/>
                <a:ea typeface="+mj-ea"/>
              </a:endParaRPr>
            </a:p>
            <a:p>
              <a:pPr marL="342900" indent="-342900" algn="just">
                <a:lnSpc>
                  <a:spcPct val="130000"/>
                </a:lnSpc>
                <a:buClr>
                  <a:srgbClr val="FF0000"/>
                </a:buClr>
                <a:buFont typeface="Wingdings" panose="05000000000000000000" pitchFamily="2" charset="2"/>
                <a:buChar char="Ø"/>
              </a:pPr>
              <a:r>
                <a:rPr lang="zh-CN" altLang="en-US" sz="2400" dirty="0"/>
                <a:t>文件的逻辑结构和物理结构，都会影响对文件的检索速度。</a:t>
              </a:r>
            </a:p>
          </p:txBody>
        </p:sp>
      </p:grpSp>
      <p:sp>
        <p:nvSpPr>
          <p:cNvPr id="49" name="ïsľíḓê"/>
          <p:cNvSpPr/>
          <p:nvPr/>
        </p:nvSpPr>
        <p:spPr>
          <a:xfrm>
            <a:off x="3348471" y="5161393"/>
            <a:ext cx="408372" cy="363926"/>
          </a:xfrm>
          <a:custGeom>
            <a:avLst/>
            <a:gdLst>
              <a:gd name="connsiteX0" fmla="*/ 514822 w 607336"/>
              <a:gd name="connsiteY0" fmla="*/ 287718 h 541236"/>
              <a:gd name="connsiteX1" fmla="*/ 501327 w 607336"/>
              <a:gd name="connsiteY1" fmla="*/ 301190 h 541236"/>
              <a:gd name="connsiteX2" fmla="*/ 501327 w 607336"/>
              <a:gd name="connsiteY2" fmla="*/ 357185 h 541236"/>
              <a:gd name="connsiteX3" fmla="*/ 514822 w 607336"/>
              <a:gd name="connsiteY3" fmla="*/ 370656 h 541236"/>
              <a:gd name="connsiteX4" fmla="*/ 528317 w 607336"/>
              <a:gd name="connsiteY4" fmla="*/ 357185 h 541236"/>
              <a:gd name="connsiteX5" fmla="*/ 528317 w 607336"/>
              <a:gd name="connsiteY5" fmla="*/ 301190 h 541236"/>
              <a:gd name="connsiteX6" fmla="*/ 514822 w 607336"/>
              <a:gd name="connsiteY6" fmla="*/ 287718 h 541236"/>
              <a:gd name="connsiteX7" fmla="*/ 513884 w 607336"/>
              <a:gd name="connsiteY7" fmla="*/ 257846 h 541236"/>
              <a:gd name="connsiteX8" fmla="*/ 524093 w 607336"/>
              <a:gd name="connsiteY8" fmla="*/ 258315 h 541236"/>
              <a:gd name="connsiteX9" fmla="*/ 591098 w 607336"/>
              <a:gd name="connsiteY9" fmla="*/ 286664 h 541236"/>
              <a:gd name="connsiteX10" fmla="*/ 596496 w 607336"/>
              <a:gd name="connsiteY10" fmla="*/ 294630 h 541236"/>
              <a:gd name="connsiteX11" fmla="*/ 605297 w 607336"/>
              <a:gd name="connsiteY11" fmla="*/ 403457 h 541236"/>
              <a:gd name="connsiteX12" fmla="*/ 581123 w 607336"/>
              <a:gd name="connsiteY12" fmla="*/ 508770 h 541236"/>
              <a:gd name="connsiteX13" fmla="*/ 575725 w 607336"/>
              <a:gd name="connsiteY13" fmla="*/ 516736 h 541236"/>
              <a:gd name="connsiteX14" fmla="*/ 514822 w 607336"/>
              <a:gd name="connsiteY14" fmla="*/ 536650 h 541236"/>
              <a:gd name="connsiteX15" fmla="*/ 453919 w 607336"/>
              <a:gd name="connsiteY15" fmla="*/ 516736 h 541236"/>
              <a:gd name="connsiteX16" fmla="*/ 448521 w 607336"/>
              <a:gd name="connsiteY16" fmla="*/ 508770 h 541236"/>
              <a:gd name="connsiteX17" fmla="*/ 424348 w 607336"/>
              <a:gd name="connsiteY17" fmla="*/ 403457 h 541236"/>
              <a:gd name="connsiteX18" fmla="*/ 433149 w 607336"/>
              <a:gd name="connsiteY18" fmla="*/ 294630 h 541236"/>
              <a:gd name="connsiteX19" fmla="*/ 438547 w 607336"/>
              <a:gd name="connsiteY19" fmla="*/ 286664 h 541236"/>
              <a:gd name="connsiteX20" fmla="*/ 502970 w 607336"/>
              <a:gd name="connsiteY20" fmla="*/ 258315 h 541236"/>
              <a:gd name="connsiteX21" fmla="*/ 513884 w 607336"/>
              <a:gd name="connsiteY21" fmla="*/ 257846 h 541236"/>
              <a:gd name="connsiteX22" fmla="*/ 23466 w 607336"/>
              <a:gd name="connsiteY22" fmla="*/ 0 h 541236"/>
              <a:gd name="connsiteX23" fmla="*/ 555312 w 607336"/>
              <a:gd name="connsiteY23" fmla="*/ 0 h 541236"/>
              <a:gd name="connsiteX24" fmla="*/ 578778 w 607336"/>
              <a:gd name="connsiteY24" fmla="*/ 23430 h 541236"/>
              <a:gd name="connsiteX25" fmla="*/ 578778 w 607336"/>
              <a:gd name="connsiteY25" fmla="*/ 253163 h 541236"/>
              <a:gd name="connsiteX26" fmla="*/ 531847 w 607336"/>
              <a:gd name="connsiteY26" fmla="*/ 239339 h 541236"/>
              <a:gd name="connsiteX27" fmla="*/ 531847 w 607336"/>
              <a:gd name="connsiteY27" fmla="*/ 46861 h 541236"/>
              <a:gd name="connsiteX28" fmla="*/ 46931 w 607336"/>
              <a:gd name="connsiteY28" fmla="*/ 46861 h 541236"/>
              <a:gd name="connsiteX29" fmla="*/ 46931 w 607336"/>
              <a:gd name="connsiteY29" fmla="*/ 346766 h 541236"/>
              <a:gd name="connsiteX30" fmla="*/ 404898 w 607336"/>
              <a:gd name="connsiteY30" fmla="*/ 346766 h 541236"/>
              <a:gd name="connsiteX31" fmla="*/ 405837 w 607336"/>
              <a:gd name="connsiteY31" fmla="*/ 410730 h 541236"/>
              <a:gd name="connsiteX32" fmla="*/ 409005 w 607336"/>
              <a:gd name="connsiteY32" fmla="*/ 432638 h 541236"/>
              <a:gd name="connsiteX33" fmla="*/ 368175 w 607336"/>
              <a:gd name="connsiteY33" fmla="*/ 432638 h 541236"/>
              <a:gd name="connsiteX34" fmla="*/ 388120 w 607336"/>
              <a:gd name="connsiteY34" fmla="*/ 500585 h 541236"/>
              <a:gd name="connsiteX35" fmla="*/ 412407 w 607336"/>
              <a:gd name="connsiteY35" fmla="*/ 500585 h 541236"/>
              <a:gd name="connsiteX36" fmla="*/ 423553 w 607336"/>
              <a:gd name="connsiteY36" fmla="*/ 511714 h 541236"/>
              <a:gd name="connsiteX37" fmla="*/ 423553 w 607336"/>
              <a:gd name="connsiteY37" fmla="*/ 530107 h 541236"/>
              <a:gd name="connsiteX38" fmla="*/ 412407 w 607336"/>
              <a:gd name="connsiteY38" fmla="*/ 541236 h 541236"/>
              <a:gd name="connsiteX39" fmla="*/ 166371 w 607336"/>
              <a:gd name="connsiteY39" fmla="*/ 541236 h 541236"/>
              <a:gd name="connsiteX40" fmla="*/ 155225 w 607336"/>
              <a:gd name="connsiteY40" fmla="*/ 530107 h 541236"/>
              <a:gd name="connsiteX41" fmla="*/ 155225 w 607336"/>
              <a:gd name="connsiteY41" fmla="*/ 511714 h 541236"/>
              <a:gd name="connsiteX42" fmla="*/ 166371 w 607336"/>
              <a:gd name="connsiteY42" fmla="*/ 500585 h 541236"/>
              <a:gd name="connsiteX43" fmla="*/ 190658 w 607336"/>
              <a:gd name="connsiteY43" fmla="*/ 500585 h 541236"/>
              <a:gd name="connsiteX44" fmla="*/ 210721 w 607336"/>
              <a:gd name="connsiteY44" fmla="*/ 432638 h 541236"/>
              <a:gd name="connsiteX45" fmla="*/ 23466 w 607336"/>
              <a:gd name="connsiteY45" fmla="*/ 432638 h 541236"/>
              <a:gd name="connsiteX46" fmla="*/ 0 w 607336"/>
              <a:gd name="connsiteY46" fmla="*/ 409207 h 541236"/>
              <a:gd name="connsiteX47" fmla="*/ 0 w 607336"/>
              <a:gd name="connsiteY47" fmla="*/ 23430 h 541236"/>
              <a:gd name="connsiteX48" fmla="*/ 23466 w 607336"/>
              <a:gd name="connsiteY48" fmla="*/ 0 h 5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7336" h="541236">
                <a:moveTo>
                  <a:pt x="514822" y="287718"/>
                </a:moveTo>
                <a:cubicBezTo>
                  <a:pt x="507429" y="287718"/>
                  <a:pt x="501327" y="293810"/>
                  <a:pt x="501327" y="301190"/>
                </a:cubicBezTo>
                <a:lnTo>
                  <a:pt x="501327" y="357185"/>
                </a:lnTo>
                <a:cubicBezTo>
                  <a:pt x="501327" y="364682"/>
                  <a:pt x="507429" y="370656"/>
                  <a:pt x="514822" y="370656"/>
                </a:cubicBezTo>
                <a:cubicBezTo>
                  <a:pt x="522215" y="370656"/>
                  <a:pt x="528317" y="364682"/>
                  <a:pt x="528317" y="357185"/>
                </a:cubicBezTo>
                <a:lnTo>
                  <a:pt x="528317" y="301190"/>
                </a:lnTo>
                <a:cubicBezTo>
                  <a:pt x="528317" y="293810"/>
                  <a:pt x="522215" y="287718"/>
                  <a:pt x="514822" y="287718"/>
                </a:cubicBezTo>
                <a:close/>
                <a:moveTo>
                  <a:pt x="513884" y="257846"/>
                </a:moveTo>
                <a:cubicBezTo>
                  <a:pt x="521042" y="257846"/>
                  <a:pt x="524093" y="258315"/>
                  <a:pt x="524093" y="258315"/>
                </a:cubicBezTo>
                <a:cubicBezTo>
                  <a:pt x="546506" y="260423"/>
                  <a:pt x="569037" y="269795"/>
                  <a:pt x="591098" y="286664"/>
                </a:cubicBezTo>
                <a:cubicBezTo>
                  <a:pt x="593679" y="288655"/>
                  <a:pt x="595557" y="291467"/>
                  <a:pt x="596496" y="294630"/>
                </a:cubicBezTo>
                <a:cubicBezTo>
                  <a:pt x="606940" y="330710"/>
                  <a:pt x="609756" y="365268"/>
                  <a:pt x="605297" y="403457"/>
                </a:cubicBezTo>
                <a:cubicBezTo>
                  <a:pt x="601307" y="437312"/>
                  <a:pt x="592037" y="471166"/>
                  <a:pt x="581123" y="508770"/>
                </a:cubicBezTo>
                <a:cubicBezTo>
                  <a:pt x="580185" y="511933"/>
                  <a:pt x="578307" y="514744"/>
                  <a:pt x="575725" y="516736"/>
                </a:cubicBezTo>
                <a:cubicBezTo>
                  <a:pt x="559062" y="529622"/>
                  <a:pt x="537470" y="536650"/>
                  <a:pt x="514822" y="536650"/>
                </a:cubicBezTo>
                <a:cubicBezTo>
                  <a:pt x="492174" y="536650"/>
                  <a:pt x="470583" y="529622"/>
                  <a:pt x="453919" y="516736"/>
                </a:cubicBezTo>
                <a:cubicBezTo>
                  <a:pt x="451338" y="514744"/>
                  <a:pt x="449460" y="511933"/>
                  <a:pt x="448521" y="508770"/>
                </a:cubicBezTo>
                <a:cubicBezTo>
                  <a:pt x="437608" y="471166"/>
                  <a:pt x="428338" y="437312"/>
                  <a:pt x="424348" y="403457"/>
                </a:cubicBezTo>
                <a:cubicBezTo>
                  <a:pt x="420006" y="365268"/>
                  <a:pt x="422705" y="330710"/>
                  <a:pt x="433149" y="294630"/>
                </a:cubicBezTo>
                <a:cubicBezTo>
                  <a:pt x="434088" y="291467"/>
                  <a:pt x="435965" y="288655"/>
                  <a:pt x="438547" y="286664"/>
                </a:cubicBezTo>
                <a:cubicBezTo>
                  <a:pt x="459787" y="270381"/>
                  <a:pt x="481378" y="260892"/>
                  <a:pt x="502970" y="258315"/>
                </a:cubicBezTo>
                <a:cubicBezTo>
                  <a:pt x="502970" y="258315"/>
                  <a:pt x="506725" y="257846"/>
                  <a:pt x="513884" y="257846"/>
                </a:cubicBezTo>
                <a:close/>
                <a:moveTo>
                  <a:pt x="23466" y="0"/>
                </a:moveTo>
                <a:lnTo>
                  <a:pt x="555312" y="0"/>
                </a:lnTo>
                <a:cubicBezTo>
                  <a:pt x="568336" y="0"/>
                  <a:pt x="578778" y="10544"/>
                  <a:pt x="578778" y="23430"/>
                </a:cubicBezTo>
                <a:lnTo>
                  <a:pt x="578778" y="253163"/>
                </a:lnTo>
                <a:cubicBezTo>
                  <a:pt x="563408" y="245548"/>
                  <a:pt x="547686" y="240979"/>
                  <a:pt x="531847" y="239339"/>
                </a:cubicBezTo>
                <a:lnTo>
                  <a:pt x="531847" y="46861"/>
                </a:lnTo>
                <a:lnTo>
                  <a:pt x="46931" y="46861"/>
                </a:lnTo>
                <a:lnTo>
                  <a:pt x="46931" y="346766"/>
                </a:lnTo>
                <a:lnTo>
                  <a:pt x="404898" y="346766"/>
                </a:lnTo>
                <a:cubicBezTo>
                  <a:pt x="402904" y="367502"/>
                  <a:pt x="403256" y="388589"/>
                  <a:pt x="405837" y="410730"/>
                </a:cubicBezTo>
                <a:cubicBezTo>
                  <a:pt x="406658" y="418111"/>
                  <a:pt x="407714" y="425374"/>
                  <a:pt x="409005" y="432638"/>
                </a:cubicBezTo>
                <a:lnTo>
                  <a:pt x="368175" y="432638"/>
                </a:lnTo>
                <a:lnTo>
                  <a:pt x="388120" y="500585"/>
                </a:lnTo>
                <a:lnTo>
                  <a:pt x="412407" y="500585"/>
                </a:lnTo>
                <a:cubicBezTo>
                  <a:pt x="418626" y="500585"/>
                  <a:pt x="423553" y="505622"/>
                  <a:pt x="423553" y="511714"/>
                </a:cubicBezTo>
                <a:lnTo>
                  <a:pt x="423553" y="530107"/>
                </a:lnTo>
                <a:cubicBezTo>
                  <a:pt x="423553" y="536199"/>
                  <a:pt x="418626" y="541236"/>
                  <a:pt x="412407" y="541236"/>
                </a:cubicBezTo>
                <a:lnTo>
                  <a:pt x="166371" y="541236"/>
                </a:lnTo>
                <a:cubicBezTo>
                  <a:pt x="160270" y="541236"/>
                  <a:pt x="155225" y="536199"/>
                  <a:pt x="155225" y="530107"/>
                </a:cubicBezTo>
                <a:lnTo>
                  <a:pt x="155225" y="511714"/>
                </a:lnTo>
                <a:cubicBezTo>
                  <a:pt x="155225" y="505622"/>
                  <a:pt x="160270" y="500585"/>
                  <a:pt x="166371" y="500585"/>
                </a:cubicBezTo>
                <a:lnTo>
                  <a:pt x="190658" y="500585"/>
                </a:lnTo>
                <a:lnTo>
                  <a:pt x="210721" y="432638"/>
                </a:lnTo>
                <a:lnTo>
                  <a:pt x="23466" y="432638"/>
                </a:lnTo>
                <a:cubicBezTo>
                  <a:pt x="10560" y="432638"/>
                  <a:pt x="0" y="422211"/>
                  <a:pt x="0" y="409207"/>
                </a:cubicBezTo>
                <a:lnTo>
                  <a:pt x="0" y="23430"/>
                </a:lnTo>
                <a:cubicBezTo>
                  <a:pt x="0" y="10544"/>
                  <a:pt x="10560" y="0"/>
                  <a:pt x="23466"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400" b="1" dirty="0">
              <a:solidFill>
                <a:schemeClr val="bg1"/>
              </a:solidFill>
            </a:endParaRPr>
          </a:p>
        </p:txBody>
      </p:sp>
      <p:sp>
        <p:nvSpPr>
          <p:cNvPr id="2" name="文本框 1">
            <a:extLst>
              <a:ext uri="{FF2B5EF4-FFF2-40B4-BE49-F238E27FC236}">
                <a16:creationId xmlns:a16="http://schemas.microsoft.com/office/drawing/2014/main" id="{7E780EF3-6EE0-45A3-A51B-11C98F8EBECC}"/>
              </a:ext>
            </a:extLst>
          </p:cNvPr>
          <p:cNvSpPr txBox="1"/>
          <p:nvPr/>
        </p:nvSpPr>
        <p:spPr>
          <a:xfrm>
            <a:off x="4183062" y="5707776"/>
            <a:ext cx="7510500" cy="461665"/>
          </a:xfrm>
          <a:prstGeom prst="rect">
            <a:avLst/>
          </a:prstGeom>
          <a:noFill/>
        </p:spPr>
        <p:txBody>
          <a:bodyPr wrap="square" rtlCol="0">
            <a:spAutoFit/>
          </a:bodyPr>
          <a:lstStyle/>
          <a:p>
            <a:r>
              <a:rPr lang="zh-CN" altLang="en-US" sz="2400" dirty="0">
                <a:solidFill>
                  <a:srgbClr val="FF0000"/>
                </a:solidFill>
              </a:rPr>
              <a:t>思考</a:t>
            </a:r>
            <a:r>
              <a:rPr lang="zh-CN" altLang="en-US" sz="2400" dirty="0">
                <a:solidFill>
                  <a:srgbClr val="0000FF"/>
                </a:solidFill>
              </a:rPr>
              <a:t>：对文件逻辑结构设计的目标（基本要求）是什么？</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7.2.1 </a:t>
            </a:r>
            <a:r>
              <a:rPr lang="zh-CN" altLang="en-US" sz="2800" b="1" dirty="0">
                <a:solidFill>
                  <a:schemeClr val="bg1"/>
                </a:solidFill>
              </a:rPr>
              <a:t>文件逻辑结构的类型</a:t>
            </a:r>
          </a:p>
        </p:txBody>
      </p:sp>
      <p:sp>
        <p:nvSpPr>
          <p:cNvPr id="11" name="íSľïdé"/>
          <p:cNvSpPr/>
          <p:nvPr/>
        </p:nvSpPr>
        <p:spPr>
          <a:xfrm>
            <a:off x="1906927" y="1924829"/>
            <a:ext cx="567702" cy="511936"/>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p>
        </p:txBody>
      </p:sp>
      <p:sp>
        <p:nvSpPr>
          <p:cNvPr id="12" name="ïŝļíḓê"/>
          <p:cNvSpPr/>
          <p:nvPr/>
        </p:nvSpPr>
        <p:spPr bwMode="auto">
          <a:xfrm>
            <a:off x="8689292" y="2556677"/>
            <a:ext cx="556774" cy="553604"/>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accent1"/>
          </a:solidFill>
          <a:ln>
            <a:noFill/>
          </a:ln>
        </p:spPr>
        <p:txBody>
          <a:bodyPr wrap="square" lIns="91440" tIns="45720" rIns="91440" bIns="45720">
            <a:normAutofit/>
          </a:bodyPr>
          <a:lstStyle/>
          <a:p>
            <a:endParaRPr lang="zh-CN" altLang="en-US"/>
          </a:p>
        </p:txBody>
      </p:sp>
      <p:sp>
        <p:nvSpPr>
          <p:cNvPr id="13" name="îṧľîdé"/>
          <p:cNvSpPr/>
          <p:nvPr/>
        </p:nvSpPr>
        <p:spPr>
          <a:xfrm>
            <a:off x="3945450" y="1508926"/>
            <a:ext cx="4034934" cy="2095500"/>
          </a:xfrm>
          <a:prstGeom prst="leftRightRibbon">
            <a:avLst>
              <a:gd name="adj1" fmla="val 50000"/>
              <a:gd name="adj2" fmla="val 50000"/>
              <a:gd name="adj3" fmla="val 33333"/>
            </a:avLst>
          </a:pr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14" name="内容占位符 2"/>
          <p:cNvSpPr txBox="1"/>
          <p:nvPr/>
        </p:nvSpPr>
        <p:spPr>
          <a:xfrm>
            <a:off x="894701" y="2556676"/>
            <a:ext cx="5312461" cy="30842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80"/>
              </a:spcBef>
              <a:buNone/>
              <a:defRPr/>
            </a:pPr>
            <a:r>
              <a:rPr lang="zh-CN" altLang="en-US" sz="2400" dirty="0">
                <a:solidFill>
                  <a:srgbClr val="0000FF"/>
                </a:solidFill>
              </a:rPr>
              <a:t>按文件是否有结构分类</a:t>
            </a:r>
          </a:p>
          <a:p>
            <a:pPr marL="34290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t>有结构文件（记录式文件）</a:t>
            </a:r>
          </a:p>
          <a:p>
            <a:pPr marL="800100" lvl="2" indent="-342900">
              <a:lnSpc>
                <a:spcPct val="132000"/>
              </a:lnSpc>
              <a:spcBef>
                <a:spcPts val="370"/>
              </a:spcBef>
              <a:buClr>
                <a:srgbClr val="E71101"/>
              </a:buClr>
              <a:buSzPct val="60000"/>
              <a:buFont typeface="Wingdings" panose="05000000000000000000" pitchFamily="2" charset="2"/>
              <a:buChar char="u"/>
              <a:defRPr/>
            </a:pPr>
            <a:r>
              <a:rPr lang="zh-CN" altLang="en-US" sz="2200" dirty="0"/>
              <a:t>定长记录（检索快）</a:t>
            </a:r>
          </a:p>
          <a:p>
            <a:pPr marL="800100" lvl="2" indent="-342900">
              <a:lnSpc>
                <a:spcPct val="132000"/>
              </a:lnSpc>
              <a:spcBef>
                <a:spcPts val="370"/>
              </a:spcBef>
              <a:buClr>
                <a:srgbClr val="E71101"/>
              </a:buClr>
              <a:buSzPct val="60000"/>
              <a:buFont typeface="Wingdings" panose="05000000000000000000" pitchFamily="2" charset="2"/>
              <a:buChar char="u"/>
              <a:defRPr/>
            </a:pPr>
            <a:r>
              <a:rPr lang="zh-CN" altLang="en-US" sz="2200" dirty="0"/>
              <a:t>变长记录（如</a:t>
            </a:r>
            <a:r>
              <a:rPr lang="en-US" altLang="zh-CN" sz="2200" dirty="0"/>
              <a:t>varchar</a:t>
            </a:r>
            <a:r>
              <a:rPr lang="zh-CN" altLang="en-US" sz="2200" dirty="0"/>
              <a:t>、</a:t>
            </a:r>
            <a:r>
              <a:rPr lang="en-US" altLang="zh-CN" sz="2200" dirty="0" err="1"/>
              <a:t>varbinary</a:t>
            </a:r>
            <a:r>
              <a:rPr lang="en-US" altLang="zh-CN" sz="2200" dirty="0"/>
              <a:t>)</a:t>
            </a:r>
            <a:endParaRPr lang="zh-CN" altLang="en-US" sz="2200" dirty="0"/>
          </a:p>
          <a:p>
            <a:pPr marL="34290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t>无结构文件（流式文件）</a:t>
            </a:r>
          </a:p>
          <a:p>
            <a:pPr marL="800100" lvl="2" indent="-342900">
              <a:lnSpc>
                <a:spcPct val="132000"/>
              </a:lnSpc>
              <a:spcBef>
                <a:spcPts val="370"/>
              </a:spcBef>
              <a:buClr>
                <a:srgbClr val="E71101"/>
              </a:buClr>
              <a:buSzPct val="60000"/>
              <a:buFont typeface="Wingdings" panose="05000000000000000000" pitchFamily="2" charset="2"/>
              <a:buChar char="u"/>
              <a:defRPr/>
            </a:pPr>
            <a:r>
              <a:rPr lang="zh-CN" altLang="en-US" sz="2200" dirty="0"/>
              <a:t>源程序、可执行文件、库文件。</a:t>
            </a:r>
            <a:endParaRPr lang="en-US" altLang="zh-CN" sz="2200" dirty="0"/>
          </a:p>
          <a:p>
            <a:pPr marL="800100" lvl="2" indent="-342900">
              <a:lnSpc>
                <a:spcPct val="132000"/>
              </a:lnSpc>
              <a:spcBef>
                <a:spcPts val="370"/>
              </a:spcBef>
              <a:buClr>
                <a:srgbClr val="E71101"/>
              </a:buClr>
              <a:buSzPct val="60000"/>
              <a:buFont typeface="Wingdings" panose="05000000000000000000" pitchFamily="2" charset="2"/>
              <a:buChar char="u"/>
              <a:defRPr/>
            </a:pPr>
            <a:r>
              <a:rPr lang="zh-CN" altLang="en-US" sz="2200" dirty="0"/>
              <a:t>可理解为一个字节是一条记录。</a:t>
            </a:r>
          </a:p>
        </p:txBody>
      </p:sp>
      <p:sp>
        <p:nvSpPr>
          <p:cNvPr id="15" name="内容占位符 2"/>
          <p:cNvSpPr txBox="1"/>
          <p:nvPr/>
        </p:nvSpPr>
        <p:spPr>
          <a:xfrm>
            <a:off x="6454589" y="3417927"/>
            <a:ext cx="5312460" cy="263480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sz="2400" dirty="0">
                <a:solidFill>
                  <a:srgbClr val="0000FF"/>
                </a:solidFill>
              </a:rPr>
              <a:t>有结构文件</a:t>
            </a:r>
            <a:r>
              <a:rPr lang="zh-CN" altLang="en-US" sz="2400" dirty="0"/>
              <a:t>按文件的记录方式分类（</a:t>
            </a:r>
            <a:r>
              <a:rPr lang="zh-CN" altLang="en-US" sz="2400" dirty="0">
                <a:solidFill>
                  <a:srgbClr val="0000FF"/>
                </a:solidFill>
              </a:rPr>
              <a:t>重点</a:t>
            </a:r>
            <a:r>
              <a:rPr lang="zh-CN" altLang="en-US" sz="2400" dirty="0"/>
              <a:t>）</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t>顺序文件：各记录按顺序排列。</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t>索引文件：无序，为各记录建立</a:t>
            </a:r>
            <a:r>
              <a:rPr lang="zh-CN" altLang="en-US" sz="2000" dirty="0">
                <a:solidFill>
                  <a:srgbClr val="0000FF"/>
                </a:solidFill>
              </a:rPr>
              <a:t>索引表</a:t>
            </a:r>
            <a:r>
              <a:rPr lang="zh-CN" altLang="en-US" sz="2000" dirty="0"/>
              <a:t>。</a:t>
            </a:r>
            <a:endParaRPr lang="zh-CN" altLang="en-US" sz="2200" dirty="0"/>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t>索引顺序文件：</a:t>
            </a:r>
            <a:r>
              <a:rPr lang="zh-CN" altLang="en-US" sz="2000" dirty="0">
                <a:solidFill>
                  <a:srgbClr val="0000FF"/>
                </a:solidFill>
              </a:rPr>
              <a:t>分组索引</a:t>
            </a:r>
            <a:r>
              <a:rPr lang="en-US" altLang="zh-CN" sz="2000" dirty="0"/>
              <a:t>+</a:t>
            </a:r>
            <a:r>
              <a:rPr lang="zh-CN" altLang="en-US" sz="2000" dirty="0"/>
              <a:t>组内顺序。</a:t>
            </a:r>
            <a:endParaRPr lang="zh-CN" altLang="en-US" sz="2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7.2.2 </a:t>
            </a:r>
            <a:r>
              <a:rPr lang="zh-CN" altLang="en-US" sz="2800" b="1" dirty="0">
                <a:solidFill>
                  <a:schemeClr val="bg1"/>
                </a:solidFill>
              </a:rPr>
              <a:t>顺序文件</a:t>
            </a:r>
          </a:p>
        </p:txBody>
      </p:sp>
      <p:sp>
        <p:nvSpPr>
          <p:cNvPr id="11" name="íSľïdé"/>
          <p:cNvSpPr/>
          <p:nvPr/>
        </p:nvSpPr>
        <p:spPr>
          <a:xfrm>
            <a:off x="1906927" y="1924829"/>
            <a:ext cx="567702" cy="511936"/>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p>
        </p:txBody>
      </p:sp>
      <p:sp>
        <p:nvSpPr>
          <p:cNvPr id="12" name="ïŝļíḓê"/>
          <p:cNvSpPr/>
          <p:nvPr/>
        </p:nvSpPr>
        <p:spPr bwMode="auto">
          <a:xfrm>
            <a:off x="8689292" y="2556677"/>
            <a:ext cx="556774" cy="553604"/>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accent1"/>
          </a:solidFill>
          <a:ln>
            <a:noFill/>
          </a:ln>
        </p:spPr>
        <p:txBody>
          <a:bodyPr wrap="square" lIns="91440" tIns="45720" rIns="91440" bIns="45720">
            <a:normAutofit/>
          </a:bodyPr>
          <a:lstStyle/>
          <a:p>
            <a:endParaRPr lang="zh-CN" altLang="en-US"/>
          </a:p>
        </p:txBody>
      </p:sp>
      <p:sp>
        <p:nvSpPr>
          <p:cNvPr id="13" name="îṧľîdé"/>
          <p:cNvSpPr/>
          <p:nvPr/>
        </p:nvSpPr>
        <p:spPr>
          <a:xfrm>
            <a:off x="3945450" y="1508926"/>
            <a:ext cx="4034934" cy="2095500"/>
          </a:xfrm>
          <a:prstGeom prst="leftRightRibbon">
            <a:avLst>
              <a:gd name="adj1" fmla="val 50000"/>
              <a:gd name="adj2" fmla="val 50000"/>
              <a:gd name="adj3" fmla="val 33333"/>
            </a:avLst>
          </a:pr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14" name="内容占位符 2"/>
          <p:cNvSpPr txBox="1"/>
          <p:nvPr/>
        </p:nvSpPr>
        <p:spPr>
          <a:xfrm>
            <a:off x="894702" y="2556677"/>
            <a:ext cx="4537909" cy="227277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3000"/>
              </a:lnSpc>
              <a:spcBef>
                <a:spcPts val="580"/>
              </a:spcBef>
              <a:buNone/>
              <a:defRPr/>
            </a:pPr>
            <a:r>
              <a:rPr lang="zh-CN" altLang="en-US" sz="2400" dirty="0">
                <a:solidFill>
                  <a:srgbClr val="0000FF"/>
                </a:solidFill>
              </a:rPr>
              <a:t>串结构</a:t>
            </a:r>
            <a:r>
              <a:rPr lang="zh-CN" altLang="en-US" sz="2400" dirty="0"/>
              <a:t>：按存入时间的先后排序，记录间的顺序与关键字无关。</a:t>
            </a:r>
          </a:p>
          <a:p>
            <a:pPr marL="342900" lvl="1" indent="-342900">
              <a:lnSpc>
                <a:spcPct val="132000"/>
              </a:lnSpc>
              <a:spcBef>
                <a:spcPts val="370"/>
              </a:spcBef>
              <a:buClr>
                <a:srgbClr val="E71101"/>
              </a:buClr>
              <a:buSzPct val="60000"/>
              <a:buFont typeface="Wingdings" panose="05000000000000000000" pitchFamily="2" charset="2"/>
              <a:buChar char="Ø"/>
              <a:defRPr/>
            </a:pPr>
            <a:r>
              <a:rPr lang="zh-CN" altLang="en-US" sz="2400" dirty="0"/>
              <a:t>无序只可遍历：检索比较费时。</a:t>
            </a:r>
          </a:p>
        </p:txBody>
      </p:sp>
      <p:sp>
        <p:nvSpPr>
          <p:cNvPr id="15" name="内容占位符 2"/>
          <p:cNvSpPr txBox="1"/>
          <p:nvPr/>
        </p:nvSpPr>
        <p:spPr>
          <a:xfrm>
            <a:off x="6759391" y="3235045"/>
            <a:ext cx="4998891" cy="290830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sz="2400" dirty="0">
                <a:solidFill>
                  <a:srgbClr val="0000FF"/>
                </a:solidFill>
              </a:rPr>
              <a:t>顺序结构</a:t>
            </a:r>
            <a:r>
              <a:rPr lang="zh-CN" altLang="en-US" sz="2400" dirty="0"/>
              <a:t>：指定一个字段为关键字，所有记录按关键字排序。</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rgbClr val="0000FF"/>
                </a:solidFill>
              </a:rPr>
              <a:t>有序可检索：</a:t>
            </a:r>
            <a:r>
              <a:rPr lang="zh-CN" altLang="en-US" sz="2200" dirty="0"/>
              <a:t>检索时可利用有效的查找算法，折半查找法、插值查找法、跳步查找法等，检索效率高。</a:t>
            </a:r>
            <a:endParaRPr lang="zh-CN" altLang="en-US" sz="2200" dirty="0">
              <a:solidFill>
                <a:srgbClr val="0000FF"/>
              </a:solidFill>
            </a:endParaRPr>
          </a:p>
        </p:txBody>
      </p:sp>
      <p:sp>
        <p:nvSpPr>
          <p:cNvPr id="16" name="内容占位符 2"/>
          <p:cNvSpPr txBox="1"/>
          <p:nvPr/>
        </p:nvSpPr>
        <p:spPr>
          <a:xfrm>
            <a:off x="650916" y="1351989"/>
            <a:ext cx="4308362" cy="4023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80"/>
              </a:spcBef>
              <a:buNone/>
              <a:defRPr/>
            </a:pPr>
            <a:r>
              <a:rPr lang="zh-CN" altLang="en-US" sz="2400" dirty="0"/>
              <a:t>顺序文件的排列方式</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顺序文件的优缺点</a:t>
            </a:r>
          </a:p>
        </p:txBody>
      </p:sp>
      <p:sp>
        <p:nvSpPr>
          <p:cNvPr id="5" name="矩形: 圆角 4"/>
          <p:cNvSpPr/>
          <p:nvPr/>
        </p:nvSpPr>
        <p:spPr>
          <a:xfrm>
            <a:off x="1399083" y="1388815"/>
            <a:ext cx="1338997" cy="57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90000"/>
              </a:lnSpc>
            </a:pPr>
            <a:r>
              <a:rPr lang="zh-CN" altLang="en-US" sz="2800" dirty="0">
                <a:solidFill>
                  <a:schemeClr val="bg1"/>
                </a:solidFill>
                <a:sym typeface="Wingdings" panose="05000000000000000000" pitchFamily="2" charset="2"/>
              </a:rPr>
              <a:t>优点：</a:t>
            </a:r>
          </a:p>
        </p:txBody>
      </p:sp>
      <p:sp>
        <p:nvSpPr>
          <p:cNvPr id="6" name="内容占位符 2"/>
          <p:cNvSpPr txBox="1"/>
          <p:nvPr/>
        </p:nvSpPr>
        <p:spPr>
          <a:xfrm>
            <a:off x="1400389" y="2107607"/>
            <a:ext cx="5817992" cy="365734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有利于大批记录读写</a:t>
            </a:r>
          </a:p>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存取效率最高（批量存取）</a:t>
            </a:r>
          </a:p>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可存储在顺序存储设备（如磁带）上</a:t>
            </a:r>
          </a:p>
        </p:txBody>
      </p:sp>
      <p:sp>
        <p:nvSpPr>
          <p:cNvPr id="7" name="矩形: 圆角 4"/>
          <p:cNvSpPr/>
          <p:nvPr/>
        </p:nvSpPr>
        <p:spPr>
          <a:xfrm>
            <a:off x="1399084" y="3985771"/>
            <a:ext cx="1338998" cy="55809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90000"/>
              </a:lnSpc>
            </a:pPr>
            <a:r>
              <a:rPr lang="zh-CN" altLang="en-US" sz="2800" dirty="0">
                <a:solidFill>
                  <a:schemeClr val="bg1"/>
                </a:solidFill>
                <a:sym typeface="Wingdings" panose="05000000000000000000" pitchFamily="2" charset="2"/>
              </a:rPr>
              <a:t>缺点</a:t>
            </a:r>
          </a:p>
        </p:txBody>
      </p:sp>
      <p:sp>
        <p:nvSpPr>
          <p:cNvPr id="8" name="内容占位符 2"/>
          <p:cNvSpPr txBox="1"/>
          <p:nvPr/>
        </p:nvSpPr>
        <p:spPr>
          <a:xfrm>
            <a:off x="1399083" y="4708355"/>
            <a:ext cx="4978348" cy="13746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32000"/>
              </a:lnSpc>
              <a:spcBef>
                <a:spcPts val="370"/>
              </a:spcBef>
              <a:buClr>
                <a:srgbClr val="E71101"/>
              </a:buClr>
              <a:buSzPct val="100000"/>
              <a:buFont typeface="Wingdings" panose="05000000000000000000" pitchFamily="2" charset="2"/>
              <a:buChar char="n"/>
              <a:defRPr/>
            </a:pPr>
            <a:r>
              <a:rPr lang="zh-CN" altLang="en-US" sz="2400" dirty="0"/>
              <a:t>查找或修改单个记录：差</a:t>
            </a:r>
          </a:p>
          <a:p>
            <a:pPr marL="342900" lvl="1" indent="-342900">
              <a:lnSpc>
                <a:spcPct val="132000"/>
              </a:lnSpc>
              <a:spcBef>
                <a:spcPts val="370"/>
              </a:spcBef>
              <a:buClr>
                <a:srgbClr val="E71101"/>
              </a:buClr>
              <a:buSzPct val="100000"/>
              <a:buFont typeface="Wingdings" panose="05000000000000000000" pitchFamily="2" charset="2"/>
              <a:buChar char="n"/>
              <a:defRPr/>
            </a:pPr>
            <a:r>
              <a:rPr lang="zh-CN" altLang="en-US" sz="2400" dirty="0"/>
              <a:t>增加或删除一个记录：难</a:t>
            </a:r>
          </a:p>
        </p:txBody>
      </p:sp>
      <p:sp>
        <p:nvSpPr>
          <p:cNvPr id="11" name="íśḷíḋé"/>
          <p:cNvSpPr/>
          <p:nvPr/>
        </p:nvSpPr>
        <p:spPr bwMode="auto">
          <a:xfrm>
            <a:off x="8303744" y="3196490"/>
            <a:ext cx="2589100" cy="2588226"/>
          </a:xfrm>
          <a:prstGeom prst="ellipse">
            <a:avLst/>
          </a:prstGeom>
          <a:blipFill>
            <a:blip r:embed="rId2"/>
            <a:stretch>
              <a:fillRect l="-25098" r="-24851"/>
            </a:stretch>
          </a:blipFill>
          <a:ln w="57150">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en-US" sz="2800" b="1">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7.2.3 </a:t>
            </a:r>
            <a:r>
              <a:rPr lang="zh-CN" altLang="en-US" sz="2800" b="1" dirty="0">
                <a:solidFill>
                  <a:schemeClr val="bg1"/>
                </a:solidFill>
              </a:rPr>
              <a:t>顺序文件记录寻址</a:t>
            </a:r>
          </a:p>
        </p:txBody>
      </p:sp>
      <p:sp>
        <p:nvSpPr>
          <p:cNvPr id="5" name="矩形: 圆角 4"/>
          <p:cNvSpPr/>
          <p:nvPr/>
        </p:nvSpPr>
        <p:spPr>
          <a:xfrm>
            <a:off x="1399083" y="1388815"/>
            <a:ext cx="4398035" cy="57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90000"/>
              </a:lnSpc>
            </a:pPr>
            <a:r>
              <a:rPr lang="zh-CN" altLang="en-US" sz="2800" b="1" dirty="0">
                <a:solidFill>
                  <a:schemeClr val="bg1"/>
                </a:solidFill>
                <a:sym typeface="Wingdings" panose="05000000000000000000" pitchFamily="2" charset="2"/>
              </a:rPr>
              <a:t>隐</a:t>
            </a:r>
            <a:r>
              <a:rPr lang="zh-CN" altLang="en-US" sz="2800" dirty="0">
                <a:solidFill>
                  <a:schemeClr val="bg1"/>
                </a:solidFill>
                <a:sym typeface="Wingdings" panose="05000000000000000000" pitchFamily="2" charset="2"/>
              </a:rPr>
              <a:t>式寻址方式（顺序访问）</a:t>
            </a:r>
          </a:p>
        </p:txBody>
      </p:sp>
      <p:sp>
        <p:nvSpPr>
          <p:cNvPr id="6" name="内容占位符 2"/>
          <p:cNvSpPr txBox="1"/>
          <p:nvPr/>
        </p:nvSpPr>
        <p:spPr>
          <a:xfrm>
            <a:off x="1400389" y="2107607"/>
            <a:ext cx="5412543" cy="11229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定长记录：</a:t>
            </a:r>
          </a:p>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变长记录：</a:t>
            </a:r>
          </a:p>
        </p:txBody>
      </p:sp>
      <p:sp>
        <p:nvSpPr>
          <p:cNvPr id="7" name="矩形: 圆角 4"/>
          <p:cNvSpPr/>
          <p:nvPr/>
        </p:nvSpPr>
        <p:spPr>
          <a:xfrm>
            <a:off x="1399083" y="3453110"/>
            <a:ext cx="5072737" cy="55809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90000"/>
              </a:lnSpc>
            </a:pPr>
            <a:r>
              <a:rPr lang="zh-CN" altLang="en-US" sz="2800" b="1" dirty="0">
                <a:solidFill>
                  <a:schemeClr val="bg1"/>
                </a:solidFill>
                <a:sym typeface="Wingdings" panose="05000000000000000000" pitchFamily="2" charset="2"/>
              </a:rPr>
              <a:t>显</a:t>
            </a:r>
            <a:r>
              <a:rPr lang="zh-CN" altLang="en-US" sz="2800" dirty="0">
                <a:solidFill>
                  <a:schemeClr val="bg1"/>
                </a:solidFill>
                <a:sym typeface="Wingdings" panose="05000000000000000000" pitchFamily="2" charset="2"/>
              </a:rPr>
              <a:t>式寻址方式（直接</a:t>
            </a:r>
            <a:r>
              <a:rPr lang="en-US" altLang="zh-CN" sz="2800" dirty="0">
                <a:solidFill>
                  <a:schemeClr val="bg1"/>
                </a:solidFill>
                <a:sym typeface="Wingdings" panose="05000000000000000000" pitchFamily="2" charset="2"/>
              </a:rPr>
              <a:t>/</a:t>
            </a:r>
            <a:r>
              <a:rPr lang="zh-CN" altLang="en-US" sz="2800" dirty="0">
                <a:solidFill>
                  <a:schemeClr val="bg1"/>
                </a:solidFill>
                <a:sym typeface="Wingdings" panose="05000000000000000000" pitchFamily="2" charset="2"/>
              </a:rPr>
              <a:t>随机访问）</a:t>
            </a:r>
          </a:p>
        </p:txBody>
      </p:sp>
      <p:sp>
        <p:nvSpPr>
          <p:cNvPr id="8" name="内容占位符 2"/>
          <p:cNvSpPr txBox="1"/>
          <p:nvPr/>
        </p:nvSpPr>
        <p:spPr>
          <a:xfrm>
            <a:off x="1399082" y="4175694"/>
            <a:ext cx="5596521" cy="13746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32000"/>
              </a:lnSpc>
              <a:spcBef>
                <a:spcPts val="370"/>
              </a:spcBef>
              <a:buClr>
                <a:srgbClr val="E71101"/>
              </a:buClr>
              <a:buSzPct val="100000"/>
              <a:buFont typeface="Wingdings" panose="05000000000000000000" pitchFamily="2" charset="2"/>
              <a:buChar char="n"/>
              <a:defRPr/>
            </a:pPr>
            <a:r>
              <a:rPr lang="zh-CN" altLang="en-US" sz="2400" dirty="0"/>
              <a:t>通过文件中记录的</a:t>
            </a:r>
            <a:r>
              <a:rPr lang="zh-CN" altLang="en-US" sz="2400" dirty="0">
                <a:solidFill>
                  <a:srgbClr val="0000FF"/>
                </a:solidFill>
              </a:rPr>
              <a:t>位置</a:t>
            </a:r>
          </a:p>
          <a:p>
            <a:pPr marL="800100" lvl="2" indent="-342900">
              <a:lnSpc>
                <a:spcPct val="132000"/>
              </a:lnSpc>
              <a:spcBef>
                <a:spcPts val="370"/>
              </a:spcBef>
              <a:buClr>
                <a:srgbClr val="E71101"/>
              </a:buClr>
              <a:buSzPct val="100000"/>
              <a:buFont typeface="Wingdings" panose="05000000000000000000" pitchFamily="2" charset="2"/>
              <a:buChar char="Ø"/>
              <a:defRPr/>
            </a:pPr>
            <a:r>
              <a:rPr lang="zh-CN" altLang="en-US" sz="2200" dirty="0"/>
              <a:t>定长记录：随机访问。</a:t>
            </a:r>
          </a:p>
          <a:p>
            <a:pPr marL="800100" lvl="2" indent="-342900">
              <a:lnSpc>
                <a:spcPct val="132000"/>
              </a:lnSpc>
              <a:spcBef>
                <a:spcPts val="370"/>
              </a:spcBef>
              <a:buClr>
                <a:srgbClr val="E71101"/>
              </a:buClr>
              <a:buSzPct val="100000"/>
              <a:buFont typeface="Wingdings" panose="05000000000000000000" pitchFamily="2" charset="2"/>
              <a:buChar char="Ø"/>
              <a:defRPr/>
            </a:pPr>
            <a:r>
              <a:rPr lang="zh-CN" altLang="en-US" sz="2200" dirty="0"/>
              <a:t>变长记录：遍历访问。</a:t>
            </a:r>
          </a:p>
          <a:p>
            <a:pPr marL="342900" lvl="1" indent="-342900">
              <a:lnSpc>
                <a:spcPct val="132000"/>
              </a:lnSpc>
              <a:spcBef>
                <a:spcPts val="370"/>
              </a:spcBef>
              <a:buClr>
                <a:srgbClr val="E71101"/>
              </a:buClr>
              <a:buSzPct val="100000"/>
              <a:buFont typeface="Wingdings" panose="05000000000000000000" pitchFamily="2" charset="2"/>
              <a:buChar char="n"/>
              <a:defRPr/>
            </a:pPr>
            <a:r>
              <a:rPr lang="zh-CN" altLang="en-US" sz="2400" dirty="0"/>
              <a:t>通过</a:t>
            </a:r>
            <a:r>
              <a:rPr lang="zh-CN" altLang="en-US" sz="2400" dirty="0">
                <a:solidFill>
                  <a:srgbClr val="0000FF"/>
                </a:solidFill>
              </a:rPr>
              <a:t>关键字</a:t>
            </a:r>
            <a:r>
              <a:rPr lang="zh-CN" altLang="en-US" sz="2400" dirty="0"/>
              <a:t>：遍历访问。</a:t>
            </a:r>
          </a:p>
        </p:txBody>
      </p:sp>
      <p:sp>
        <p:nvSpPr>
          <p:cNvPr id="11" name="íśḷíḋé"/>
          <p:cNvSpPr/>
          <p:nvPr/>
        </p:nvSpPr>
        <p:spPr bwMode="auto">
          <a:xfrm>
            <a:off x="8703239" y="3549151"/>
            <a:ext cx="2589100" cy="2588226"/>
          </a:xfrm>
          <a:prstGeom prst="ellipse">
            <a:avLst/>
          </a:prstGeom>
          <a:blipFill>
            <a:blip r:embed="rId3"/>
            <a:stretch>
              <a:fillRect l="-25098" r="-24851"/>
            </a:stretch>
          </a:blipFill>
          <a:ln w="57150">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en-US" sz="2800" b="1">
              <a:solidFill>
                <a:schemeClr val="lt1"/>
              </a:solidFill>
            </a:endParaRPr>
          </a:p>
        </p:txBody>
      </p:sp>
      <p:pic>
        <p:nvPicPr>
          <p:cNvPr id="9" name="图片 8"/>
          <p:cNvPicPr>
            <a:picLocks noChangeAspect="1"/>
          </p:cNvPicPr>
          <p:nvPr/>
        </p:nvPicPr>
        <p:blipFill>
          <a:blip r:embed="rId4"/>
          <a:stretch>
            <a:fillRect/>
          </a:stretch>
        </p:blipFill>
        <p:spPr>
          <a:xfrm>
            <a:off x="3519015" y="2214616"/>
            <a:ext cx="5500697" cy="10159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定长和变长记录文件</a:t>
            </a:r>
          </a:p>
        </p:txBody>
      </p:sp>
      <p:graphicFrame>
        <p:nvGraphicFramePr>
          <p:cNvPr id="2" name="表格 2"/>
          <p:cNvGraphicFramePr>
            <a:graphicFrameLocks noGrp="1"/>
          </p:cNvGraphicFramePr>
          <p:nvPr/>
        </p:nvGraphicFramePr>
        <p:xfrm>
          <a:off x="1649150" y="1775544"/>
          <a:ext cx="1429305" cy="3897285"/>
        </p:xfrm>
        <a:graphic>
          <a:graphicData uri="http://schemas.openxmlformats.org/drawingml/2006/table">
            <a:tbl>
              <a:tblPr firstRow="1" bandRow="1">
                <a:tableStyleId>{5DA37D80-6434-44D0-A028-1B22A696006F}</a:tableStyleId>
              </a:tblPr>
              <a:tblGrid>
                <a:gridCol w="1429305">
                  <a:extLst>
                    <a:ext uri="{9D8B030D-6E8A-4147-A177-3AD203B41FA5}">
                      <a16:colId xmlns:a16="http://schemas.microsoft.com/office/drawing/2014/main" val="20000"/>
                    </a:ext>
                  </a:extLst>
                </a:gridCol>
              </a:tblGrid>
              <a:tr h="55675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R</a:t>
                      </a:r>
                      <a:r>
                        <a:rPr kumimoji="1" lang="en-US" altLang="zh-CN" sz="2800" b="0"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a:t>
                      </a:r>
                    </a:p>
                  </a:txBody>
                  <a:tcPr anchor="ctr"/>
                </a:tc>
                <a:extLst>
                  <a:ext uri="{0D108BD9-81ED-4DB2-BD59-A6C34878D82A}">
                    <a16:rowId xmlns:a16="http://schemas.microsoft.com/office/drawing/2014/main" val="10000"/>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R</a:t>
                      </a:r>
                      <a:r>
                        <a:rPr kumimoji="1" lang="en-US" altLang="zh-CN" sz="2800" b="0" i="0" u="none" strike="noStrike" kern="1200" cap="none" normalizeH="0" baseline="-25000" dirty="0">
                          <a:ln>
                            <a:noFill/>
                          </a:ln>
                          <a:solidFill>
                            <a:schemeClr val="tx1"/>
                          </a:solidFill>
                          <a:effectLst/>
                          <a:latin typeface="Times New Roman" panose="02020603050405020304" pitchFamily="18" charset="0"/>
                          <a:ea typeface="宋体" panose="02010600030101010101" pitchFamily="2" charset="-122"/>
                          <a:cs typeface="+mn-cs"/>
                        </a:rPr>
                        <a:t>1</a:t>
                      </a:r>
                    </a:p>
                  </a:txBody>
                  <a:tcPr marL="92075" marR="92075" marT="34529" marB="34529" anchor="ctr" horzOverflow="overflow"/>
                </a:tc>
                <a:extLst>
                  <a:ext uri="{0D108BD9-81ED-4DB2-BD59-A6C34878D82A}">
                    <a16:rowId xmlns:a16="http://schemas.microsoft.com/office/drawing/2014/main" val="10001"/>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R</a:t>
                      </a:r>
                      <a:r>
                        <a:rPr kumimoji="1" lang="en-US" altLang="zh-CN" sz="2800" b="0" i="0" u="none" strike="noStrike" kern="1200" cap="none" normalizeH="0" baseline="-25000" dirty="0">
                          <a:ln>
                            <a:noFill/>
                          </a:ln>
                          <a:solidFill>
                            <a:schemeClr val="tx1"/>
                          </a:solidFill>
                          <a:effectLst/>
                          <a:latin typeface="Times New Roman" panose="02020603050405020304" pitchFamily="18" charset="0"/>
                          <a:ea typeface="宋体" panose="02010600030101010101" pitchFamily="2" charset="-122"/>
                          <a:cs typeface="+mn-cs"/>
                        </a:rPr>
                        <a:t>2</a:t>
                      </a:r>
                    </a:p>
                  </a:txBody>
                  <a:tcPr marL="92075" marR="92075" marT="34529" marB="34529" anchor="ctr" horzOverflow="overflow"/>
                </a:tc>
                <a:extLst>
                  <a:ext uri="{0D108BD9-81ED-4DB2-BD59-A6C34878D82A}">
                    <a16:rowId xmlns:a16="http://schemas.microsoft.com/office/drawing/2014/main" val="10002"/>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R</a:t>
                      </a:r>
                      <a:r>
                        <a:rPr kumimoji="1" lang="en-US" altLang="zh-CN" sz="2800" b="0" i="0" u="none" strike="noStrike" kern="1200" cap="none" normalizeH="0" baseline="-25000" dirty="0">
                          <a:ln>
                            <a:noFill/>
                          </a:ln>
                          <a:solidFill>
                            <a:schemeClr val="tx1"/>
                          </a:solidFill>
                          <a:effectLst/>
                          <a:latin typeface="Times New Roman" panose="02020603050405020304" pitchFamily="18" charset="0"/>
                          <a:ea typeface="宋体" panose="02010600030101010101" pitchFamily="2" charset="-122"/>
                          <a:cs typeface="+mn-cs"/>
                        </a:rPr>
                        <a:t>3</a:t>
                      </a:r>
                    </a:p>
                  </a:txBody>
                  <a:tcPr marL="92075" marR="92075" marT="34529" marB="34529" anchor="ctr" horzOverflow="overflow"/>
                </a:tc>
                <a:extLst>
                  <a:ext uri="{0D108BD9-81ED-4DB2-BD59-A6C34878D82A}">
                    <a16:rowId xmlns:a16="http://schemas.microsoft.com/office/drawing/2014/main" val="10003"/>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a:t>
                      </a:r>
                    </a:p>
                  </a:txBody>
                  <a:tcPr marL="92075" marR="92075" marT="34529" marB="34529" anchor="ctr" horzOverflow="overflow"/>
                </a:tc>
                <a:extLst>
                  <a:ext uri="{0D108BD9-81ED-4DB2-BD59-A6C34878D82A}">
                    <a16:rowId xmlns:a16="http://schemas.microsoft.com/office/drawing/2014/main" val="10004"/>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err="1">
                          <a:ln>
                            <a:noFill/>
                          </a:ln>
                          <a:solidFill>
                            <a:schemeClr val="tx1"/>
                          </a:solidFill>
                          <a:effectLst/>
                          <a:latin typeface="Times New Roman" panose="02020603050405020304" pitchFamily="18" charset="0"/>
                          <a:ea typeface="宋体" panose="02010600030101010101" pitchFamily="2" charset="-122"/>
                          <a:cs typeface="+mn-cs"/>
                        </a:rPr>
                        <a:t>R</a:t>
                      </a:r>
                      <a:r>
                        <a:rPr kumimoji="1" lang="en-US" altLang="zh-CN" sz="2800" b="0" i="0" u="none" strike="noStrike" kern="1200" cap="none" normalizeH="0" baseline="-25000" dirty="0" err="1">
                          <a:ln>
                            <a:noFill/>
                          </a:ln>
                          <a:solidFill>
                            <a:schemeClr val="tx1"/>
                          </a:solidFill>
                          <a:effectLst/>
                          <a:latin typeface="Times New Roman" panose="02020603050405020304" pitchFamily="18" charset="0"/>
                          <a:ea typeface="宋体" panose="02010600030101010101" pitchFamily="2" charset="-122"/>
                          <a:cs typeface="+mn-cs"/>
                        </a:rPr>
                        <a:t>i</a:t>
                      </a:r>
                      <a:endParaRPr kumimoji="1" lang="en-US" altLang="zh-CN" sz="2800" b="0" i="0" u="none" strike="noStrike" kern="1200" cap="none" normalizeH="0" baseline="-25000" dirty="0">
                        <a:ln>
                          <a:noFill/>
                        </a:ln>
                        <a:solidFill>
                          <a:schemeClr val="tx1"/>
                        </a:solidFill>
                        <a:effectLst/>
                        <a:latin typeface="Times New Roman" panose="02020603050405020304" pitchFamily="18" charset="0"/>
                        <a:ea typeface="宋体" panose="02010600030101010101" pitchFamily="2" charset="-122"/>
                        <a:cs typeface="+mn-cs"/>
                      </a:endParaRPr>
                    </a:p>
                  </a:txBody>
                  <a:tcPr marL="92075" marR="92075" marT="34529" marB="34529" anchor="ctr" horzOverflow="overflow"/>
                </a:tc>
                <a:extLst>
                  <a:ext uri="{0D108BD9-81ED-4DB2-BD59-A6C34878D82A}">
                    <a16:rowId xmlns:a16="http://schemas.microsoft.com/office/drawing/2014/main" val="10005"/>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a:t>
                      </a:r>
                    </a:p>
                  </a:txBody>
                  <a:tcPr marL="92075" marR="92075" marT="34529" marB="34529" anchor="ctr" horzOverflow="overflow"/>
                </a:tc>
                <a:extLst>
                  <a:ext uri="{0D108BD9-81ED-4DB2-BD59-A6C34878D82A}">
                    <a16:rowId xmlns:a16="http://schemas.microsoft.com/office/drawing/2014/main" val="10006"/>
                  </a:ext>
                </a:extLst>
              </a:tr>
            </a:tbl>
          </a:graphicData>
        </a:graphic>
      </p:graphicFrame>
      <p:sp>
        <p:nvSpPr>
          <p:cNvPr id="83" name="Line 37"/>
          <p:cNvSpPr>
            <a:spLocks noChangeShapeType="1"/>
          </p:cNvSpPr>
          <p:nvPr/>
        </p:nvSpPr>
        <p:spPr bwMode="auto">
          <a:xfrm>
            <a:off x="658550" y="4584298"/>
            <a:ext cx="762000"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84" name="Text Box 50"/>
          <p:cNvSpPr txBox="1">
            <a:spLocks noChangeArrowheads="1"/>
          </p:cNvSpPr>
          <p:nvPr/>
        </p:nvSpPr>
        <p:spPr bwMode="auto">
          <a:xfrm>
            <a:off x="544250" y="4586680"/>
            <a:ext cx="990600"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800" dirty="0" err="1">
                <a:ea typeface="华文新魏" panose="02010800040101010101" pitchFamily="2" charset="-122"/>
              </a:rPr>
              <a:t>Rptr</a:t>
            </a:r>
            <a:endParaRPr lang="en-US" altLang="zh-CN" sz="2800" dirty="0">
              <a:ea typeface="华文新魏" panose="02010800040101010101" pitchFamily="2" charset="-122"/>
            </a:endParaRPr>
          </a:p>
        </p:txBody>
      </p:sp>
      <p:sp>
        <p:nvSpPr>
          <p:cNvPr id="85" name="Line 43"/>
          <p:cNvSpPr>
            <a:spLocks noChangeShapeType="1"/>
          </p:cNvSpPr>
          <p:nvPr/>
        </p:nvSpPr>
        <p:spPr bwMode="auto">
          <a:xfrm>
            <a:off x="3092739" y="1785433"/>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86" name="Line 44"/>
          <p:cNvSpPr>
            <a:spLocks noChangeShapeType="1"/>
          </p:cNvSpPr>
          <p:nvPr/>
        </p:nvSpPr>
        <p:spPr bwMode="auto">
          <a:xfrm>
            <a:off x="3080039" y="2329931"/>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87" name="Line 45"/>
          <p:cNvSpPr>
            <a:spLocks noChangeShapeType="1"/>
          </p:cNvSpPr>
          <p:nvPr/>
        </p:nvSpPr>
        <p:spPr bwMode="auto">
          <a:xfrm>
            <a:off x="3097795" y="2891536"/>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88" name="Line 46"/>
          <p:cNvSpPr>
            <a:spLocks noChangeShapeType="1"/>
          </p:cNvSpPr>
          <p:nvPr/>
        </p:nvSpPr>
        <p:spPr bwMode="auto">
          <a:xfrm>
            <a:off x="3078455" y="3435008"/>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89" name="Line 47"/>
          <p:cNvSpPr>
            <a:spLocks noChangeShapeType="1"/>
          </p:cNvSpPr>
          <p:nvPr/>
        </p:nvSpPr>
        <p:spPr bwMode="auto">
          <a:xfrm>
            <a:off x="3091155" y="4005492"/>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90" name="Line 48"/>
          <p:cNvSpPr>
            <a:spLocks noChangeShapeType="1"/>
          </p:cNvSpPr>
          <p:nvPr/>
        </p:nvSpPr>
        <p:spPr bwMode="auto">
          <a:xfrm>
            <a:off x="3091155" y="4564232"/>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91" name="Line 49"/>
          <p:cNvSpPr>
            <a:spLocks noChangeShapeType="1"/>
          </p:cNvSpPr>
          <p:nvPr/>
        </p:nvSpPr>
        <p:spPr bwMode="auto">
          <a:xfrm>
            <a:off x="3078455" y="5108084"/>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92" name="AutoShape 38"/>
          <p:cNvSpPr/>
          <p:nvPr/>
        </p:nvSpPr>
        <p:spPr bwMode="auto">
          <a:xfrm>
            <a:off x="3141955" y="1837351"/>
            <a:ext cx="50800" cy="459551"/>
          </a:xfrm>
          <a:prstGeom prst="rightBrace">
            <a:avLst>
              <a:gd name="adj1" fmla="val 41667"/>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ea typeface="华文新魏" panose="02010800040101010101" pitchFamily="2" charset="-122"/>
            </a:endParaRPr>
          </a:p>
        </p:txBody>
      </p:sp>
      <p:sp>
        <p:nvSpPr>
          <p:cNvPr id="99" name="AutoShape 38"/>
          <p:cNvSpPr/>
          <p:nvPr/>
        </p:nvSpPr>
        <p:spPr bwMode="auto">
          <a:xfrm>
            <a:off x="3162916" y="2369124"/>
            <a:ext cx="50800" cy="459551"/>
          </a:xfrm>
          <a:prstGeom prst="rightBrace">
            <a:avLst>
              <a:gd name="adj1" fmla="val 41667"/>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ea typeface="华文新魏" panose="02010800040101010101" pitchFamily="2" charset="-122"/>
            </a:endParaRPr>
          </a:p>
        </p:txBody>
      </p:sp>
      <p:sp>
        <p:nvSpPr>
          <p:cNvPr id="100" name="AutoShape 38"/>
          <p:cNvSpPr/>
          <p:nvPr/>
        </p:nvSpPr>
        <p:spPr bwMode="auto">
          <a:xfrm>
            <a:off x="3154655" y="2928799"/>
            <a:ext cx="50800" cy="459551"/>
          </a:xfrm>
          <a:prstGeom prst="rightBrace">
            <a:avLst>
              <a:gd name="adj1" fmla="val 41667"/>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ea typeface="华文新魏" panose="02010800040101010101" pitchFamily="2" charset="-122"/>
            </a:endParaRPr>
          </a:p>
        </p:txBody>
      </p:sp>
      <p:sp>
        <p:nvSpPr>
          <p:cNvPr id="101" name="AutoShape 38"/>
          <p:cNvSpPr/>
          <p:nvPr/>
        </p:nvSpPr>
        <p:spPr bwMode="auto">
          <a:xfrm>
            <a:off x="3145160" y="3504578"/>
            <a:ext cx="50800" cy="459551"/>
          </a:xfrm>
          <a:prstGeom prst="rightBrace">
            <a:avLst>
              <a:gd name="adj1" fmla="val 41667"/>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ea typeface="华文新魏" panose="02010800040101010101" pitchFamily="2" charset="-122"/>
            </a:endParaRPr>
          </a:p>
        </p:txBody>
      </p:sp>
      <p:sp>
        <p:nvSpPr>
          <p:cNvPr id="102" name="AutoShape 38"/>
          <p:cNvSpPr/>
          <p:nvPr/>
        </p:nvSpPr>
        <p:spPr bwMode="auto">
          <a:xfrm>
            <a:off x="3154038" y="4618835"/>
            <a:ext cx="50800" cy="459551"/>
          </a:xfrm>
          <a:prstGeom prst="rightBrace">
            <a:avLst>
              <a:gd name="adj1" fmla="val 41667"/>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ea typeface="华文新魏" panose="02010800040101010101" pitchFamily="2" charset="-122"/>
            </a:endParaRPr>
          </a:p>
        </p:txBody>
      </p:sp>
      <p:sp>
        <p:nvSpPr>
          <p:cNvPr id="103" name="Text Box 50"/>
          <p:cNvSpPr txBox="1">
            <a:spLocks noChangeArrowheads="1"/>
          </p:cNvSpPr>
          <p:nvPr/>
        </p:nvSpPr>
        <p:spPr bwMode="auto">
          <a:xfrm>
            <a:off x="3256255" y="1815493"/>
            <a:ext cx="990600"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800" dirty="0">
                <a:ea typeface="华文新魏" panose="02010800040101010101" pitchFamily="2" charset="-122"/>
              </a:rPr>
              <a:t>L</a:t>
            </a:r>
          </a:p>
        </p:txBody>
      </p:sp>
      <p:sp>
        <p:nvSpPr>
          <p:cNvPr id="104" name="Text Box 50"/>
          <p:cNvSpPr txBox="1">
            <a:spLocks noChangeArrowheads="1"/>
          </p:cNvSpPr>
          <p:nvPr/>
        </p:nvSpPr>
        <p:spPr bwMode="auto">
          <a:xfrm>
            <a:off x="3256255" y="2364809"/>
            <a:ext cx="990600"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800" dirty="0">
                <a:ea typeface="华文新魏" panose="02010800040101010101" pitchFamily="2" charset="-122"/>
              </a:rPr>
              <a:t>L</a:t>
            </a:r>
          </a:p>
        </p:txBody>
      </p:sp>
      <p:sp>
        <p:nvSpPr>
          <p:cNvPr id="105" name="Text Box 50"/>
          <p:cNvSpPr txBox="1">
            <a:spLocks noChangeArrowheads="1"/>
          </p:cNvSpPr>
          <p:nvPr/>
        </p:nvSpPr>
        <p:spPr bwMode="auto">
          <a:xfrm>
            <a:off x="3256255" y="2898094"/>
            <a:ext cx="990600"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800" dirty="0">
                <a:ea typeface="华文新魏" panose="02010800040101010101" pitchFamily="2" charset="-122"/>
              </a:rPr>
              <a:t>L</a:t>
            </a:r>
          </a:p>
        </p:txBody>
      </p:sp>
      <p:sp>
        <p:nvSpPr>
          <p:cNvPr id="106" name="Text Box 50"/>
          <p:cNvSpPr txBox="1">
            <a:spLocks noChangeArrowheads="1"/>
          </p:cNvSpPr>
          <p:nvPr/>
        </p:nvSpPr>
        <p:spPr bwMode="auto">
          <a:xfrm>
            <a:off x="3256255" y="3465534"/>
            <a:ext cx="990600"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800" dirty="0">
                <a:ea typeface="华文新魏" panose="02010800040101010101" pitchFamily="2" charset="-122"/>
              </a:rPr>
              <a:t>L</a:t>
            </a:r>
          </a:p>
        </p:txBody>
      </p:sp>
      <p:sp>
        <p:nvSpPr>
          <p:cNvPr id="107" name="Text Box 50"/>
          <p:cNvSpPr txBox="1">
            <a:spLocks noChangeArrowheads="1"/>
          </p:cNvSpPr>
          <p:nvPr/>
        </p:nvSpPr>
        <p:spPr bwMode="auto">
          <a:xfrm>
            <a:off x="3256255" y="4574227"/>
            <a:ext cx="990600"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800" dirty="0">
                <a:ea typeface="华文新魏" panose="02010800040101010101" pitchFamily="2" charset="-122"/>
              </a:rPr>
              <a:t>L</a:t>
            </a:r>
          </a:p>
        </p:txBody>
      </p:sp>
      <p:sp>
        <p:nvSpPr>
          <p:cNvPr id="108" name="Text Box 50"/>
          <p:cNvSpPr txBox="1">
            <a:spLocks noChangeArrowheads="1"/>
          </p:cNvSpPr>
          <p:nvPr/>
        </p:nvSpPr>
        <p:spPr bwMode="auto">
          <a:xfrm>
            <a:off x="4599809" y="1523502"/>
            <a:ext cx="105720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 typeface="Monotype Sorts" pitchFamily="2" charset="2"/>
              <a:buNone/>
            </a:pPr>
            <a:r>
              <a:rPr lang="en-US" altLang="zh-CN" sz="2800" dirty="0">
                <a:ea typeface="华文新魏" panose="02010800040101010101" pitchFamily="2" charset="-122"/>
              </a:rPr>
              <a:t>0</a:t>
            </a:r>
          </a:p>
        </p:txBody>
      </p:sp>
      <p:sp>
        <p:nvSpPr>
          <p:cNvPr id="109" name="Text Box 50"/>
          <p:cNvSpPr txBox="1">
            <a:spLocks noChangeArrowheads="1"/>
          </p:cNvSpPr>
          <p:nvPr/>
        </p:nvSpPr>
        <p:spPr bwMode="auto">
          <a:xfrm>
            <a:off x="4599809" y="2072818"/>
            <a:ext cx="105720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 typeface="Monotype Sorts" pitchFamily="2" charset="2"/>
              <a:buNone/>
            </a:pPr>
            <a:r>
              <a:rPr lang="en-US" altLang="zh-CN" sz="2800" dirty="0">
                <a:ea typeface="华文新魏" panose="02010800040101010101" pitchFamily="2" charset="-122"/>
              </a:rPr>
              <a:t>L</a:t>
            </a:r>
          </a:p>
        </p:txBody>
      </p:sp>
      <p:sp>
        <p:nvSpPr>
          <p:cNvPr id="110" name="Text Box 50"/>
          <p:cNvSpPr txBox="1">
            <a:spLocks noChangeArrowheads="1"/>
          </p:cNvSpPr>
          <p:nvPr/>
        </p:nvSpPr>
        <p:spPr bwMode="auto">
          <a:xfrm>
            <a:off x="4599809" y="2606103"/>
            <a:ext cx="105720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 typeface="Monotype Sorts" pitchFamily="2" charset="2"/>
              <a:buNone/>
            </a:pPr>
            <a:r>
              <a:rPr lang="en-US" altLang="zh-CN" sz="2800" dirty="0">
                <a:ea typeface="华文新魏" panose="02010800040101010101" pitchFamily="2" charset="-122"/>
              </a:rPr>
              <a:t>2L</a:t>
            </a:r>
          </a:p>
        </p:txBody>
      </p:sp>
      <p:sp>
        <p:nvSpPr>
          <p:cNvPr id="111" name="Text Box 50"/>
          <p:cNvSpPr txBox="1">
            <a:spLocks noChangeArrowheads="1"/>
          </p:cNvSpPr>
          <p:nvPr/>
        </p:nvSpPr>
        <p:spPr bwMode="auto">
          <a:xfrm>
            <a:off x="4599809" y="3173543"/>
            <a:ext cx="105720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 typeface="Monotype Sorts" pitchFamily="2" charset="2"/>
              <a:buNone/>
            </a:pPr>
            <a:r>
              <a:rPr lang="en-US" altLang="zh-CN" sz="2800" dirty="0">
                <a:ea typeface="华文新魏" panose="02010800040101010101" pitchFamily="2" charset="-122"/>
              </a:rPr>
              <a:t>3L</a:t>
            </a:r>
          </a:p>
        </p:txBody>
      </p:sp>
      <p:sp>
        <p:nvSpPr>
          <p:cNvPr id="112" name="Text Box 50"/>
          <p:cNvSpPr txBox="1">
            <a:spLocks noChangeArrowheads="1"/>
          </p:cNvSpPr>
          <p:nvPr/>
        </p:nvSpPr>
        <p:spPr bwMode="auto">
          <a:xfrm>
            <a:off x="4599809" y="4282236"/>
            <a:ext cx="105720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 typeface="Monotype Sorts" pitchFamily="2" charset="2"/>
              <a:buNone/>
            </a:pPr>
            <a:r>
              <a:rPr lang="en-US" altLang="zh-CN" sz="2800" dirty="0">
                <a:ea typeface="华文新魏" panose="02010800040101010101" pitchFamily="2" charset="-122"/>
              </a:rPr>
              <a:t>L</a:t>
            </a:r>
          </a:p>
        </p:txBody>
      </p:sp>
      <p:sp>
        <p:nvSpPr>
          <p:cNvPr id="113" name="Text Box 50"/>
          <p:cNvSpPr txBox="1">
            <a:spLocks noChangeArrowheads="1"/>
          </p:cNvSpPr>
          <p:nvPr/>
        </p:nvSpPr>
        <p:spPr bwMode="auto">
          <a:xfrm>
            <a:off x="4599809" y="3724186"/>
            <a:ext cx="105720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 typeface="Monotype Sorts" pitchFamily="2" charset="2"/>
              <a:buNone/>
            </a:pPr>
            <a:r>
              <a:rPr lang="en-US" altLang="zh-CN" sz="2800" dirty="0">
                <a:ea typeface="华文新魏" panose="02010800040101010101" pitchFamily="2" charset="-122"/>
              </a:rPr>
              <a:t>4L</a:t>
            </a:r>
          </a:p>
        </p:txBody>
      </p:sp>
      <p:sp>
        <p:nvSpPr>
          <p:cNvPr id="114" name="Text Box 50"/>
          <p:cNvSpPr txBox="1">
            <a:spLocks noChangeArrowheads="1"/>
          </p:cNvSpPr>
          <p:nvPr/>
        </p:nvSpPr>
        <p:spPr bwMode="auto">
          <a:xfrm>
            <a:off x="4599809" y="4806098"/>
            <a:ext cx="1286086"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 typeface="Monotype Sorts" pitchFamily="2" charset="2"/>
              <a:buNone/>
            </a:pPr>
            <a:r>
              <a:rPr lang="en-US" altLang="zh-CN" sz="2800" dirty="0">
                <a:ea typeface="华文新魏" panose="02010800040101010101" pitchFamily="2" charset="-122"/>
              </a:rPr>
              <a:t>(i+1)L</a:t>
            </a:r>
          </a:p>
        </p:txBody>
      </p:sp>
      <p:graphicFrame>
        <p:nvGraphicFramePr>
          <p:cNvPr id="115" name="表格 2"/>
          <p:cNvGraphicFramePr>
            <a:graphicFrameLocks noGrp="1"/>
          </p:cNvGraphicFramePr>
          <p:nvPr/>
        </p:nvGraphicFramePr>
        <p:xfrm>
          <a:off x="6463712" y="1218789"/>
          <a:ext cx="1429305" cy="4454040"/>
        </p:xfrm>
        <a:graphic>
          <a:graphicData uri="http://schemas.openxmlformats.org/drawingml/2006/table">
            <a:tbl>
              <a:tblPr firstRow="1" bandRow="1">
                <a:tableStyleId>{5DA37D80-6434-44D0-A028-1B22A696006F}</a:tableStyleId>
              </a:tblPr>
              <a:tblGrid>
                <a:gridCol w="1429305">
                  <a:extLst>
                    <a:ext uri="{9D8B030D-6E8A-4147-A177-3AD203B41FA5}">
                      <a16:colId xmlns:a16="http://schemas.microsoft.com/office/drawing/2014/main" val="20000"/>
                    </a:ext>
                  </a:extLst>
                </a:gridCol>
              </a:tblGrid>
              <a:tr h="55675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L</a:t>
                      </a:r>
                      <a:r>
                        <a:rPr kumimoji="1" lang="en-US" altLang="zh-CN" sz="2800" b="0"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a:t>
                      </a:r>
                    </a:p>
                  </a:txBody>
                  <a:tcPr anchor="ctr">
                    <a:solidFill>
                      <a:schemeClr val="accent2">
                        <a:lumMod val="20000"/>
                        <a:lumOff val="80000"/>
                      </a:schemeClr>
                    </a:solidFill>
                  </a:tcPr>
                </a:tc>
                <a:extLst>
                  <a:ext uri="{0D108BD9-81ED-4DB2-BD59-A6C34878D82A}">
                    <a16:rowId xmlns:a16="http://schemas.microsoft.com/office/drawing/2014/main" val="10000"/>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R</a:t>
                      </a:r>
                      <a:r>
                        <a:rPr kumimoji="1" lang="en-US" altLang="zh-CN" sz="2800" b="0" i="0" u="none" strike="noStrike" kern="1200" cap="none" normalizeH="0" baseline="-25000" dirty="0">
                          <a:ln>
                            <a:noFill/>
                          </a:ln>
                          <a:solidFill>
                            <a:schemeClr val="tx1"/>
                          </a:solidFill>
                          <a:effectLst/>
                          <a:latin typeface="Times New Roman" panose="02020603050405020304" pitchFamily="18" charset="0"/>
                          <a:ea typeface="宋体" panose="02010600030101010101" pitchFamily="2" charset="-122"/>
                          <a:cs typeface="+mn-cs"/>
                        </a:rPr>
                        <a:t>0</a:t>
                      </a:r>
                    </a:p>
                  </a:txBody>
                  <a:tcPr marL="92075" marR="92075" marT="34529" marB="34529" anchor="ctr" horzOverflow="overflow">
                    <a:noFill/>
                  </a:tcPr>
                </a:tc>
                <a:extLst>
                  <a:ext uri="{0D108BD9-81ED-4DB2-BD59-A6C34878D82A}">
                    <a16:rowId xmlns:a16="http://schemas.microsoft.com/office/drawing/2014/main" val="10001"/>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L</a:t>
                      </a:r>
                      <a:r>
                        <a:rPr kumimoji="1" lang="en-US" altLang="zh-CN" sz="2800" b="0" i="0" u="none" strike="noStrike" kern="1200" cap="none" normalizeH="0" baseline="-25000" dirty="0">
                          <a:ln>
                            <a:noFill/>
                          </a:ln>
                          <a:solidFill>
                            <a:schemeClr val="tx1"/>
                          </a:solidFill>
                          <a:effectLst/>
                          <a:latin typeface="Times New Roman" panose="02020603050405020304" pitchFamily="18" charset="0"/>
                          <a:ea typeface="宋体" panose="02010600030101010101" pitchFamily="2" charset="-122"/>
                          <a:cs typeface="+mn-cs"/>
                        </a:rPr>
                        <a:t>1</a:t>
                      </a:r>
                    </a:p>
                  </a:txBody>
                  <a:tcPr marL="92075" marR="92075" marT="34529" marB="34529" anchor="ctr" horzOverflow="overflow">
                    <a:solidFill>
                      <a:schemeClr val="accent2">
                        <a:lumMod val="20000"/>
                        <a:lumOff val="80000"/>
                      </a:schemeClr>
                    </a:solidFill>
                  </a:tcPr>
                </a:tc>
                <a:extLst>
                  <a:ext uri="{0D108BD9-81ED-4DB2-BD59-A6C34878D82A}">
                    <a16:rowId xmlns:a16="http://schemas.microsoft.com/office/drawing/2014/main" val="10002"/>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R</a:t>
                      </a:r>
                      <a:r>
                        <a:rPr kumimoji="1" lang="en-US" altLang="zh-CN" sz="2800" b="0" i="0" u="none" strike="noStrike" kern="1200" cap="none" normalizeH="0" baseline="-25000" dirty="0">
                          <a:ln>
                            <a:noFill/>
                          </a:ln>
                          <a:solidFill>
                            <a:schemeClr val="tx1"/>
                          </a:solidFill>
                          <a:effectLst/>
                          <a:latin typeface="Times New Roman" panose="02020603050405020304" pitchFamily="18" charset="0"/>
                          <a:ea typeface="宋体" panose="02010600030101010101" pitchFamily="2" charset="-122"/>
                          <a:cs typeface="+mn-cs"/>
                        </a:rPr>
                        <a:t>1</a:t>
                      </a:r>
                    </a:p>
                  </a:txBody>
                  <a:tcPr marL="92075" marR="92075" marT="34529" marB="34529" anchor="ctr" horzOverflow="overflow">
                    <a:noFill/>
                  </a:tcPr>
                </a:tc>
                <a:extLst>
                  <a:ext uri="{0D108BD9-81ED-4DB2-BD59-A6C34878D82A}">
                    <a16:rowId xmlns:a16="http://schemas.microsoft.com/office/drawing/2014/main" val="10003"/>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a:t>
                      </a:r>
                    </a:p>
                  </a:txBody>
                  <a:tcPr marL="92075" marR="92075" marT="34529" marB="34529" anchor="ctr" horzOverflow="overflow">
                    <a:noFill/>
                  </a:tcPr>
                </a:tc>
                <a:extLst>
                  <a:ext uri="{0D108BD9-81ED-4DB2-BD59-A6C34878D82A}">
                    <a16:rowId xmlns:a16="http://schemas.microsoft.com/office/drawing/2014/main" val="10004"/>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L</a:t>
                      </a:r>
                      <a:r>
                        <a:rPr kumimoji="1" lang="en-US" altLang="zh-CN" sz="2800" b="0" i="0" u="none" strike="noStrike" kern="1200" cap="none" normalizeH="0" baseline="-25000" dirty="0">
                          <a:ln>
                            <a:noFill/>
                          </a:ln>
                          <a:solidFill>
                            <a:schemeClr val="tx1"/>
                          </a:solidFill>
                          <a:effectLst/>
                          <a:latin typeface="Times New Roman" panose="02020603050405020304" pitchFamily="18" charset="0"/>
                          <a:ea typeface="宋体" panose="02010600030101010101" pitchFamily="2" charset="-122"/>
                          <a:cs typeface="+mn-cs"/>
                        </a:rPr>
                        <a:t>i</a:t>
                      </a:r>
                    </a:p>
                  </a:txBody>
                  <a:tcPr marL="92075" marR="92075" marT="34529" marB="34529" anchor="ctr" horzOverflow="overflow">
                    <a:solidFill>
                      <a:schemeClr val="accent2">
                        <a:lumMod val="20000"/>
                        <a:lumOff val="80000"/>
                      </a:schemeClr>
                    </a:solidFill>
                  </a:tcPr>
                </a:tc>
                <a:extLst>
                  <a:ext uri="{0D108BD9-81ED-4DB2-BD59-A6C34878D82A}">
                    <a16:rowId xmlns:a16="http://schemas.microsoft.com/office/drawing/2014/main" val="10005"/>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R</a:t>
                      </a:r>
                      <a:r>
                        <a:rPr kumimoji="1" lang="en-US" altLang="zh-CN" sz="2800" b="0" i="0" u="none" strike="noStrike" kern="1200" cap="none" normalizeH="0" baseline="-25000" dirty="0">
                          <a:ln>
                            <a:noFill/>
                          </a:ln>
                          <a:solidFill>
                            <a:schemeClr val="tx1"/>
                          </a:solidFill>
                          <a:effectLst/>
                          <a:latin typeface="Times New Roman" panose="02020603050405020304" pitchFamily="18" charset="0"/>
                          <a:ea typeface="宋体" panose="02010600030101010101" pitchFamily="2" charset="-122"/>
                          <a:cs typeface="+mn-cs"/>
                        </a:rPr>
                        <a:t>i</a:t>
                      </a:r>
                    </a:p>
                  </a:txBody>
                  <a:tcPr marL="92075" marR="92075" marT="34529" marB="34529" anchor="ctr" horzOverflow="overflow">
                    <a:noFill/>
                  </a:tcPr>
                </a:tc>
                <a:extLst>
                  <a:ext uri="{0D108BD9-81ED-4DB2-BD59-A6C34878D82A}">
                    <a16:rowId xmlns:a16="http://schemas.microsoft.com/office/drawing/2014/main" val="10006"/>
                  </a:ext>
                </a:extLst>
              </a:tr>
              <a:tr h="55675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a:t>
                      </a:r>
                    </a:p>
                  </a:txBody>
                  <a:tcPr marL="92075" marR="92075" marT="34529" marB="34529" anchor="ctr" horzOverflow="overflow">
                    <a:noFill/>
                  </a:tcPr>
                </a:tc>
                <a:extLst>
                  <a:ext uri="{0D108BD9-81ED-4DB2-BD59-A6C34878D82A}">
                    <a16:rowId xmlns:a16="http://schemas.microsoft.com/office/drawing/2014/main" val="10007"/>
                  </a:ext>
                </a:extLst>
              </a:tr>
            </a:tbl>
          </a:graphicData>
        </a:graphic>
      </p:graphicFrame>
      <p:sp>
        <p:nvSpPr>
          <p:cNvPr id="116" name="Line 43"/>
          <p:cNvSpPr>
            <a:spLocks noChangeShapeType="1"/>
          </p:cNvSpPr>
          <p:nvPr/>
        </p:nvSpPr>
        <p:spPr bwMode="auto">
          <a:xfrm>
            <a:off x="7893017" y="1218789"/>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117" name="Line 43"/>
          <p:cNvSpPr>
            <a:spLocks noChangeShapeType="1"/>
          </p:cNvSpPr>
          <p:nvPr/>
        </p:nvSpPr>
        <p:spPr bwMode="auto">
          <a:xfrm>
            <a:off x="7893017" y="2339355"/>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118" name="Line 43"/>
          <p:cNvSpPr>
            <a:spLocks noChangeShapeType="1"/>
          </p:cNvSpPr>
          <p:nvPr/>
        </p:nvSpPr>
        <p:spPr bwMode="auto">
          <a:xfrm>
            <a:off x="7893017" y="3217050"/>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119" name="Line 43"/>
          <p:cNvSpPr>
            <a:spLocks noChangeShapeType="1"/>
          </p:cNvSpPr>
          <p:nvPr/>
        </p:nvSpPr>
        <p:spPr bwMode="auto">
          <a:xfrm>
            <a:off x="7893017" y="3734353"/>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122" name="Line 43"/>
          <p:cNvSpPr>
            <a:spLocks noChangeShapeType="1"/>
          </p:cNvSpPr>
          <p:nvPr/>
        </p:nvSpPr>
        <p:spPr bwMode="auto">
          <a:xfrm>
            <a:off x="7893017" y="4802954"/>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124" name="AutoShape 38"/>
          <p:cNvSpPr/>
          <p:nvPr/>
        </p:nvSpPr>
        <p:spPr bwMode="auto">
          <a:xfrm>
            <a:off x="8001246" y="4248048"/>
            <a:ext cx="50800" cy="459551"/>
          </a:xfrm>
          <a:prstGeom prst="rightBrace">
            <a:avLst>
              <a:gd name="adj1" fmla="val 41667"/>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ea typeface="华文新魏" panose="02010800040101010101" pitchFamily="2" charset="-122"/>
            </a:endParaRPr>
          </a:p>
        </p:txBody>
      </p:sp>
      <p:sp>
        <p:nvSpPr>
          <p:cNvPr id="125" name="AutoShape 38"/>
          <p:cNvSpPr/>
          <p:nvPr/>
        </p:nvSpPr>
        <p:spPr bwMode="auto">
          <a:xfrm>
            <a:off x="8026646" y="2620311"/>
            <a:ext cx="50800" cy="459551"/>
          </a:xfrm>
          <a:prstGeom prst="rightBrace">
            <a:avLst>
              <a:gd name="adj1" fmla="val 41667"/>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ea typeface="华文新魏" panose="02010800040101010101" pitchFamily="2" charset="-122"/>
            </a:endParaRPr>
          </a:p>
        </p:txBody>
      </p:sp>
      <p:sp>
        <p:nvSpPr>
          <p:cNvPr id="126" name="AutoShape 38"/>
          <p:cNvSpPr/>
          <p:nvPr/>
        </p:nvSpPr>
        <p:spPr bwMode="auto">
          <a:xfrm>
            <a:off x="8052046" y="1598849"/>
            <a:ext cx="50800" cy="459551"/>
          </a:xfrm>
          <a:prstGeom prst="rightBrace">
            <a:avLst>
              <a:gd name="adj1" fmla="val 41667"/>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ea typeface="华文新魏" panose="02010800040101010101" pitchFamily="2" charset="-122"/>
            </a:endParaRPr>
          </a:p>
        </p:txBody>
      </p:sp>
      <p:sp>
        <p:nvSpPr>
          <p:cNvPr id="127" name="Text Box 50"/>
          <p:cNvSpPr txBox="1">
            <a:spLocks noChangeArrowheads="1"/>
          </p:cNvSpPr>
          <p:nvPr/>
        </p:nvSpPr>
        <p:spPr bwMode="auto">
          <a:xfrm>
            <a:off x="9394112" y="956858"/>
            <a:ext cx="105720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 typeface="Monotype Sorts" pitchFamily="2" charset="2"/>
              <a:buNone/>
            </a:pPr>
            <a:r>
              <a:rPr lang="en-US" altLang="zh-CN" sz="2800" dirty="0">
                <a:ea typeface="华文新魏" panose="02010800040101010101" pitchFamily="2" charset="-122"/>
              </a:rPr>
              <a:t>0</a:t>
            </a:r>
          </a:p>
        </p:txBody>
      </p:sp>
      <p:sp>
        <p:nvSpPr>
          <p:cNvPr id="128" name="Text Box 50"/>
          <p:cNvSpPr txBox="1">
            <a:spLocks noChangeArrowheads="1"/>
          </p:cNvSpPr>
          <p:nvPr/>
        </p:nvSpPr>
        <p:spPr bwMode="auto">
          <a:xfrm>
            <a:off x="8171117" y="1675016"/>
            <a:ext cx="609799"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800" dirty="0">
                <a:ea typeface="华文新魏" panose="02010800040101010101" pitchFamily="2" charset="-122"/>
              </a:rPr>
              <a:t>L</a:t>
            </a:r>
            <a:r>
              <a:rPr lang="en-US" altLang="zh-CN" sz="2800" baseline="-25000" dirty="0">
                <a:ea typeface="华文新魏" panose="02010800040101010101" pitchFamily="2" charset="-122"/>
              </a:rPr>
              <a:t>0</a:t>
            </a:r>
          </a:p>
        </p:txBody>
      </p:sp>
      <p:sp>
        <p:nvSpPr>
          <p:cNvPr id="129" name="Text Box 50"/>
          <p:cNvSpPr txBox="1">
            <a:spLocks noChangeArrowheads="1"/>
          </p:cNvSpPr>
          <p:nvPr/>
        </p:nvSpPr>
        <p:spPr bwMode="auto">
          <a:xfrm>
            <a:off x="9451674" y="2065613"/>
            <a:ext cx="105720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800" dirty="0">
                <a:ea typeface="华文新魏" panose="02010800040101010101" pitchFamily="2" charset="-122"/>
              </a:rPr>
              <a:t>L</a:t>
            </a:r>
            <a:r>
              <a:rPr lang="en-US" altLang="zh-CN" sz="2800" baseline="-25000" dirty="0">
                <a:ea typeface="华文新魏" panose="02010800040101010101" pitchFamily="2" charset="-122"/>
              </a:rPr>
              <a:t>0</a:t>
            </a:r>
            <a:r>
              <a:rPr lang="en-US" altLang="zh-CN" sz="2800" dirty="0">
                <a:ea typeface="华文新魏" panose="02010800040101010101" pitchFamily="2" charset="-122"/>
              </a:rPr>
              <a:t>+1</a:t>
            </a:r>
          </a:p>
        </p:txBody>
      </p:sp>
      <p:sp>
        <p:nvSpPr>
          <p:cNvPr id="130" name="Text Box 50"/>
          <p:cNvSpPr txBox="1">
            <a:spLocks noChangeArrowheads="1"/>
          </p:cNvSpPr>
          <p:nvPr/>
        </p:nvSpPr>
        <p:spPr bwMode="auto">
          <a:xfrm>
            <a:off x="8211075" y="2566744"/>
            <a:ext cx="562529"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800" dirty="0">
                <a:ea typeface="华文新魏" panose="02010800040101010101" pitchFamily="2" charset="-122"/>
              </a:rPr>
              <a:t>L</a:t>
            </a:r>
            <a:r>
              <a:rPr lang="en-US" altLang="zh-CN" sz="2800" baseline="-25000" dirty="0">
                <a:ea typeface="华文新魏" panose="02010800040101010101" pitchFamily="2" charset="-122"/>
              </a:rPr>
              <a:t>1</a:t>
            </a:r>
          </a:p>
        </p:txBody>
      </p:sp>
      <p:sp>
        <p:nvSpPr>
          <p:cNvPr id="131" name="Text Box 50"/>
          <p:cNvSpPr txBox="1">
            <a:spLocks noChangeArrowheads="1"/>
          </p:cNvSpPr>
          <p:nvPr/>
        </p:nvSpPr>
        <p:spPr bwMode="auto">
          <a:xfrm>
            <a:off x="9451871" y="2911612"/>
            <a:ext cx="1547561"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800" dirty="0">
                <a:ea typeface="华文新魏" panose="02010800040101010101" pitchFamily="2" charset="-122"/>
              </a:rPr>
              <a:t>L</a:t>
            </a:r>
            <a:r>
              <a:rPr lang="en-US" altLang="zh-CN" sz="2800" baseline="-25000" dirty="0">
                <a:ea typeface="华文新魏" panose="02010800040101010101" pitchFamily="2" charset="-122"/>
              </a:rPr>
              <a:t>0</a:t>
            </a:r>
            <a:r>
              <a:rPr lang="en-US" altLang="zh-CN" sz="2800" dirty="0">
                <a:ea typeface="华文新魏" panose="02010800040101010101" pitchFamily="2" charset="-122"/>
              </a:rPr>
              <a:t>+L</a:t>
            </a:r>
            <a:r>
              <a:rPr lang="en-US" altLang="zh-CN" sz="2800" baseline="-25000" dirty="0">
                <a:ea typeface="华文新魏" panose="02010800040101010101" pitchFamily="2" charset="-122"/>
              </a:rPr>
              <a:t>1</a:t>
            </a:r>
            <a:r>
              <a:rPr lang="en-US" altLang="zh-CN" sz="2800" dirty="0">
                <a:ea typeface="华文新魏" panose="02010800040101010101" pitchFamily="2" charset="-122"/>
              </a:rPr>
              <a:t>+2</a:t>
            </a:r>
          </a:p>
        </p:txBody>
      </p:sp>
      <p:sp>
        <p:nvSpPr>
          <p:cNvPr id="132" name="Text Box 50"/>
          <p:cNvSpPr txBox="1">
            <a:spLocks noChangeArrowheads="1"/>
          </p:cNvSpPr>
          <p:nvPr/>
        </p:nvSpPr>
        <p:spPr bwMode="auto">
          <a:xfrm>
            <a:off x="8211075" y="4183737"/>
            <a:ext cx="105720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 typeface="Monotype Sorts" pitchFamily="2" charset="2"/>
              <a:buNone/>
            </a:pPr>
            <a:r>
              <a:rPr lang="en-US" altLang="zh-CN" sz="2800" dirty="0">
                <a:ea typeface="华文新魏" panose="02010800040101010101" pitchFamily="2" charset="-122"/>
              </a:rPr>
              <a:t>L</a:t>
            </a:r>
            <a:r>
              <a:rPr lang="en-US" altLang="zh-CN" sz="2800" baseline="-25000" dirty="0">
                <a:ea typeface="华文新魏" panose="02010800040101010101" pitchFamily="2" charset="-122"/>
              </a:rPr>
              <a:t>i</a:t>
            </a:r>
          </a:p>
        </p:txBody>
      </p:sp>
      <p:graphicFrame>
        <p:nvGraphicFramePr>
          <p:cNvPr id="133" name="Object 115"/>
          <p:cNvGraphicFramePr>
            <a:graphicFrameLocks noChangeAspect="1"/>
          </p:cNvGraphicFramePr>
          <p:nvPr/>
        </p:nvGraphicFramePr>
        <p:xfrm>
          <a:off x="9449046" y="3451235"/>
          <a:ext cx="2018476" cy="612752"/>
        </p:xfrm>
        <a:graphic>
          <a:graphicData uri="http://schemas.openxmlformats.org/presentationml/2006/ole">
            <mc:AlternateContent xmlns:mc="http://schemas.openxmlformats.org/markup-compatibility/2006">
              <mc:Choice xmlns:v="urn:schemas-microsoft-com:vml" Requires="v">
                <p:oleObj name="Equation" r:id="rId3" imgW="673100" imgH="431800" progId="Equation.3">
                  <p:embed/>
                </p:oleObj>
              </mc:Choice>
              <mc:Fallback>
                <p:oleObj name="Equation" r:id="rId3" imgW="673100" imgH="431800" progId="Equation.3">
                  <p:embed/>
                  <p:pic>
                    <p:nvPicPr>
                      <p:cNvPr id="0" name="Object 1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9046" y="3451235"/>
                        <a:ext cx="2018476" cy="612752"/>
                      </a:xfrm>
                      <a:prstGeom prst="rect">
                        <a:avLst/>
                      </a:prstGeom>
                      <a:solidFill>
                        <a:schemeClr val="tx2">
                          <a:lumMod val="20000"/>
                          <a:lumOff val="80000"/>
                        </a:schemeClr>
                      </a:solidFill>
                      <a:ln>
                        <a:noFill/>
                      </a:ln>
                    </p:spPr>
                  </p:pic>
                </p:oleObj>
              </mc:Fallback>
            </mc:AlternateContent>
          </a:graphicData>
        </a:graphic>
      </p:graphicFrame>
      <p:graphicFrame>
        <p:nvGraphicFramePr>
          <p:cNvPr id="134" name="Object 116"/>
          <p:cNvGraphicFramePr>
            <a:graphicFrameLocks noChangeAspect="1"/>
          </p:cNvGraphicFramePr>
          <p:nvPr/>
        </p:nvGraphicFramePr>
        <p:xfrm>
          <a:off x="9427306" y="4521259"/>
          <a:ext cx="2018476" cy="612752"/>
        </p:xfrm>
        <a:graphic>
          <a:graphicData uri="http://schemas.openxmlformats.org/presentationml/2006/ole">
            <mc:AlternateContent xmlns:mc="http://schemas.openxmlformats.org/markup-compatibility/2006">
              <mc:Choice xmlns:v="urn:schemas-microsoft-com:vml" Requires="v">
                <p:oleObj name="Equation" r:id="rId5" imgW="673100" imgH="431800" progId="Equation.3">
                  <p:embed/>
                </p:oleObj>
              </mc:Choice>
              <mc:Fallback>
                <p:oleObj name="Equation" r:id="rId5" imgW="673100" imgH="431800" progId="Equation.3">
                  <p:embed/>
                  <p:pic>
                    <p:nvPicPr>
                      <p:cNvPr id="0" name="Object 1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7306" y="4521259"/>
                        <a:ext cx="2018476" cy="612752"/>
                      </a:xfrm>
                      <a:prstGeom prst="rect">
                        <a:avLst/>
                      </a:prstGeom>
                      <a:solidFill>
                        <a:schemeClr val="tx2">
                          <a:lumMod val="20000"/>
                          <a:lumOff val="80000"/>
                        </a:schemeClr>
                      </a:solidFill>
                      <a:ln w="9525">
                        <a:solidFill>
                          <a:srgbClr val="72BFC5"/>
                        </a:solidFill>
                        <a:miter lim="800000"/>
                        <a:headEnd/>
                        <a:tailEnd/>
                      </a:ln>
                    </p:spPr>
                  </p:pic>
                </p:oleObj>
              </mc:Fallback>
            </mc:AlternateContent>
          </a:graphicData>
        </a:graphic>
      </p:graphicFrame>
      <p:sp>
        <p:nvSpPr>
          <p:cNvPr id="135" name="Line 37"/>
          <p:cNvSpPr>
            <a:spLocks noChangeShapeType="1"/>
          </p:cNvSpPr>
          <p:nvPr/>
        </p:nvSpPr>
        <p:spPr bwMode="auto">
          <a:xfrm>
            <a:off x="5594069" y="4021643"/>
            <a:ext cx="762000"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136" name="Text Box 50"/>
          <p:cNvSpPr txBox="1">
            <a:spLocks noChangeArrowheads="1"/>
          </p:cNvSpPr>
          <p:nvPr/>
        </p:nvSpPr>
        <p:spPr bwMode="auto">
          <a:xfrm>
            <a:off x="5524512" y="3440267"/>
            <a:ext cx="990600"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800" dirty="0" err="1">
                <a:ea typeface="华文新魏" panose="02010800040101010101" pitchFamily="2" charset="-122"/>
              </a:rPr>
              <a:t>Wptr</a:t>
            </a:r>
            <a:endParaRPr lang="en-US" altLang="zh-CN" sz="2800" dirty="0">
              <a:ea typeface="华文新魏" panose="02010800040101010101" pitchFamily="2" charset="-122"/>
            </a:endParaRPr>
          </a:p>
        </p:txBody>
      </p:sp>
      <p:sp>
        <p:nvSpPr>
          <p:cNvPr id="137" name="Text Box 63"/>
          <p:cNvSpPr txBox="1">
            <a:spLocks noChangeArrowheads="1"/>
          </p:cNvSpPr>
          <p:nvPr/>
        </p:nvSpPr>
        <p:spPr bwMode="auto">
          <a:xfrm>
            <a:off x="1236955" y="5776719"/>
            <a:ext cx="25146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400" b="0" dirty="0">
                <a:latin typeface="+mn-ea"/>
                <a:ea typeface="+mn-ea"/>
              </a:rPr>
              <a:t>(a)</a:t>
            </a:r>
            <a:r>
              <a:rPr lang="zh-CN" altLang="en-US" sz="2400" b="0" dirty="0">
                <a:solidFill>
                  <a:srgbClr val="0000FF"/>
                </a:solidFill>
                <a:latin typeface="+mn-ea"/>
                <a:ea typeface="+mn-ea"/>
              </a:rPr>
              <a:t>定长</a:t>
            </a:r>
            <a:r>
              <a:rPr lang="zh-CN" altLang="en-US" sz="2400" b="0" dirty="0">
                <a:latin typeface="+mn-ea"/>
                <a:ea typeface="+mn-ea"/>
              </a:rPr>
              <a:t>记录文件</a:t>
            </a:r>
          </a:p>
        </p:txBody>
      </p:sp>
      <p:sp>
        <p:nvSpPr>
          <p:cNvPr id="138" name="Text Box 108"/>
          <p:cNvSpPr txBox="1">
            <a:spLocks noChangeArrowheads="1"/>
          </p:cNvSpPr>
          <p:nvPr/>
        </p:nvSpPr>
        <p:spPr bwMode="auto">
          <a:xfrm>
            <a:off x="7921944" y="5759766"/>
            <a:ext cx="25146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400" dirty="0">
                <a:latin typeface="+mn-ea"/>
                <a:ea typeface="+mn-ea"/>
              </a:rPr>
              <a:t>(b)</a:t>
            </a:r>
            <a:r>
              <a:rPr lang="zh-CN" altLang="en-US" sz="2400" dirty="0">
                <a:solidFill>
                  <a:srgbClr val="0000FF"/>
                </a:solidFill>
                <a:latin typeface="+mn-ea"/>
                <a:ea typeface="+mn-ea"/>
              </a:rPr>
              <a:t>变长</a:t>
            </a:r>
            <a:r>
              <a:rPr lang="zh-CN" altLang="en-US" sz="2400" dirty="0">
                <a:latin typeface="+mn-ea"/>
                <a:ea typeface="+mn-ea"/>
              </a:rPr>
              <a:t>记录文件</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7.2.4 </a:t>
            </a:r>
            <a:r>
              <a:rPr lang="zh-CN" altLang="en-US" sz="2800" b="1" dirty="0">
                <a:solidFill>
                  <a:schemeClr val="bg1"/>
                </a:solidFill>
              </a:rPr>
              <a:t>索引文件</a:t>
            </a:r>
          </a:p>
        </p:txBody>
      </p:sp>
      <p:sp>
        <p:nvSpPr>
          <p:cNvPr id="570" name="iṥlídè"/>
          <p:cNvSpPr/>
          <p:nvPr/>
        </p:nvSpPr>
        <p:spPr>
          <a:xfrm>
            <a:off x="6958245" y="1128057"/>
            <a:ext cx="5233755" cy="5008286"/>
          </a:xfrm>
          <a:prstGeom prst="rect">
            <a:avLst/>
          </a:prstGeom>
          <a:blipFill>
            <a:blip r:embed="rId3"/>
            <a:stretch>
              <a:fillRect t="-27413" b="-27272"/>
            </a:stretch>
          </a:blipFill>
          <a:ln w="28575">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grpSp>
        <p:nvGrpSpPr>
          <p:cNvPr id="571" name="iṡļiḓe"/>
          <p:cNvGrpSpPr/>
          <p:nvPr/>
        </p:nvGrpSpPr>
        <p:grpSpPr>
          <a:xfrm>
            <a:off x="660400" y="1298467"/>
            <a:ext cx="5753279" cy="2333733"/>
            <a:chOff x="660400" y="1787149"/>
            <a:chExt cx="5753279" cy="2333733"/>
          </a:xfrm>
        </p:grpSpPr>
        <p:grpSp>
          <p:nvGrpSpPr>
            <p:cNvPr id="1144" name="iSḻíḓè"/>
            <p:cNvGrpSpPr/>
            <p:nvPr/>
          </p:nvGrpSpPr>
          <p:grpSpPr>
            <a:xfrm>
              <a:off x="1296567" y="1835355"/>
              <a:ext cx="5117112" cy="2285527"/>
              <a:chOff x="1296567" y="1835355"/>
              <a:chExt cx="6453960" cy="2285527"/>
            </a:xfrm>
          </p:grpSpPr>
          <p:sp>
            <p:nvSpPr>
              <p:cNvPr id="1148" name="îṧľîḋé"/>
              <p:cNvSpPr txBox="1"/>
              <p:nvPr/>
            </p:nvSpPr>
            <p:spPr>
              <a:xfrm>
                <a:off x="1296567" y="1835355"/>
                <a:ext cx="6293555" cy="389423"/>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600" dirty="0">
                    <a:sym typeface="Wingdings" panose="05000000000000000000" pitchFamily="2" charset="2"/>
                  </a:rPr>
                  <a:t>按</a:t>
                </a:r>
                <a:r>
                  <a:rPr lang="zh-CN" altLang="en-US" sz="2600" dirty="0">
                    <a:solidFill>
                      <a:srgbClr val="0000FF"/>
                    </a:solidFill>
                    <a:sym typeface="Wingdings" panose="05000000000000000000" pitchFamily="2" charset="2"/>
                  </a:rPr>
                  <a:t>关键字</a:t>
                </a:r>
                <a:r>
                  <a:rPr lang="zh-CN" altLang="en-US" sz="2600" dirty="0">
                    <a:sym typeface="Wingdings" panose="05000000000000000000" pitchFamily="2" charset="2"/>
                  </a:rPr>
                  <a:t>建立索引</a:t>
                </a:r>
                <a:endParaRPr lang="en-US" altLang="zh-CN" sz="2600" dirty="0">
                  <a:sym typeface="Wingdings" panose="05000000000000000000" pitchFamily="2" charset="2"/>
                </a:endParaRPr>
              </a:p>
            </p:txBody>
          </p:sp>
          <p:sp>
            <p:nvSpPr>
              <p:cNvPr id="1149" name="íşļîḓé"/>
              <p:cNvSpPr/>
              <p:nvPr/>
            </p:nvSpPr>
            <p:spPr bwMode="auto">
              <a:xfrm>
                <a:off x="1296567" y="2279077"/>
                <a:ext cx="6453960" cy="184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32000"/>
                  </a:lnSpc>
                  <a:buClr>
                    <a:schemeClr val="accent4">
                      <a:lumMod val="40000"/>
                      <a:lumOff val="60000"/>
                    </a:schemeClr>
                  </a:buClr>
                  <a:buFont typeface="Wingdings" panose="05000000000000000000" pitchFamily="2" charset="2"/>
                  <a:buChar char="Ø"/>
                </a:pPr>
                <a:r>
                  <a:rPr lang="zh-CN" altLang="en-US" sz="2400" dirty="0"/>
                  <a:t>为变长记录文件建立一张索引表</a:t>
                </a:r>
              </a:p>
              <a:p>
                <a:pPr marL="342900" lvl="1" indent="-342900">
                  <a:lnSpc>
                    <a:spcPct val="132000"/>
                  </a:lnSpc>
                  <a:buClr>
                    <a:schemeClr val="accent4">
                      <a:lumMod val="40000"/>
                      <a:lumOff val="60000"/>
                    </a:schemeClr>
                  </a:buClr>
                  <a:buFont typeface="Wingdings" panose="05000000000000000000" pitchFamily="2" charset="2"/>
                  <a:buChar char="Ø"/>
                </a:pPr>
                <a:r>
                  <a:rPr lang="zh-CN" altLang="en-US" sz="2400" dirty="0"/>
                  <a:t>索引表按关键字排序</a:t>
                </a:r>
              </a:p>
              <a:p>
                <a:pPr marL="342900" lvl="1" indent="-342900">
                  <a:lnSpc>
                    <a:spcPct val="132000"/>
                  </a:lnSpc>
                  <a:buClr>
                    <a:schemeClr val="accent4">
                      <a:lumMod val="40000"/>
                      <a:lumOff val="60000"/>
                    </a:schemeClr>
                  </a:buClr>
                  <a:buFont typeface="Wingdings" panose="05000000000000000000" pitchFamily="2" charset="2"/>
                  <a:buChar char="Ø"/>
                </a:pPr>
                <a:r>
                  <a:rPr lang="zh-CN" altLang="en-US" sz="2400" dirty="0"/>
                  <a:t>实现直接存取（随机检索）</a:t>
                </a:r>
              </a:p>
            </p:txBody>
          </p:sp>
        </p:grpSp>
        <p:grpSp>
          <p:nvGrpSpPr>
            <p:cNvPr id="1145" name="ïS1íḋé"/>
            <p:cNvGrpSpPr/>
            <p:nvPr/>
          </p:nvGrpSpPr>
          <p:grpSpPr>
            <a:xfrm>
              <a:off x="660400" y="1787149"/>
              <a:ext cx="497734" cy="497734"/>
              <a:chOff x="660400" y="1787149"/>
              <a:chExt cx="497734" cy="497734"/>
            </a:xfrm>
          </p:grpSpPr>
          <p:sp>
            <p:nvSpPr>
              <p:cNvPr id="1146" name="islîḋe"/>
              <p:cNvSpPr/>
              <p:nvPr/>
            </p:nvSpPr>
            <p:spPr>
              <a:xfrm>
                <a:off x="660400" y="1787149"/>
                <a:ext cx="497734" cy="49773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600" dirty="0">
                  <a:solidFill>
                    <a:schemeClr val="bg1"/>
                  </a:solidFill>
                </a:endParaRPr>
              </a:p>
            </p:txBody>
          </p:sp>
          <p:sp>
            <p:nvSpPr>
              <p:cNvPr id="1147" name="îŝlîďe"/>
              <p:cNvSpPr/>
              <p:nvPr/>
            </p:nvSpPr>
            <p:spPr>
              <a:xfrm>
                <a:off x="779848" y="1918584"/>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grpSp>
        <p:nvGrpSpPr>
          <p:cNvPr id="572" name="iŝļïḓê"/>
          <p:cNvGrpSpPr/>
          <p:nvPr/>
        </p:nvGrpSpPr>
        <p:grpSpPr>
          <a:xfrm>
            <a:off x="660400" y="3994675"/>
            <a:ext cx="6297847" cy="2019941"/>
            <a:chOff x="660400" y="2092935"/>
            <a:chExt cx="6297847" cy="2019941"/>
          </a:xfrm>
        </p:grpSpPr>
        <p:grpSp>
          <p:nvGrpSpPr>
            <p:cNvPr id="574" name="ïṧļïḓe"/>
            <p:cNvGrpSpPr/>
            <p:nvPr/>
          </p:nvGrpSpPr>
          <p:grpSpPr>
            <a:xfrm>
              <a:off x="1296567" y="2092935"/>
              <a:ext cx="5661680" cy="2019941"/>
              <a:chOff x="1296567" y="2092935"/>
              <a:chExt cx="7140794" cy="2019941"/>
            </a:xfrm>
          </p:grpSpPr>
          <p:sp>
            <p:nvSpPr>
              <p:cNvPr id="1142" name="ïšļíďè"/>
              <p:cNvSpPr txBox="1"/>
              <p:nvPr/>
            </p:nvSpPr>
            <p:spPr>
              <a:xfrm>
                <a:off x="1296567" y="2092935"/>
                <a:ext cx="7140794" cy="389423"/>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600" dirty="0">
                    <a:sym typeface="Wingdings" panose="05000000000000000000" pitchFamily="2" charset="2"/>
                  </a:rPr>
                  <a:t>具有</a:t>
                </a:r>
                <a:r>
                  <a:rPr lang="zh-CN" altLang="en-US" sz="2600" dirty="0">
                    <a:solidFill>
                      <a:srgbClr val="0000FF"/>
                    </a:solidFill>
                    <a:sym typeface="Wingdings" panose="05000000000000000000" pitchFamily="2" charset="2"/>
                  </a:rPr>
                  <a:t>多个索引表</a:t>
                </a:r>
                <a:r>
                  <a:rPr lang="zh-CN" altLang="en-US" sz="2600" dirty="0">
                    <a:sym typeface="Wingdings" panose="05000000000000000000" pitchFamily="2" charset="2"/>
                  </a:rPr>
                  <a:t>的索引文件</a:t>
                </a:r>
                <a:endParaRPr lang="en-US" altLang="zh-CN" sz="2600" dirty="0">
                  <a:sym typeface="Wingdings" panose="05000000000000000000" pitchFamily="2" charset="2"/>
                </a:endParaRPr>
              </a:p>
            </p:txBody>
          </p:sp>
          <p:sp>
            <p:nvSpPr>
              <p:cNvPr id="1143" name="íşľíḑè"/>
              <p:cNvSpPr/>
              <p:nvPr/>
            </p:nvSpPr>
            <p:spPr bwMode="auto">
              <a:xfrm>
                <a:off x="1312811" y="2623685"/>
                <a:ext cx="6632638" cy="1489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spcBef>
                    <a:spcPts val="600"/>
                  </a:spcBef>
                  <a:spcAft>
                    <a:spcPts val="600"/>
                  </a:spcAft>
                  <a:buFont typeface="Wingdings" panose="05000000000000000000" pitchFamily="2" charset="2"/>
                  <a:buChar char="Ø"/>
                </a:pPr>
                <a:r>
                  <a:rPr lang="zh-CN" altLang="en-US" sz="2400" dirty="0"/>
                  <a:t>为顺序文件建立多个索引表</a:t>
                </a:r>
              </a:p>
              <a:p>
                <a:pPr marL="342900" lvl="1" indent="-342900">
                  <a:spcBef>
                    <a:spcPts val="600"/>
                  </a:spcBef>
                  <a:spcAft>
                    <a:spcPts val="600"/>
                  </a:spcAft>
                  <a:buFont typeface="Wingdings" panose="05000000000000000000" pitchFamily="2" charset="2"/>
                  <a:buChar char="Ø"/>
                </a:pPr>
                <a:r>
                  <a:rPr lang="zh-CN" altLang="en-US" sz="2400" dirty="0"/>
                  <a:t>为每一个可能成为检索条件的域（属性或关键字）配置一张索引表</a:t>
                </a:r>
              </a:p>
            </p:txBody>
          </p:sp>
        </p:grpSp>
        <p:grpSp>
          <p:nvGrpSpPr>
            <p:cNvPr id="1139" name="ïŝľídè"/>
            <p:cNvGrpSpPr/>
            <p:nvPr/>
          </p:nvGrpSpPr>
          <p:grpSpPr>
            <a:xfrm>
              <a:off x="660400" y="2096245"/>
              <a:ext cx="497734" cy="497734"/>
              <a:chOff x="660400" y="2096245"/>
              <a:chExt cx="497734" cy="497734"/>
            </a:xfrm>
          </p:grpSpPr>
          <p:sp>
            <p:nvSpPr>
              <p:cNvPr id="1140" name="ïṡľïde"/>
              <p:cNvSpPr/>
              <p:nvPr/>
            </p:nvSpPr>
            <p:spPr>
              <a:xfrm>
                <a:off x="660400" y="2096245"/>
                <a:ext cx="497734" cy="497734"/>
              </a:xfrm>
              <a:prstGeom prst="ellipse">
                <a:avLst/>
              </a:prstGeom>
              <a:solidFill>
                <a:schemeClr val="tx1">
                  <a:lumMod val="50000"/>
                  <a:lumOff val="50000"/>
                </a:schemeClr>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600" dirty="0">
                  <a:solidFill>
                    <a:schemeClr val="bg1"/>
                  </a:solidFill>
                </a:endParaRPr>
              </a:p>
            </p:txBody>
          </p:sp>
          <p:sp>
            <p:nvSpPr>
              <p:cNvPr id="1141" name="ïšliḍe"/>
              <p:cNvSpPr/>
              <p:nvPr/>
            </p:nvSpPr>
            <p:spPr>
              <a:xfrm>
                <a:off x="779848" y="2227680"/>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第8章 知识导图"/>
          <p:cNvPicPr>
            <a:picLocks noChangeAspect="1"/>
          </p:cNvPicPr>
          <p:nvPr/>
        </p:nvPicPr>
        <p:blipFill>
          <a:blip r:embed="rId4"/>
          <a:stretch>
            <a:fillRect/>
          </a:stretch>
        </p:blipFill>
        <p:spPr>
          <a:xfrm>
            <a:off x="4961255" y="788671"/>
            <a:ext cx="5014018" cy="4814782"/>
          </a:xfrm>
          <a:prstGeom prst="rect">
            <a:avLst/>
          </a:prstGeom>
        </p:spPr>
      </p:pic>
      <p:sp>
        <p:nvSpPr>
          <p:cNvPr id="19" name="任意多边形: 形状 18"/>
          <p:cNvSpPr/>
          <p:nvPr/>
        </p:nvSpPr>
        <p:spPr>
          <a:xfrm>
            <a:off x="-9525" y="-1"/>
            <a:ext cx="12201525" cy="1255073"/>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1525" y="257830"/>
            <a:ext cx="2539478" cy="523220"/>
          </a:xfrm>
          <a:prstGeom prst="rect">
            <a:avLst/>
          </a:prstGeom>
        </p:spPr>
        <p:txBody>
          <a:bodyPr wrap="none">
            <a:spAutoFit/>
          </a:bodyPr>
          <a:lstStyle/>
          <a:p>
            <a:r>
              <a:rPr lang="zh-CN" altLang="en-US" sz="2800" b="1" dirty="0">
                <a:solidFill>
                  <a:schemeClr val="bg1"/>
                </a:solidFill>
              </a:rPr>
              <a:t>第</a:t>
            </a:r>
            <a:r>
              <a:rPr lang="en-US" altLang="zh-CN" sz="2800" b="1" dirty="0">
                <a:solidFill>
                  <a:schemeClr val="bg1"/>
                </a:solidFill>
              </a:rPr>
              <a:t>7</a:t>
            </a:r>
            <a:r>
              <a:rPr lang="zh-CN" altLang="en-US" sz="2800" b="1" dirty="0">
                <a:solidFill>
                  <a:schemeClr val="bg1"/>
                </a:solidFill>
              </a:rPr>
              <a:t>章知识导图</a:t>
            </a:r>
          </a:p>
        </p:txBody>
      </p:sp>
      <p:graphicFrame>
        <p:nvGraphicFramePr>
          <p:cNvPr id="30" name="表格 29"/>
          <p:cNvGraphicFramePr/>
          <p:nvPr>
            <p:custDataLst>
              <p:tags r:id="rId1"/>
            </p:custDataLst>
            <p:extLst>
              <p:ext uri="{D42A27DB-BD31-4B8C-83A1-F6EECF244321}">
                <p14:modId xmlns:p14="http://schemas.microsoft.com/office/powerpoint/2010/main" val="1878379507"/>
              </p:ext>
            </p:extLst>
          </p:nvPr>
        </p:nvGraphicFramePr>
        <p:xfrm>
          <a:off x="462431" y="1634204"/>
          <a:ext cx="4173963" cy="4789452"/>
        </p:xfrm>
        <a:graphic>
          <a:graphicData uri="http://schemas.openxmlformats.org/drawingml/2006/table">
            <a:tbl>
              <a:tblPr firstRow="1" bandRow="1">
                <a:tableStyleId>{72833802-FEF1-4C79-8D5D-14CF1EAF98D9}</a:tableStyleId>
              </a:tblPr>
              <a:tblGrid>
                <a:gridCol w="1221039">
                  <a:extLst>
                    <a:ext uri="{9D8B030D-6E8A-4147-A177-3AD203B41FA5}">
                      <a16:colId xmlns:a16="http://schemas.microsoft.com/office/drawing/2014/main" val="20000"/>
                    </a:ext>
                  </a:extLst>
                </a:gridCol>
                <a:gridCol w="2952924">
                  <a:extLst>
                    <a:ext uri="{9D8B030D-6E8A-4147-A177-3AD203B41FA5}">
                      <a16:colId xmlns:a16="http://schemas.microsoft.com/office/drawing/2014/main" val="20001"/>
                    </a:ext>
                  </a:extLst>
                </a:gridCol>
              </a:tblGrid>
              <a:tr h="399121">
                <a:tc>
                  <a:txBody>
                    <a:bodyPr/>
                    <a:lstStyle/>
                    <a:p>
                      <a:pPr marL="71755" indent="0" algn="ctr">
                        <a:lnSpc>
                          <a:spcPct val="100000"/>
                        </a:lnSpc>
                        <a:spcBef>
                          <a:spcPts val="300"/>
                        </a:spcBef>
                        <a:spcAft>
                          <a:spcPts val="300"/>
                        </a:spcAft>
                        <a:buNone/>
                      </a:pPr>
                      <a:r>
                        <a:rPr lang="en-US" sz="2000" b="0" dirty="0">
                          <a:solidFill>
                            <a:schemeClr val="tx1"/>
                          </a:solidFill>
                          <a:latin typeface="微软雅黑 (正文)"/>
                        </a:rPr>
                        <a:t>第1章</a:t>
                      </a:r>
                      <a:endParaRPr lang="en-US" altLang="en-US" sz="2000" b="0" dirty="0">
                        <a:solidFill>
                          <a:schemeClr val="tx1"/>
                        </a:solidFill>
                        <a:latin typeface="微软雅黑 (正文)"/>
                        <a:ea typeface="华文楷体" panose="02010600040101010101" charset="-122"/>
                        <a:cs typeface="华文楷体" panose="02010600040101010101" charset="-122"/>
                      </a:endParaRPr>
                    </a:p>
                  </a:txBody>
                  <a:tcPr marL="98738" marR="98738" marT="0" marB="0" anchor="ctr">
                    <a:noFill/>
                  </a:tcPr>
                </a:tc>
                <a:tc>
                  <a:txBody>
                    <a:bodyPr/>
                    <a:lstStyle/>
                    <a:p>
                      <a:pPr marL="71755" indent="0" algn="l">
                        <a:lnSpc>
                          <a:spcPct val="100000"/>
                        </a:lnSpc>
                        <a:spcBef>
                          <a:spcPts val="300"/>
                        </a:spcBef>
                        <a:spcAft>
                          <a:spcPts val="300"/>
                        </a:spcAft>
                        <a:buNone/>
                      </a:pPr>
                      <a:r>
                        <a:rPr lang="en-US" sz="2000" b="0" dirty="0" err="1">
                          <a:solidFill>
                            <a:schemeClr val="tx1"/>
                          </a:solidFill>
                          <a:latin typeface="微软雅黑 (正文)"/>
                        </a:rPr>
                        <a:t>操作系统引论</a:t>
                      </a:r>
                      <a:endParaRPr lang="en-US" altLang="en-US" sz="2000" b="0" dirty="0">
                        <a:solidFill>
                          <a:schemeClr val="tx1"/>
                        </a:solidFill>
                        <a:latin typeface="微软雅黑 (正文)"/>
                        <a:ea typeface="华文楷体" panose="02010600040101010101" charset="-122"/>
                        <a:cs typeface="华文楷体" panose="02010600040101010101" charset="-122"/>
                      </a:endParaRPr>
                    </a:p>
                  </a:txBody>
                  <a:tcPr marL="98738" marR="98738" marT="0" marB="0" anchor="ctr">
                    <a:noFill/>
                  </a:tcPr>
                </a:tc>
                <a:extLst>
                  <a:ext uri="{0D108BD9-81ED-4DB2-BD59-A6C34878D82A}">
                    <a16:rowId xmlns:a16="http://schemas.microsoft.com/office/drawing/2014/main" val="10000"/>
                  </a:ext>
                </a:extLst>
              </a:tr>
              <a:tr h="399121">
                <a:tc>
                  <a:txBody>
                    <a:bodyPr/>
                    <a:lstStyle/>
                    <a:p>
                      <a:pPr marL="71755" indent="0" algn="ctr">
                        <a:lnSpc>
                          <a:spcPct val="100000"/>
                        </a:lnSpc>
                        <a:spcBef>
                          <a:spcPts val="300"/>
                        </a:spcBef>
                        <a:spcAft>
                          <a:spcPts val="300"/>
                        </a:spcAft>
                        <a:buNone/>
                      </a:pPr>
                      <a:r>
                        <a:rPr lang="en-US" sz="2000">
                          <a:latin typeface="微软雅黑 (正文)"/>
                        </a:rPr>
                        <a:t>第2章</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latin typeface="微软雅黑 (正文)"/>
                        </a:rPr>
                        <a:t>进程的描述与控制</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1"/>
                  </a:ext>
                </a:extLst>
              </a:tr>
              <a:tr h="399121">
                <a:tc>
                  <a:txBody>
                    <a:bodyPr/>
                    <a:lstStyle/>
                    <a:p>
                      <a:pPr marL="71755" indent="0" algn="ctr">
                        <a:lnSpc>
                          <a:spcPct val="100000"/>
                        </a:lnSpc>
                        <a:spcBef>
                          <a:spcPts val="300"/>
                        </a:spcBef>
                        <a:spcAft>
                          <a:spcPts val="300"/>
                        </a:spcAft>
                        <a:buNone/>
                      </a:pPr>
                      <a:r>
                        <a:rPr lang="en-US" sz="2000" dirty="0">
                          <a:latin typeface="微软雅黑 (正文)"/>
                        </a:rPr>
                        <a:t>第3章</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latin typeface="微软雅黑 (正文)"/>
                        </a:rPr>
                        <a:t>处理机调度与死锁</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2"/>
                  </a:ext>
                </a:extLst>
              </a:tr>
              <a:tr h="399121">
                <a:tc>
                  <a:txBody>
                    <a:bodyPr/>
                    <a:lstStyle/>
                    <a:p>
                      <a:pPr marL="71755" indent="0" algn="ctr">
                        <a:lnSpc>
                          <a:spcPct val="100000"/>
                        </a:lnSpc>
                        <a:spcBef>
                          <a:spcPts val="300"/>
                        </a:spcBef>
                        <a:spcAft>
                          <a:spcPts val="300"/>
                        </a:spcAft>
                        <a:buNone/>
                      </a:pPr>
                      <a:r>
                        <a:rPr lang="en-US" sz="2000" dirty="0">
                          <a:latin typeface="微软雅黑 (正文)"/>
                        </a:rPr>
                        <a:t>第4章</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altLang="zh-CN" sz="2000" dirty="0" err="1">
                          <a:latin typeface="微软雅黑 (正文)"/>
                        </a:rPr>
                        <a:t>存储器管理</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3"/>
                  </a:ext>
                </a:extLst>
              </a:tr>
              <a:tr h="399121">
                <a:tc>
                  <a:txBody>
                    <a:bodyPr/>
                    <a:lstStyle/>
                    <a:p>
                      <a:pPr marL="71755" indent="0" algn="ctr">
                        <a:lnSpc>
                          <a:spcPct val="100000"/>
                        </a:lnSpc>
                        <a:spcBef>
                          <a:spcPts val="300"/>
                        </a:spcBef>
                        <a:spcAft>
                          <a:spcPts val="300"/>
                        </a:spcAft>
                        <a:buNone/>
                      </a:pPr>
                      <a:r>
                        <a:rPr lang="en-US" sz="2000">
                          <a:latin typeface="微软雅黑 (正文)"/>
                        </a:rPr>
                        <a:t>第5章</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altLang="zh-CN" sz="2000" dirty="0" err="1">
                          <a:latin typeface="微软雅黑 (正文)"/>
                        </a:rPr>
                        <a:t>虚拟存储器</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4"/>
                  </a:ext>
                </a:extLst>
              </a:tr>
              <a:tr h="399121">
                <a:tc>
                  <a:txBody>
                    <a:bodyPr/>
                    <a:lstStyle/>
                    <a:p>
                      <a:pPr marL="71755" indent="0" algn="ctr">
                        <a:lnSpc>
                          <a:spcPct val="100000"/>
                        </a:lnSpc>
                        <a:spcBef>
                          <a:spcPts val="300"/>
                        </a:spcBef>
                        <a:spcAft>
                          <a:spcPts val="300"/>
                        </a:spcAft>
                        <a:buNone/>
                      </a:pPr>
                      <a:r>
                        <a:rPr lang="en-US" sz="2000" dirty="0">
                          <a:latin typeface="微软雅黑 (正文)"/>
                        </a:rPr>
                        <a:t>第6章</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altLang="zh-CN" sz="2000" dirty="0" err="1">
                          <a:latin typeface="微软雅黑 (正文)"/>
                        </a:rPr>
                        <a:t>输入输出系统</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5"/>
                  </a:ext>
                </a:extLst>
              </a:tr>
              <a:tr h="399121">
                <a:tc>
                  <a:txBody>
                    <a:bodyPr/>
                    <a:lstStyle/>
                    <a:p>
                      <a:pPr marL="71755" indent="0" algn="l" defTabSz="914400" rtl="0" eaLnBrk="1" latinLnBrk="0" hangingPunct="1">
                        <a:lnSpc>
                          <a:spcPct val="100000"/>
                        </a:lnSpc>
                        <a:spcBef>
                          <a:spcPts val="300"/>
                        </a:spcBef>
                        <a:spcAft>
                          <a:spcPts val="300"/>
                        </a:spcAft>
                        <a:buNone/>
                      </a:pPr>
                      <a:r>
                        <a:rPr lang="en-US" sz="2000" b="1" kern="1200" dirty="0">
                          <a:solidFill>
                            <a:schemeClr val="bg1"/>
                          </a:solidFill>
                          <a:latin typeface="微软雅黑 (正文)"/>
                          <a:ea typeface="+mn-ea"/>
                          <a:cs typeface="+mn-cs"/>
                        </a:rPr>
                        <a:t>  第7章</a:t>
                      </a:r>
                      <a:endParaRPr lang="en-US" altLang="en-US" sz="2000" b="1" kern="1200" dirty="0">
                        <a:solidFill>
                          <a:schemeClr val="bg1"/>
                        </a:solidFill>
                        <a:latin typeface="微软雅黑 (正文)"/>
                        <a:ea typeface="+mn-ea"/>
                        <a:cs typeface="+mn-cs"/>
                      </a:endParaRPr>
                    </a:p>
                  </a:txBody>
                  <a:tcPr marL="98738" marR="98738" marT="0" marB="0" anchor="ctr">
                    <a:solidFill>
                      <a:schemeClr val="accent2"/>
                    </a:solidFill>
                  </a:tcPr>
                </a:tc>
                <a:tc>
                  <a:txBody>
                    <a:bodyPr/>
                    <a:lstStyle/>
                    <a:p>
                      <a:pPr marL="71755" indent="0" algn="l" defTabSz="914400" rtl="0" eaLnBrk="1" latinLnBrk="0" hangingPunct="1">
                        <a:lnSpc>
                          <a:spcPct val="100000"/>
                        </a:lnSpc>
                        <a:spcBef>
                          <a:spcPts val="300"/>
                        </a:spcBef>
                        <a:spcAft>
                          <a:spcPts val="300"/>
                        </a:spcAft>
                        <a:buNone/>
                      </a:pPr>
                      <a:r>
                        <a:rPr lang="zh-CN" altLang="en-US" sz="2000" b="1" kern="1200" dirty="0">
                          <a:solidFill>
                            <a:schemeClr val="bg1"/>
                          </a:solidFill>
                          <a:latin typeface="微软雅黑 (正文)"/>
                          <a:ea typeface="+mn-ea"/>
                          <a:cs typeface="+mn-cs"/>
                        </a:rPr>
                        <a:t>文件管理</a:t>
                      </a:r>
                      <a:endParaRPr lang="en-US" altLang="en-US" sz="2000" b="1" kern="1200" dirty="0">
                        <a:solidFill>
                          <a:schemeClr val="bg1"/>
                        </a:solidFill>
                        <a:latin typeface="微软雅黑 (正文)"/>
                        <a:ea typeface="+mn-ea"/>
                        <a:cs typeface="+mn-cs"/>
                      </a:endParaRPr>
                    </a:p>
                  </a:txBody>
                  <a:tcPr marL="98738" marR="98738" marT="0" marB="0" anchor="ctr">
                    <a:solidFill>
                      <a:schemeClr val="accent2"/>
                    </a:solidFill>
                  </a:tcPr>
                </a:tc>
                <a:extLst>
                  <a:ext uri="{0D108BD9-81ED-4DB2-BD59-A6C34878D82A}">
                    <a16:rowId xmlns:a16="http://schemas.microsoft.com/office/drawing/2014/main" val="10006"/>
                  </a:ext>
                </a:extLst>
              </a:tr>
              <a:tr h="399121">
                <a:tc>
                  <a:txBody>
                    <a:bodyPr/>
                    <a:lstStyle/>
                    <a:p>
                      <a:pPr marL="71755" indent="0" algn="ctr">
                        <a:lnSpc>
                          <a:spcPct val="100000"/>
                        </a:lnSpc>
                        <a:spcBef>
                          <a:spcPts val="300"/>
                        </a:spcBef>
                        <a:spcAft>
                          <a:spcPts val="300"/>
                        </a:spcAft>
                        <a:buNone/>
                      </a:pPr>
                      <a:r>
                        <a:rPr lang="en-US" sz="2000" kern="1200" dirty="0">
                          <a:solidFill>
                            <a:schemeClr val="tx1"/>
                          </a:solidFill>
                          <a:latin typeface="微软雅黑 (正文)"/>
                          <a:ea typeface="+mn-ea"/>
                          <a:cs typeface="+mn-cs"/>
                        </a:rPr>
                        <a:t>第8章</a:t>
                      </a:r>
                      <a:endParaRPr lang="en-US" altLang="en-US" sz="2000" kern="1200" dirty="0">
                        <a:solidFill>
                          <a:schemeClr val="tx1"/>
                        </a:solidFill>
                        <a:latin typeface="微软雅黑 (正文)"/>
                        <a:ea typeface="+mn-ea"/>
                        <a:cs typeface="+mn-cs"/>
                      </a:endParaRPr>
                    </a:p>
                  </a:txBody>
                  <a:tcPr marL="98738" marR="98738" marT="0" marB="0" anchor="ctr">
                    <a:solidFill>
                      <a:schemeClr val="bg1"/>
                    </a:solidFill>
                  </a:tcPr>
                </a:tc>
                <a:tc>
                  <a:txBody>
                    <a:bodyPr/>
                    <a:lstStyle/>
                    <a:p>
                      <a:pPr marL="71755" indent="0" algn="l">
                        <a:lnSpc>
                          <a:spcPct val="100000"/>
                        </a:lnSpc>
                        <a:spcBef>
                          <a:spcPts val="300"/>
                        </a:spcBef>
                        <a:spcAft>
                          <a:spcPts val="300"/>
                        </a:spcAft>
                        <a:buNone/>
                      </a:pPr>
                      <a:r>
                        <a:rPr lang="en-US" altLang="zh-CN" sz="2000" dirty="0" err="1">
                          <a:latin typeface="微软雅黑 (正文)"/>
                        </a:rPr>
                        <a:t>磁盘存储器管理</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solidFill>
                      <a:schemeClr val="bg1"/>
                    </a:solidFill>
                  </a:tcPr>
                </a:tc>
                <a:extLst>
                  <a:ext uri="{0D108BD9-81ED-4DB2-BD59-A6C34878D82A}">
                    <a16:rowId xmlns:a16="http://schemas.microsoft.com/office/drawing/2014/main" val="10007"/>
                  </a:ext>
                </a:extLst>
              </a:tr>
              <a:tr h="399121">
                <a:tc>
                  <a:txBody>
                    <a:bodyPr/>
                    <a:lstStyle/>
                    <a:p>
                      <a:pPr marL="71755" indent="0" algn="ctr">
                        <a:lnSpc>
                          <a:spcPct val="100000"/>
                        </a:lnSpc>
                        <a:spcBef>
                          <a:spcPts val="300"/>
                        </a:spcBef>
                        <a:spcAft>
                          <a:spcPts val="300"/>
                        </a:spcAft>
                        <a:buNone/>
                      </a:pPr>
                      <a:r>
                        <a:rPr lang="en-US" sz="2000">
                          <a:latin typeface="微软雅黑 (正文)"/>
                        </a:rPr>
                        <a:t>第9章</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zh-CN" altLang="en-US" sz="2000" dirty="0">
                          <a:latin typeface="微软雅黑 (正文)"/>
                        </a:rPr>
                        <a:t>操作系统接口</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8"/>
                  </a:ext>
                </a:extLst>
              </a:tr>
              <a:tr h="399121">
                <a:tc>
                  <a:txBody>
                    <a:bodyPr/>
                    <a:lstStyle/>
                    <a:p>
                      <a:pPr marL="71755" indent="0" algn="ctr">
                        <a:lnSpc>
                          <a:spcPct val="100000"/>
                        </a:lnSpc>
                        <a:spcBef>
                          <a:spcPts val="300"/>
                        </a:spcBef>
                        <a:spcAft>
                          <a:spcPts val="300"/>
                        </a:spcAft>
                        <a:buNone/>
                      </a:pPr>
                      <a:r>
                        <a:rPr lang="en-US" sz="2000" dirty="0">
                          <a:solidFill>
                            <a:schemeClr val="bg1">
                              <a:lumMod val="75000"/>
                            </a:schemeClr>
                          </a:solidFill>
                          <a:latin typeface="微软雅黑 (正文)"/>
                        </a:rPr>
                        <a:t>第10章</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solidFill>
                            <a:schemeClr val="bg1">
                              <a:lumMod val="75000"/>
                            </a:schemeClr>
                          </a:solidFill>
                          <a:latin typeface="微软雅黑 (正文)"/>
                        </a:rPr>
                        <a:t>多处理机操作系统</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9"/>
                  </a:ext>
                </a:extLst>
              </a:tr>
              <a:tr h="399121">
                <a:tc>
                  <a:txBody>
                    <a:bodyPr/>
                    <a:lstStyle/>
                    <a:p>
                      <a:pPr marL="71755" indent="0" algn="ctr">
                        <a:lnSpc>
                          <a:spcPct val="100000"/>
                        </a:lnSpc>
                        <a:spcBef>
                          <a:spcPts val="300"/>
                        </a:spcBef>
                        <a:spcAft>
                          <a:spcPts val="300"/>
                        </a:spcAft>
                        <a:buNone/>
                      </a:pPr>
                      <a:r>
                        <a:rPr lang="en-US" sz="2000" dirty="0">
                          <a:solidFill>
                            <a:schemeClr val="bg1">
                              <a:lumMod val="75000"/>
                            </a:schemeClr>
                          </a:solidFill>
                          <a:latin typeface="微软雅黑 (正文)"/>
                        </a:rPr>
                        <a:t>第11章</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solidFill>
                            <a:schemeClr val="bg1">
                              <a:lumMod val="75000"/>
                            </a:schemeClr>
                          </a:solidFill>
                          <a:latin typeface="微软雅黑 (正文)"/>
                        </a:rPr>
                        <a:t>虚拟化和云计算</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10"/>
                  </a:ext>
                </a:extLst>
              </a:tr>
              <a:tr h="399121">
                <a:tc>
                  <a:txBody>
                    <a:bodyPr/>
                    <a:lstStyle/>
                    <a:p>
                      <a:pPr marL="71755" indent="0" algn="ctr">
                        <a:lnSpc>
                          <a:spcPct val="100000"/>
                        </a:lnSpc>
                        <a:spcBef>
                          <a:spcPts val="300"/>
                        </a:spcBef>
                        <a:spcAft>
                          <a:spcPts val="300"/>
                        </a:spcAft>
                        <a:buNone/>
                      </a:pPr>
                      <a:r>
                        <a:rPr lang="en-US" sz="2000">
                          <a:solidFill>
                            <a:schemeClr val="bg1">
                              <a:lumMod val="75000"/>
                            </a:schemeClr>
                          </a:solidFill>
                          <a:latin typeface="微软雅黑 (正文)"/>
                        </a:rPr>
                        <a:t>第12章</a:t>
                      </a:r>
                      <a:endParaRPr lang="en-US" altLang="en-US" sz="2000" b="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solidFill>
                            <a:schemeClr val="bg1">
                              <a:lumMod val="75000"/>
                            </a:schemeClr>
                          </a:solidFill>
                          <a:latin typeface="微软雅黑 (正文)"/>
                        </a:rPr>
                        <a:t>保护和安全</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11"/>
                  </a:ext>
                </a:extLst>
              </a:tr>
            </a:tbl>
          </a:graphicData>
        </a:graphic>
      </p:graphicFrame>
      <p:sp>
        <p:nvSpPr>
          <p:cNvPr id="8" name="任意多边形: 形状 7"/>
          <p:cNvSpPr/>
          <p:nvPr/>
        </p:nvSpPr>
        <p:spPr bwMode="auto">
          <a:xfrm>
            <a:off x="-9526" y="252740"/>
            <a:ext cx="12201525" cy="1128723"/>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244475" y="261476"/>
            <a:ext cx="527050" cy="527050"/>
          </a:xfrm>
          <a:prstGeom prst="rect">
            <a:avLst/>
          </a:prstGeom>
        </p:spPr>
      </p:pic>
      <p:pic>
        <p:nvPicPr>
          <p:cNvPr id="3" name="图形 9" descr="触控屏 纯色填充">
            <a:extLst>
              <a:ext uri="{FF2B5EF4-FFF2-40B4-BE49-F238E27FC236}">
                <a16:creationId xmlns:a16="http://schemas.microsoft.com/office/drawing/2014/main" id="{47CA4573-6C98-FD33-2951-B38D80FEF3E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91480" y="1438148"/>
            <a:ext cx="431800"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1765184B-13C8-319E-188C-3A9B1B7BAC9D}"/>
              </a:ext>
            </a:extLst>
          </p:cNvPr>
          <p:cNvSpPr txBox="1"/>
          <p:nvPr/>
        </p:nvSpPr>
        <p:spPr>
          <a:xfrm>
            <a:off x="4961256" y="5419852"/>
            <a:ext cx="6905162" cy="1200329"/>
          </a:xfrm>
          <a:prstGeom prst="rect">
            <a:avLst/>
          </a:prstGeom>
          <a:noFill/>
        </p:spPr>
        <p:txBody>
          <a:bodyPr wrap="square" rtlCol="0">
            <a:spAutoFit/>
          </a:bodyPr>
          <a:lstStyle/>
          <a:p>
            <a:pPr algn="just">
              <a:lnSpc>
                <a:spcPct val="150000"/>
              </a:lnSpc>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重点：顺序文件、索引文件和索引顺序文件；目录管理；文件共享方式。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难点：索引节点；文件共享方式。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索引文件的组织</a:t>
            </a:r>
          </a:p>
        </p:txBody>
      </p:sp>
      <p:graphicFrame>
        <p:nvGraphicFramePr>
          <p:cNvPr id="18" name="Group 87"/>
          <p:cNvGraphicFramePr>
            <a:graphicFrameLocks noGrp="1"/>
          </p:cNvGraphicFramePr>
          <p:nvPr>
            <p:custDataLst>
              <p:tags r:id="rId1"/>
            </p:custDataLst>
          </p:nvPr>
        </p:nvGraphicFramePr>
        <p:xfrm>
          <a:off x="2684913" y="1733849"/>
          <a:ext cx="4076619" cy="3200407"/>
        </p:xfrm>
        <a:graphic>
          <a:graphicData uri="http://schemas.openxmlformats.org/drawingml/2006/table">
            <a:tbl>
              <a:tblPr>
                <a:tableStyleId>{5DA37D80-6434-44D0-A028-1B22A696006F}</a:tableStyleId>
              </a:tblPr>
              <a:tblGrid>
                <a:gridCol w="1358873">
                  <a:extLst>
                    <a:ext uri="{9D8B030D-6E8A-4147-A177-3AD203B41FA5}">
                      <a16:colId xmlns:a16="http://schemas.microsoft.com/office/drawing/2014/main" val="20000"/>
                    </a:ext>
                  </a:extLst>
                </a:gridCol>
                <a:gridCol w="1358873">
                  <a:extLst>
                    <a:ext uri="{9D8B030D-6E8A-4147-A177-3AD203B41FA5}">
                      <a16:colId xmlns:a16="http://schemas.microsoft.com/office/drawing/2014/main" val="20001"/>
                    </a:ext>
                  </a:extLst>
                </a:gridCol>
                <a:gridCol w="1358873">
                  <a:extLst>
                    <a:ext uri="{9D8B030D-6E8A-4147-A177-3AD203B41FA5}">
                      <a16:colId xmlns:a16="http://schemas.microsoft.com/office/drawing/2014/main" val="20002"/>
                    </a:ext>
                  </a:extLst>
                </a:gridCol>
              </a:tblGrid>
              <a:tr h="457201">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
                          <a:schemeClr val="tx2"/>
                        </a:buClr>
                        <a:buSzPct val="75000"/>
                        <a:buFont typeface="Monotype Sorts" pitchFamily="2" charset="2"/>
                        <a:buNone/>
                      </a:pPr>
                      <a:r>
                        <a:rPr kumimoji="1" lang="zh-CN" altLang="en-US" sz="2400" b="0" u="none" strike="noStrike" cap="none" normalizeH="0" baseline="0" dirty="0">
                          <a:ln>
                            <a:noFill/>
                          </a:ln>
                          <a:solidFill>
                            <a:schemeClr val="tx1"/>
                          </a:solidFill>
                          <a:effectLst/>
                          <a:latin typeface="+mn-ea"/>
                          <a:ea typeface="+mn-ea"/>
                        </a:rPr>
                        <a:t>索引号</a:t>
                      </a:r>
                      <a:endParaRPr kumimoji="1" lang="zh-CN" altLang="en-US"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algn="ctr" defTabSz="914400" rtl="0" eaLnBrk="0" fontAlgn="base" latinLnBrk="0" hangingPunct="0">
                        <a:lnSpc>
                          <a:spcPct val="100000"/>
                        </a:lnSpc>
                        <a:spcBef>
                          <a:spcPct val="20000"/>
                        </a:spcBef>
                        <a:buClr>
                          <a:schemeClr val="tx2"/>
                        </a:buClr>
                        <a:buSzPct val="75000"/>
                        <a:buFont typeface="Monotype Sorts" pitchFamily="2" charset="2"/>
                        <a:buNone/>
                      </a:pPr>
                      <a:r>
                        <a:rPr kumimoji="1" lang="zh-CN" altLang="en-US" sz="2400" b="0" u="none" strike="noStrike" cap="none" normalizeH="0" baseline="0" dirty="0">
                          <a:ln>
                            <a:noFill/>
                          </a:ln>
                          <a:solidFill>
                            <a:schemeClr val="tx1"/>
                          </a:solidFill>
                          <a:effectLst/>
                          <a:latin typeface="+mn-ea"/>
                          <a:ea typeface="+mn-ea"/>
                        </a:rPr>
                        <a:t>长度m</a:t>
                      </a:r>
                      <a:endParaRPr kumimoji="1" lang="zh-CN" altLang="en-US"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zh-CN" altLang="en-US" sz="2400" b="0" u="none" strike="noStrike" cap="none" normalizeH="0" baseline="0" dirty="0">
                          <a:ln>
                            <a:noFill/>
                          </a:ln>
                          <a:solidFill>
                            <a:schemeClr val="tx1"/>
                          </a:solidFill>
                          <a:effectLst/>
                          <a:latin typeface="+mn-ea"/>
                          <a:ea typeface="+mn-ea"/>
                        </a:rPr>
                        <a:t>指针</a:t>
                      </a:r>
                      <a:r>
                        <a:rPr kumimoji="1" lang="en-US" altLang="zh-CN" sz="2400" b="0" u="none" strike="noStrike" cap="none" normalizeH="0" baseline="0" dirty="0" err="1">
                          <a:ln>
                            <a:noFill/>
                          </a:ln>
                          <a:solidFill>
                            <a:schemeClr val="tx1"/>
                          </a:solidFill>
                          <a:effectLst/>
                          <a:latin typeface="+mn-ea"/>
                          <a:ea typeface="+mn-ea"/>
                        </a:rPr>
                        <a:t>ptr</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extLst>
                  <a:ext uri="{0D108BD9-81ED-4DB2-BD59-A6C34878D82A}">
                    <a16:rowId xmlns:a16="http://schemas.microsoft.com/office/drawing/2014/main" val="10000"/>
                  </a:ext>
                </a:extLst>
              </a:tr>
              <a:tr h="457201">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0</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m</a:t>
                      </a:r>
                      <a:r>
                        <a:rPr kumimoji="1" lang="en-US" altLang="zh-CN" sz="2400" b="0" u="none" strike="noStrike" cap="none" normalizeH="0" baseline="-25000" dirty="0">
                          <a:ln>
                            <a:noFill/>
                          </a:ln>
                          <a:solidFill>
                            <a:schemeClr val="tx1"/>
                          </a:solidFill>
                          <a:effectLst/>
                          <a:latin typeface="+mn-ea"/>
                          <a:ea typeface="+mn-ea"/>
                        </a:rPr>
                        <a:t>0</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extLst>
                  <a:ext uri="{0D108BD9-81ED-4DB2-BD59-A6C34878D82A}">
                    <a16:rowId xmlns:a16="http://schemas.microsoft.com/office/drawing/2014/main" val="10001"/>
                  </a:ext>
                </a:extLst>
              </a:tr>
              <a:tr h="457201">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1</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m</a:t>
                      </a:r>
                      <a:r>
                        <a:rPr kumimoji="1" lang="en-US" altLang="zh-CN" sz="2400" b="0" u="none" strike="noStrike" cap="none" normalizeH="0" baseline="-25000" dirty="0">
                          <a:ln>
                            <a:noFill/>
                          </a:ln>
                          <a:solidFill>
                            <a:schemeClr val="tx1"/>
                          </a:solidFill>
                          <a:effectLst/>
                          <a:latin typeface="+mn-ea"/>
                          <a:ea typeface="+mn-ea"/>
                        </a:rPr>
                        <a:t>1</a:t>
                      </a:r>
                      <a:endParaRPr kumimoji="1" lang="en-US" altLang="zh-CN" sz="2400" b="0" i="0" u="none" strike="noStrike" cap="none" normalizeH="0" baseline="-2500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extLst>
                  <a:ext uri="{0D108BD9-81ED-4DB2-BD59-A6C34878D82A}">
                    <a16:rowId xmlns:a16="http://schemas.microsoft.com/office/drawing/2014/main" val="10002"/>
                  </a:ext>
                </a:extLst>
              </a:tr>
              <a:tr h="457201">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2</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m</a:t>
                      </a:r>
                      <a:r>
                        <a:rPr kumimoji="1" lang="en-US" altLang="zh-CN" sz="2400" b="0" u="none" strike="noStrike" cap="none" normalizeH="0" baseline="-25000" dirty="0">
                          <a:ln>
                            <a:noFill/>
                          </a:ln>
                          <a:solidFill>
                            <a:schemeClr val="tx1"/>
                          </a:solidFill>
                          <a:effectLst/>
                          <a:latin typeface="+mn-ea"/>
                          <a:ea typeface="+mn-ea"/>
                        </a:rPr>
                        <a:t>2</a:t>
                      </a:r>
                      <a:endParaRPr kumimoji="1" lang="en-US" altLang="zh-CN" sz="2400" b="0" i="0" u="none" strike="noStrike" cap="none" normalizeH="0" baseline="-2500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extLst>
                  <a:ext uri="{0D108BD9-81ED-4DB2-BD59-A6C34878D82A}">
                    <a16:rowId xmlns:a16="http://schemas.microsoft.com/office/drawing/2014/main" val="10003"/>
                  </a:ext>
                </a:extLst>
              </a:tr>
              <a:tr h="457201">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extLst>
                  <a:ext uri="{0D108BD9-81ED-4DB2-BD59-A6C34878D82A}">
                    <a16:rowId xmlns:a16="http://schemas.microsoft.com/office/drawing/2014/main" val="10004"/>
                  </a:ext>
                </a:extLst>
              </a:tr>
              <a:tr h="457201">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
                          <a:schemeClr val="tx2"/>
                        </a:buClr>
                        <a:buSzPct val="75000"/>
                        <a:buFont typeface="Monotype Sorts" pitchFamily="2" charset="2"/>
                        <a:buNone/>
                      </a:pPr>
                      <a:r>
                        <a:rPr kumimoji="1" lang="en-US" altLang="zh-CN" sz="2400" b="0" u="none" strike="noStrike" cap="none" normalizeH="0" baseline="0">
                          <a:ln>
                            <a:noFill/>
                          </a:ln>
                          <a:solidFill>
                            <a:schemeClr val="tx1"/>
                          </a:solidFill>
                          <a:effectLst/>
                          <a:latin typeface="+mn-ea"/>
                          <a:ea typeface="+mn-ea"/>
                        </a:rPr>
                        <a:t>i</a:t>
                      </a:r>
                      <a:endParaRPr kumimoji="1" lang="en-US" altLang="zh-CN" sz="2400" b="0" i="0" u="none" strike="noStrike" cap="none" normalizeH="0" baseline="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m</a:t>
                      </a:r>
                      <a:r>
                        <a:rPr kumimoji="1" lang="en-US" altLang="zh-CN" sz="2400" b="0" u="none" strike="noStrike" cap="none" normalizeH="0" baseline="-25000" dirty="0">
                          <a:ln>
                            <a:noFill/>
                          </a:ln>
                          <a:solidFill>
                            <a:schemeClr val="tx1"/>
                          </a:solidFill>
                          <a:effectLst/>
                          <a:latin typeface="+mn-ea"/>
                          <a:ea typeface="+mn-ea"/>
                        </a:rPr>
                        <a:t>i</a:t>
                      </a:r>
                      <a:endParaRPr kumimoji="1" lang="en-US" altLang="zh-CN" sz="2400" b="0" i="0" u="none" strike="noStrike" cap="none" normalizeH="0" baseline="-2500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extLst>
                  <a:ext uri="{0D108BD9-81ED-4DB2-BD59-A6C34878D82A}">
                    <a16:rowId xmlns:a16="http://schemas.microsoft.com/office/drawing/2014/main" val="10005"/>
                  </a:ext>
                </a:extLst>
              </a:tr>
              <a:tr h="457201">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a:ln>
                            <a:noFill/>
                          </a:ln>
                          <a:solidFill>
                            <a:schemeClr val="tx1"/>
                          </a:solidFill>
                          <a:effectLst/>
                          <a:latin typeface="+mn-ea"/>
                          <a:ea typeface="+mn-ea"/>
                        </a:rPr>
                        <a:t>…</a:t>
                      </a:r>
                      <a:endParaRPr kumimoji="1" lang="en-US" altLang="zh-CN" sz="2400" b="0" i="0" u="none" strike="noStrike" cap="none" normalizeH="0" baseline="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extLst>
                  <a:ext uri="{0D108BD9-81ED-4DB2-BD59-A6C34878D82A}">
                    <a16:rowId xmlns:a16="http://schemas.microsoft.com/office/drawing/2014/main" val="10006"/>
                  </a:ext>
                </a:extLst>
              </a:tr>
            </a:tbl>
          </a:graphicData>
        </a:graphic>
      </p:graphicFrame>
      <p:graphicFrame>
        <p:nvGraphicFramePr>
          <p:cNvPr id="19" name="Group 73"/>
          <p:cNvGraphicFramePr>
            <a:graphicFrameLocks noGrp="1"/>
          </p:cNvGraphicFramePr>
          <p:nvPr/>
        </p:nvGraphicFramePr>
        <p:xfrm>
          <a:off x="7561632" y="1768320"/>
          <a:ext cx="1066724" cy="3200406"/>
        </p:xfrm>
        <a:graphic>
          <a:graphicData uri="http://schemas.openxmlformats.org/drawingml/2006/table">
            <a:tbl>
              <a:tblPr>
                <a:tableStyleId>{5DA37D80-6434-44D0-A028-1B22A696006F}</a:tableStyleId>
              </a:tblPr>
              <a:tblGrid>
                <a:gridCol w="1066724">
                  <a:extLst>
                    <a:ext uri="{9D8B030D-6E8A-4147-A177-3AD203B41FA5}">
                      <a16:colId xmlns:a16="http://schemas.microsoft.com/office/drawing/2014/main" val="20000"/>
                    </a:ext>
                  </a:extLst>
                </a:gridCol>
              </a:tblGrid>
              <a:tr h="297657">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R</a:t>
                      </a:r>
                      <a:r>
                        <a:rPr kumimoji="1" lang="en-US" altLang="zh-CN" sz="2400" b="0" u="none" strike="noStrike" cap="none" normalizeH="0" baseline="-25000" dirty="0">
                          <a:ln>
                            <a:noFill/>
                          </a:ln>
                          <a:solidFill>
                            <a:schemeClr val="tx1"/>
                          </a:solidFill>
                          <a:effectLst/>
                          <a:latin typeface="+mn-ea"/>
                          <a:ea typeface="+mn-ea"/>
                        </a:rPr>
                        <a:t>0</a:t>
                      </a:r>
                      <a:endParaRPr kumimoji="1" lang="en-US" altLang="zh-CN" sz="2400" b="0" i="0" u="none" strike="noStrike" cap="none" normalizeH="0" baseline="-25000" dirty="0">
                        <a:ln>
                          <a:noFill/>
                        </a:ln>
                        <a:solidFill>
                          <a:schemeClr val="tx1"/>
                        </a:solidFill>
                        <a:effectLst/>
                        <a:latin typeface="+mn-ea"/>
                        <a:ea typeface="+mn-ea"/>
                      </a:endParaRPr>
                    </a:p>
                  </a:txBody>
                  <a:tcPr marL="92075" marR="92075" marT="34529" marB="34529" anchor="ctr" horzOverflow="overflow"/>
                </a:tc>
                <a:extLst>
                  <a:ext uri="{0D108BD9-81ED-4DB2-BD59-A6C34878D82A}">
                    <a16:rowId xmlns:a16="http://schemas.microsoft.com/office/drawing/2014/main" val="10000"/>
                  </a:ext>
                </a:extLst>
              </a:tr>
              <a:tr h="297657">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R</a:t>
                      </a:r>
                      <a:r>
                        <a:rPr kumimoji="1" lang="en-US" altLang="zh-CN" sz="2400" b="0" u="none" strike="noStrike" cap="none" normalizeH="0" baseline="-25000" dirty="0">
                          <a:ln>
                            <a:noFill/>
                          </a:ln>
                          <a:solidFill>
                            <a:schemeClr val="tx1"/>
                          </a:solidFill>
                          <a:effectLst/>
                          <a:latin typeface="+mn-ea"/>
                          <a:ea typeface="+mn-ea"/>
                        </a:rPr>
                        <a:t>1</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29" marB="34529" anchor="ctr" horzOverflow="overflow"/>
                </a:tc>
                <a:extLst>
                  <a:ext uri="{0D108BD9-81ED-4DB2-BD59-A6C34878D82A}">
                    <a16:rowId xmlns:a16="http://schemas.microsoft.com/office/drawing/2014/main" val="10001"/>
                  </a:ext>
                </a:extLst>
              </a:tr>
              <a:tr h="297657">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R</a:t>
                      </a:r>
                      <a:r>
                        <a:rPr kumimoji="1" lang="en-US" altLang="zh-CN" sz="2400" b="0" u="none" strike="noStrike" cap="none" normalizeH="0" baseline="-25000" dirty="0">
                          <a:ln>
                            <a:noFill/>
                          </a:ln>
                          <a:solidFill>
                            <a:schemeClr val="tx1"/>
                          </a:solidFill>
                          <a:effectLst/>
                          <a:latin typeface="+mn-ea"/>
                          <a:ea typeface="+mn-ea"/>
                        </a:rPr>
                        <a:t>2</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29" marB="34529" anchor="ctr" horzOverflow="overflow"/>
                </a:tc>
                <a:extLst>
                  <a:ext uri="{0D108BD9-81ED-4DB2-BD59-A6C34878D82A}">
                    <a16:rowId xmlns:a16="http://schemas.microsoft.com/office/drawing/2014/main" val="10002"/>
                  </a:ext>
                </a:extLst>
              </a:tr>
              <a:tr h="297657">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R</a:t>
                      </a:r>
                      <a:r>
                        <a:rPr kumimoji="1" lang="en-US" altLang="zh-CN" sz="2400" b="0" u="none" strike="noStrike" cap="none" normalizeH="0" baseline="-25000" dirty="0">
                          <a:ln>
                            <a:noFill/>
                          </a:ln>
                          <a:solidFill>
                            <a:schemeClr val="tx1"/>
                          </a:solidFill>
                          <a:effectLst/>
                          <a:latin typeface="+mn-ea"/>
                          <a:ea typeface="+mn-ea"/>
                        </a:rPr>
                        <a:t>3</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29" marB="34529" anchor="ctr" horzOverflow="overflow"/>
                </a:tc>
                <a:extLst>
                  <a:ext uri="{0D108BD9-81ED-4DB2-BD59-A6C34878D82A}">
                    <a16:rowId xmlns:a16="http://schemas.microsoft.com/office/drawing/2014/main" val="10003"/>
                  </a:ext>
                </a:extLst>
              </a:tr>
              <a:tr h="523874">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29" marB="34529" anchor="ctr" horzOverflow="overflow"/>
                </a:tc>
                <a:extLst>
                  <a:ext uri="{0D108BD9-81ED-4DB2-BD59-A6C34878D82A}">
                    <a16:rowId xmlns:a16="http://schemas.microsoft.com/office/drawing/2014/main" val="10004"/>
                  </a:ext>
                </a:extLst>
              </a:tr>
              <a:tr h="297657">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err="1">
                          <a:ln>
                            <a:noFill/>
                          </a:ln>
                          <a:solidFill>
                            <a:schemeClr val="tx1"/>
                          </a:solidFill>
                          <a:effectLst/>
                          <a:latin typeface="+mn-ea"/>
                          <a:ea typeface="+mn-ea"/>
                        </a:rPr>
                        <a:t>R</a:t>
                      </a:r>
                      <a:r>
                        <a:rPr kumimoji="1" lang="en-US" altLang="zh-CN" sz="2400" b="0" u="none" strike="noStrike" cap="none" normalizeH="0" baseline="-25000" dirty="0" err="1">
                          <a:ln>
                            <a:noFill/>
                          </a:ln>
                          <a:solidFill>
                            <a:schemeClr val="tx1"/>
                          </a:solidFill>
                          <a:effectLst/>
                          <a:latin typeface="+mn-ea"/>
                          <a:ea typeface="+mn-ea"/>
                        </a:rPr>
                        <a:t>i</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29" marB="34529" anchor="ctr" horzOverflow="overflow"/>
                </a:tc>
                <a:extLst>
                  <a:ext uri="{0D108BD9-81ED-4DB2-BD59-A6C34878D82A}">
                    <a16:rowId xmlns:a16="http://schemas.microsoft.com/office/drawing/2014/main" val="10005"/>
                  </a:ext>
                </a:extLst>
              </a:tr>
              <a:tr h="502442">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29" marB="34529" anchor="ctr" horzOverflow="overflow"/>
                </a:tc>
                <a:extLst>
                  <a:ext uri="{0D108BD9-81ED-4DB2-BD59-A6C34878D82A}">
                    <a16:rowId xmlns:a16="http://schemas.microsoft.com/office/drawing/2014/main" val="10006"/>
                  </a:ext>
                </a:extLst>
              </a:tr>
            </a:tbl>
          </a:graphicData>
        </a:graphic>
      </p:graphicFrame>
      <p:sp>
        <p:nvSpPr>
          <p:cNvPr id="21" name="Text Box 74"/>
          <p:cNvSpPr txBox="1">
            <a:spLocks noChangeArrowheads="1"/>
          </p:cNvSpPr>
          <p:nvPr/>
        </p:nvSpPr>
        <p:spPr bwMode="auto">
          <a:xfrm>
            <a:off x="7240576" y="5083722"/>
            <a:ext cx="203724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zh-CN" altLang="en-US" sz="2400" b="0" dirty="0">
                <a:latin typeface="+mn-ea"/>
                <a:ea typeface="+mn-ea"/>
              </a:rPr>
              <a:t>逻辑</a:t>
            </a:r>
            <a:r>
              <a:rPr lang="en-US" altLang="zh-CN" sz="2400" b="0" dirty="0">
                <a:latin typeface="+mn-ea"/>
                <a:ea typeface="+mn-ea"/>
              </a:rPr>
              <a:t>(</a:t>
            </a:r>
            <a:r>
              <a:rPr lang="zh-CN" altLang="en-US" sz="2400" b="0" dirty="0">
                <a:latin typeface="+mn-ea"/>
                <a:ea typeface="+mn-ea"/>
              </a:rPr>
              <a:t>主</a:t>
            </a:r>
            <a:r>
              <a:rPr lang="en-US" altLang="zh-CN" sz="2400" b="0" dirty="0">
                <a:latin typeface="+mn-ea"/>
                <a:ea typeface="+mn-ea"/>
              </a:rPr>
              <a:t>)</a:t>
            </a:r>
            <a:r>
              <a:rPr lang="zh-CN" altLang="en-US" sz="2400" b="0" dirty="0">
                <a:latin typeface="+mn-ea"/>
                <a:ea typeface="+mn-ea"/>
              </a:rPr>
              <a:t>文件</a:t>
            </a:r>
          </a:p>
        </p:txBody>
      </p:sp>
      <p:sp>
        <p:nvSpPr>
          <p:cNvPr id="22" name="Text Box 75"/>
          <p:cNvSpPr txBox="1">
            <a:spLocks noChangeArrowheads="1"/>
          </p:cNvSpPr>
          <p:nvPr/>
        </p:nvSpPr>
        <p:spPr bwMode="auto">
          <a:xfrm>
            <a:off x="3606019" y="5083722"/>
            <a:ext cx="2274826"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zh-CN" altLang="en-US" sz="2400" b="0" dirty="0">
                <a:solidFill>
                  <a:srgbClr val="0000FF"/>
                </a:solidFill>
                <a:latin typeface="+mn-ea"/>
                <a:ea typeface="+mn-ea"/>
              </a:rPr>
              <a:t>图</a:t>
            </a:r>
            <a:r>
              <a:rPr lang="en-US" altLang="zh-CN" sz="2400" b="0" dirty="0">
                <a:solidFill>
                  <a:srgbClr val="0000FF"/>
                </a:solidFill>
                <a:latin typeface="+mn-ea"/>
                <a:ea typeface="+mn-ea"/>
              </a:rPr>
              <a:t>7-4 </a:t>
            </a:r>
            <a:r>
              <a:rPr lang="zh-CN" altLang="en-US" sz="2400" b="0" dirty="0">
                <a:solidFill>
                  <a:srgbClr val="0000FF"/>
                </a:solidFill>
                <a:latin typeface="+mn-ea"/>
                <a:ea typeface="+mn-ea"/>
              </a:rPr>
              <a:t>索引表</a:t>
            </a:r>
          </a:p>
        </p:txBody>
      </p:sp>
      <p:sp>
        <p:nvSpPr>
          <p:cNvPr id="23" name="Line 88"/>
          <p:cNvSpPr>
            <a:spLocks noChangeShapeType="1"/>
          </p:cNvSpPr>
          <p:nvPr/>
        </p:nvSpPr>
        <p:spPr bwMode="auto">
          <a:xfrm flipV="1">
            <a:off x="6266232" y="1768320"/>
            <a:ext cx="1295400" cy="628650"/>
          </a:xfrm>
          <a:prstGeom prst="line">
            <a:avLst/>
          </a:prstGeom>
          <a:noFill/>
          <a:ln w="28575">
            <a:solidFill>
              <a:srgbClr val="00005C"/>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24" name="Line 89"/>
          <p:cNvSpPr>
            <a:spLocks noChangeShapeType="1"/>
          </p:cNvSpPr>
          <p:nvPr/>
        </p:nvSpPr>
        <p:spPr bwMode="auto">
          <a:xfrm flipV="1">
            <a:off x="6266232" y="2054070"/>
            <a:ext cx="1295400" cy="628650"/>
          </a:xfrm>
          <a:prstGeom prst="line">
            <a:avLst/>
          </a:prstGeom>
          <a:noFill/>
          <a:ln w="28575">
            <a:solidFill>
              <a:srgbClr val="00005C"/>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25" name="Line 90"/>
          <p:cNvSpPr>
            <a:spLocks noChangeShapeType="1"/>
          </p:cNvSpPr>
          <p:nvPr/>
        </p:nvSpPr>
        <p:spPr bwMode="auto">
          <a:xfrm flipV="1">
            <a:off x="6266232" y="2396970"/>
            <a:ext cx="1295400" cy="628650"/>
          </a:xfrm>
          <a:prstGeom prst="line">
            <a:avLst/>
          </a:prstGeom>
          <a:noFill/>
          <a:ln w="28575">
            <a:solidFill>
              <a:srgbClr val="00005C"/>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26" name="Line 91"/>
          <p:cNvSpPr>
            <a:spLocks noChangeShapeType="1"/>
          </p:cNvSpPr>
          <p:nvPr/>
        </p:nvSpPr>
        <p:spPr bwMode="auto">
          <a:xfrm flipV="1">
            <a:off x="6266232" y="3482820"/>
            <a:ext cx="1295400" cy="400050"/>
          </a:xfrm>
          <a:prstGeom prst="line">
            <a:avLst/>
          </a:prstGeom>
          <a:noFill/>
          <a:ln w="28575">
            <a:solidFill>
              <a:srgbClr val="00005C"/>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2" name="文本框 1">
            <a:extLst>
              <a:ext uri="{FF2B5EF4-FFF2-40B4-BE49-F238E27FC236}">
                <a16:creationId xmlns:a16="http://schemas.microsoft.com/office/drawing/2014/main" id="{17670F3B-8F67-B4D7-2C32-96DAFB25EB6B}"/>
              </a:ext>
            </a:extLst>
          </p:cNvPr>
          <p:cNvSpPr txBox="1"/>
          <p:nvPr/>
        </p:nvSpPr>
        <p:spPr>
          <a:xfrm>
            <a:off x="85256" y="1653324"/>
            <a:ext cx="2528735" cy="2246769"/>
          </a:xfrm>
          <a:prstGeom prst="rect">
            <a:avLst/>
          </a:prstGeom>
          <a:noFill/>
        </p:spPr>
        <p:txBody>
          <a:bodyPr wrap="square" rtlCol="0">
            <a:spAutoFit/>
          </a:bodyPr>
          <a:lstStyle/>
          <a:p>
            <a:r>
              <a:rPr lang="zh-CN" altLang="en-US" sz="2000" dirty="0"/>
              <a:t>索引表是一个定长记录的</a:t>
            </a:r>
            <a:r>
              <a:rPr lang="zh-CN" altLang="en-US" sz="2000" dirty="0">
                <a:solidFill>
                  <a:srgbClr val="0000FF"/>
                </a:solidFill>
              </a:rPr>
              <a:t>顺序文件</a:t>
            </a:r>
            <a:r>
              <a:rPr lang="zh-CN" altLang="en-US" sz="2000" dirty="0"/>
              <a:t>，把对变长记录顺序文件的顺序检索转变为对定长记录索引文件的随机检索。</a:t>
            </a:r>
            <a:endParaRPr lang="en-US" altLang="zh-CN" sz="2000" dirty="0"/>
          </a:p>
          <a:p>
            <a:endParaRPr lang="zh-CN" altLang="en-US" sz="2000" dirty="0"/>
          </a:p>
        </p:txBody>
      </p:sp>
      <p:sp>
        <p:nvSpPr>
          <p:cNvPr id="3" name="文本框 2">
            <a:extLst>
              <a:ext uri="{FF2B5EF4-FFF2-40B4-BE49-F238E27FC236}">
                <a16:creationId xmlns:a16="http://schemas.microsoft.com/office/drawing/2014/main" id="{E37EBEDE-03F2-EDB8-BDEF-7B0D779E1D4B}"/>
              </a:ext>
            </a:extLst>
          </p:cNvPr>
          <p:cNvSpPr txBox="1"/>
          <p:nvPr/>
        </p:nvSpPr>
        <p:spPr>
          <a:xfrm>
            <a:off x="2613991" y="5634093"/>
            <a:ext cx="3775393" cy="400110"/>
          </a:xfrm>
          <a:prstGeom prst="rect">
            <a:avLst/>
          </a:prstGeom>
          <a:noFill/>
        </p:spPr>
        <p:txBody>
          <a:bodyPr wrap="none" rtlCol="0">
            <a:spAutoFit/>
          </a:bodyPr>
          <a:lstStyle/>
          <a:p>
            <a:r>
              <a:rPr lang="zh-CN" altLang="en-US" sz="2000" dirty="0">
                <a:solidFill>
                  <a:srgbClr val="FF0000"/>
                </a:solidFill>
              </a:rPr>
              <a:t>思考</a:t>
            </a:r>
            <a:r>
              <a:rPr lang="zh-CN" altLang="en-US" sz="2000" dirty="0">
                <a:solidFill>
                  <a:srgbClr val="0000FF"/>
                </a:solidFill>
              </a:rPr>
              <a:t>：索引文件有什么优缺点？</a:t>
            </a:r>
          </a:p>
        </p:txBody>
      </p:sp>
      <p:sp>
        <p:nvSpPr>
          <p:cNvPr id="4" name="文本框 3">
            <a:extLst>
              <a:ext uri="{FF2B5EF4-FFF2-40B4-BE49-F238E27FC236}">
                <a16:creationId xmlns:a16="http://schemas.microsoft.com/office/drawing/2014/main" id="{87E2DDE6-3EB6-FFB0-63A8-4D8F42F048BB}"/>
              </a:ext>
            </a:extLst>
          </p:cNvPr>
          <p:cNvSpPr txBox="1"/>
          <p:nvPr/>
        </p:nvSpPr>
        <p:spPr>
          <a:xfrm>
            <a:off x="2605401" y="5948009"/>
            <a:ext cx="3775393" cy="400110"/>
          </a:xfrm>
          <a:prstGeom prst="rect">
            <a:avLst/>
          </a:prstGeom>
          <a:noFill/>
        </p:spPr>
        <p:txBody>
          <a:bodyPr wrap="none" rtlCol="0">
            <a:spAutoFit/>
          </a:bodyPr>
          <a:lstStyle/>
          <a:p>
            <a:r>
              <a:rPr lang="zh-CN" altLang="en-US" sz="2000" dirty="0">
                <a:solidFill>
                  <a:srgbClr val="0000FF"/>
                </a:solidFill>
              </a:rPr>
              <a:t>提高查找速度、增加存储开销。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7.2.5 </a:t>
            </a:r>
            <a:r>
              <a:rPr lang="zh-CN" altLang="en-US" sz="2800" b="1" dirty="0">
                <a:solidFill>
                  <a:schemeClr val="bg1"/>
                </a:solidFill>
              </a:rPr>
              <a:t>索引顺序文件</a:t>
            </a:r>
          </a:p>
        </p:txBody>
      </p:sp>
      <p:sp>
        <p:nvSpPr>
          <p:cNvPr id="22" name="i$lîďê"/>
          <p:cNvSpPr/>
          <p:nvPr/>
        </p:nvSpPr>
        <p:spPr>
          <a:xfrm>
            <a:off x="2201724" y="2806941"/>
            <a:ext cx="8771076" cy="392877"/>
          </a:xfrm>
          <a:prstGeom prst="rect">
            <a:avLst/>
          </a:prstGeom>
          <a:noFill/>
          <a:ln>
            <a:noFill/>
          </a:ln>
        </p:spPr>
        <p:txBody>
          <a:bodyPr wrap="square" lIns="91440" tIns="45720" rIns="91440" bIns="45720" anchor="ctr" anchorCtr="0">
            <a:noAutofit/>
          </a:bodyPr>
          <a:lstStyle/>
          <a:p>
            <a:r>
              <a:rPr lang="zh-CN" altLang="en-US" sz="2600" dirty="0"/>
              <a:t>保留了顺序文件的关键特征：记录按关键字的顺序组织。</a:t>
            </a:r>
          </a:p>
        </p:txBody>
      </p:sp>
      <p:sp>
        <p:nvSpPr>
          <p:cNvPr id="23" name="î$ļíḋè"/>
          <p:cNvSpPr/>
          <p:nvPr/>
        </p:nvSpPr>
        <p:spPr>
          <a:xfrm>
            <a:off x="2201723" y="4140909"/>
            <a:ext cx="8380459" cy="641825"/>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zh-CN" altLang="en-US" sz="2400" dirty="0"/>
              <a:t>引入文件索引表：实现随机访问。</a:t>
            </a:r>
          </a:p>
          <a:p>
            <a:pPr marL="342900" indent="-342900">
              <a:lnSpc>
                <a:spcPct val="120000"/>
              </a:lnSpc>
              <a:buClr>
                <a:srgbClr val="FF0000"/>
              </a:buClr>
              <a:buFont typeface="Wingdings" panose="05000000000000000000" pitchFamily="2" charset="2"/>
              <a:buChar char="Ø"/>
            </a:pPr>
            <a:r>
              <a:rPr lang="zh-CN" altLang="en-US" sz="2400" dirty="0"/>
              <a:t>增加溢出文件：记录新增、删除和修改的记录。</a:t>
            </a:r>
          </a:p>
        </p:txBody>
      </p:sp>
      <p:sp>
        <p:nvSpPr>
          <p:cNvPr id="24" name="ïṧḷïḋè"/>
          <p:cNvSpPr/>
          <p:nvPr/>
        </p:nvSpPr>
        <p:spPr>
          <a:xfrm>
            <a:off x="2201726" y="3687170"/>
            <a:ext cx="3696051" cy="415102"/>
          </a:xfrm>
          <a:prstGeom prst="rect">
            <a:avLst/>
          </a:prstGeom>
          <a:noFill/>
          <a:ln>
            <a:noFill/>
          </a:ln>
        </p:spPr>
        <p:txBody>
          <a:bodyPr wrap="square" lIns="91440" tIns="45720" rIns="91440" bIns="45720" anchor="ctr" anchorCtr="0">
            <a:noAutofit/>
          </a:bodyPr>
          <a:lstStyle/>
          <a:p>
            <a:r>
              <a:rPr lang="zh-CN" altLang="en-US" sz="2600" dirty="0">
                <a:solidFill>
                  <a:srgbClr val="0000FF"/>
                </a:solidFill>
              </a:rPr>
              <a:t>新增</a:t>
            </a:r>
            <a:r>
              <a:rPr lang="en-US" altLang="zh-CN" sz="2600" dirty="0">
                <a:solidFill>
                  <a:srgbClr val="0000FF"/>
                </a:solidFill>
              </a:rPr>
              <a:t>2</a:t>
            </a:r>
            <a:r>
              <a:rPr lang="zh-CN" altLang="en-US" sz="2600" dirty="0">
                <a:solidFill>
                  <a:srgbClr val="0000FF"/>
                </a:solidFill>
              </a:rPr>
              <a:t>个新特征：</a:t>
            </a:r>
          </a:p>
        </p:txBody>
      </p:sp>
      <p:sp>
        <p:nvSpPr>
          <p:cNvPr id="26" name="íšḻíḑê"/>
          <p:cNvSpPr/>
          <p:nvPr/>
        </p:nvSpPr>
        <p:spPr>
          <a:xfrm>
            <a:off x="2201723" y="1806156"/>
            <a:ext cx="9285981" cy="405747"/>
          </a:xfrm>
          <a:prstGeom prst="rect">
            <a:avLst/>
          </a:prstGeom>
          <a:noFill/>
          <a:ln>
            <a:noFill/>
          </a:ln>
        </p:spPr>
        <p:txBody>
          <a:bodyPr wrap="square" lIns="91440" tIns="45720" rIns="91440" bIns="45720" anchor="ctr" anchorCtr="0">
            <a:noAutofit/>
          </a:bodyPr>
          <a:lstStyle/>
          <a:p>
            <a:r>
              <a:rPr lang="zh-CN" altLang="en-US" sz="2600" dirty="0">
                <a:sym typeface="Wingdings" panose="05000000000000000000" pitchFamily="2" charset="2"/>
              </a:rPr>
              <a:t>有效克服了变长记录文件不便于直接存取的缺点。</a:t>
            </a:r>
            <a:endParaRPr lang="zh-CN" altLang="en-US" sz="2600" dirty="0"/>
          </a:p>
        </p:txBody>
      </p:sp>
      <p:sp>
        <p:nvSpPr>
          <p:cNvPr id="27" name="îSļiḓè"/>
          <p:cNvSpPr/>
          <p:nvPr/>
        </p:nvSpPr>
        <p:spPr>
          <a:xfrm>
            <a:off x="1518222" y="1695097"/>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8" name="íṥḻîḓe"/>
          <p:cNvSpPr/>
          <p:nvPr/>
        </p:nvSpPr>
        <p:spPr>
          <a:xfrm>
            <a:off x="1518222" y="3643205"/>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9" name="îşļiḓè"/>
          <p:cNvSpPr/>
          <p:nvPr/>
        </p:nvSpPr>
        <p:spPr>
          <a:xfrm>
            <a:off x="1518222" y="2669151"/>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0" name="îṡḷíďe"/>
          <p:cNvSpPr/>
          <p:nvPr/>
        </p:nvSpPr>
        <p:spPr>
          <a:xfrm>
            <a:off x="1708477" y="1891235"/>
            <a:ext cx="261147" cy="24787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31" name="íSlíḋe"/>
          <p:cNvSpPr/>
          <p:nvPr/>
        </p:nvSpPr>
        <p:spPr>
          <a:xfrm>
            <a:off x="1708476" y="2891168"/>
            <a:ext cx="261148" cy="22880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32" name="ïśḷïḓe"/>
          <p:cNvSpPr/>
          <p:nvPr/>
        </p:nvSpPr>
        <p:spPr>
          <a:xfrm>
            <a:off x="1737415" y="3832665"/>
            <a:ext cx="211585" cy="25930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2" name="文本框 1">
            <a:extLst>
              <a:ext uri="{FF2B5EF4-FFF2-40B4-BE49-F238E27FC236}">
                <a16:creationId xmlns:a16="http://schemas.microsoft.com/office/drawing/2014/main" id="{EF9C776B-16F4-B5C3-BAB9-F19859F299FF}"/>
              </a:ext>
            </a:extLst>
          </p:cNvPr>
          <p:cNvSpPr txBox="1"/>
          <p:nvPr/>
        </p:nvSpPr>
        <p:spPr>
          <a:xfrm>
            <a:off x="1518222" y="5513145"/>
            <a:ext cx="9833996" cy="830997"/>
          </a:xfrm>
          <a:prstGeom prst="rect">
            <a:avLst/>
          </a:prstGeom>
          <a:noFill/>
        </p:spPr>
        <p:txBody>
          <a:bodyPr wrap="square" rtlCol="0">
            <a:spAutoFit/>
          </a:bodyPr>
          <a:lstStyle/>
          <a:p>
            <a:r>
              <a:rPr lang="zh-CN" altLang="en-US" sz="2400" dirty="0"/>
              <a:t>顺序文件和索引文件相结合：</a:t>
            </a:r>
            <a:r>
              <a:rPr lang="zh-CN" altLang="en-US" sz="2400" dirty="0">
                <a:solidFill>
                  <a:srgbClr val="0000FF"/>
                </a:solidFill>
              </a:rPr>
              <a:t>分组索引 </a:t>
            </a:r>
            <a:r>
              <a:rPr lang="en-US" altLang="zh-CN" sz="2400" dirty="0">
                <a:solidFill>
                  <a:srgbClr val="0000FF"/>
                </a:solidFill>
              </a:rPr>
              <a:t>+ </a:t>
            </a:r>
            <a:r>
              <a:rPr lang="zh-CN" altLang="en-US" sz="2400" dirty="0">
                <a:solidFill>
                  <a:srgbClr val="0000FF"/>
                </a:solidFill>
              </a:rPr>
              <a:t>组内顺序</a:t>
            </a:r>
            <a:r>
              <a:rPr lang="zh-CN" altLang="en-US" sz="2400" dirty="0"/>
              <a:t>。</a:t>
            </a:r>
            <a:endParaRPr lang="en-US" altLang="zh-CN" sz="2400" dirty="0"/>
          </a:p>
          <a:p>
            <a:endParaRPr lang="zh-CN" alt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索引顺序文件</a:t>
            </a:r>
          </a:p>
        </p:txBody>
      </p:sp>
      <p:graphicFrame>
        <p:nvGraphicFramePr>
          <p:cNvPr id="11" name="Group 34"/>
          <p:cNvGraphicFramePr>
            <a:graphicFrameLocks noGrp="1"/>
          </p:cNvGraphicFramePr>
          <p:nvPr/>
        </p:nvGraphicFramePr>
        <p:xfrm>
          <a:off x="2086253" y="1669557"/>
          <a:ext cx="3195960" cy="2539602"/>
        </p:xfrm>
        <a:graphic>
          <a:graphicData uri="http://schemas.openxmlformats.org/drawingml/2006/table">
            <a:tbl>
              <a:tblPr>
                <a:tableStyleId>{5DA37D80-6434-44D0-A028-1B22A696006F}</a:tableStyleId>
              </a:tblPr>
              <a:tblGrid>
                <a:gridCol w="1597980">
                  <a:extLst>
                    <a:ext uri="{9D8B030D-6E8A-4147-A177-3AD203B41FA5}">
                      <a16:colId xmlns:a16="http://schemas.microsoft.com/office/drawing/2014/main" val="20000"/>
                    </a:ext>
                  </a:extLst>
                </a:gridCol>
                <a:gridCol w="1597980">
                  <a:extLst>
                    <a:ext uri="{9D8B030D-6E8A-4147-A177-3AD203B41FA5}">
                      <a16:colId xmlns:a16="http://schemas.microsoft.com/office/drawing/2014/main" val="20001"/>
                    </a:ext>
                  </a:extLst>
                </a:gridCol>
              </a:tblGrid>
              <a:tr h="343452">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zh-CN" altLang="en-US" sz="2400" b="0" u="none" strike="noStrike" cap="none" normalizeH="0" baseline="0" dirty="0">
                          <a:ln>
                            <a:noFill/>
                          </a:ln>
                          <a:solidFill>
                            <a:schemeClr val="tx1"/>
                          </a:solidFill>
                          <a:effectLst/>
                          <a:latin typeface="+mn-ea"/>
                          <a:ea typeface="+mn-ea"/>
                        </a:rPr>
                        <a:t>键</a:t>
                      </a:r>
                      <a:endParaRPr kumimoji="1" lang="zh-CN" altLang="en-US" sz="2400" b="0" i="0" u="none" strike="noStrike" cap="none" normalizeH="0" baseline="0" dirty="0">
                        <a:ln>
                          <a:noFill/>
                        </a:ln>
                        <a:solidFill>
                          <a:schemeClr val="tx1"/>
                        </a:solidFill>
                        <a:effectLst/>
                        <a:latin typeface="+mn-ea"/>
                        <a:ea typeface="+mn-ea"/>
                      </a:endParaRPr>
                    </a:p>
                  </a:txBody>
                  <a:tcPr marL="92075" marR="92075" marT="34536" marB="3453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zh-CN" altLang="en-US" sz="2400" b="0" u="none" strike="noStrike" cap="none" normalizeH="0" baseline="0">
                          <a:ln>
                            <a:noFill/>
                          </a:ln>
                          <a:solidFill>
                            <a:schemeClr val="tx1"/>
                          </a:solidFill>
                          <a:effectLst/>
                          <a:latin typeface="+mn-ea"/>
                          <a:ea typeface="+mn-ea"/>
                        </a:rPr>
                        <a:t>逻辑地址</a:t>
                      </a:r>
                      <a:endParaRPr kumimoji="1" lang="zh-CN" altLang="en-US" sz="2400" b="0" i="0" u="none" strike="noStrike" cap="none" normalizeH="0" baseline="0">
                        <a:ln>
                          <a:noFill/>
                        </a:ln>
                        <a:solidFill>
                          <a:schemeClr val="tx1"/>
                        </a:solidFill>
                        <a:effectLst/>
                        <a:latin typeface="+mn-ea"/>
                        <a:ea typeface="+mn-ea"/>
                      </a:endParaRPr>
                    </a:p>
                  </a:txBody>
                  <a:tcPr marL="92075" marR="92075" marT="34536" marB="34536" anchor="ctr" horzOverflow="overflow"/>
                </a:tc>
                <a:extLst>
                  <a:ext uri="{0D108BD9-81ED-4DB2-BD59-A6C34878D82A}">
                    <a16:rowId xmlns:a16="http://schemas.microsoft.com/office/drawing/2014/main" val="10000"/>
                  </a:ext>
                </a:extLst>
              </a:tr>
              <a:tr h="343452">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An Qi</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36" marB="3453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36" marB="34536" anchor="ctr" horzOverflow="overflow"/>
                </a:tc>
                <a:extLst>
                  <a:ext uri="{0D108BD9-81ED-4DB2-BD59-A6C34878D82A}">
                    <a16:rowId xmlns:a16="http://schemas.microsoft.com/office/drawing/2014/main" val="10001"/>
                  </a:ext>
                </a:extLst>
              </a:tr>
              <a:tr h="343452">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a:ln>
                            <a:noFill/>
                          </a:ln>
                          <a:solidFill>
                            <a:schemeClr val="tx1"/>
                          </a:solidFill>
                          <a:effectLst/>
                          <a:latin typeface="+mn-ea"/>
                          <a:ea typeface="+mn-ea"/>
                        </a:rPr>
                        <a:t>Bao Rong</a:t>
                      </a:r>
                      <a:endParaRPr kumimoji="1" lang="en-US" altLang="zh-CN" sz="2400" b="0" i="0" u="none" strike="noStrike" cap="none" normalizeH="0" baseline="0">
                        <a:ln>
                          <a:noFill/>
                        </a:ln>
                        <a:solidFill>
                          <a:schemeClr val="tx1"/>
                        </a:solidFill>
                        <a:effectLst/>
                        <a:latin typeface="+mn-ea"/>
                        <a:ea typeface="+mn-ea"/>
                      </a:endParaRPr>
                    </a:p>
                  </a:txBody>
                  <a:tcPr marL="92075" marR="92075" marT="34536" marB="3453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36" marB="34536" anchor="ctr" horzOverflow="overflow"/>
                </a:tc>
                <a:extLst>
                  <a:ext uri="{0D108BD9-81ED-4DB2-BD59-A6C34878D82A}">
                    <a16:rowId xmlns:a16="http://schemas.microsoft.com/office/drawing/2014/main" val="10002"/>
                  </a:ext>
                </a:extLst>
              </a:tr>
              <a:tr h="343452">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a:ln>
                            <a:noFill/>
                          </a:ln>
                          <a:solidFill>
                            <a:schemeClr val="tx1"/>
                          </a:solidFill>
                          <a:effectLst/>
                          <a:latin typeface="+mn-ea"/>
                          <a:ea typeface="+mn-ea"/>
                        </a:rPr>
                        <a:t>Chen Lin</a:t>
                      </a:r>
                      <a:endParaRPr kumimoji="1" lang="en-US" altLang="zh-CN" sz="2400" b="0" i="0" u="none" strike="noStrike" cap="none" normalizeH="0" baseline="0">
                        <a:ln>
                          <a:noFill/>
                        </a:ln>
                        <a:solidFill>
                          <a:schemeClr val="tx1"/>
                        </a:solidFill>
                        <a:effectLst/>
                        <a:latin typeface="+mn-ea"/>
                        <a:ea typeface="+mn-ea"/>
                      </a:endParaRPr>
                    </a:p>
                  </a:txBody>
                  <a:tcPr marL="92075" marR="92075" marT="34536" marB="3453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36" marB="34536" anchor="ctr" horzOverflow="overflow"/>
                </a:tc>
                <a:extLst>
                  <a:ext uri="{0D108BD9-81ED-4DB2-BD59-A6C34878D82A}">
                    <a16:rowId xmlns:a16="http://schemas.microsoft.com/office/drawing/2014/main" val="10003"/>
                  </a:ext>
                </a:extLst>
              </a:tr>
              <a:tr h="800274">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36" marB="3453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36" marB="34536" anchor="ctr" horzOverflow="overflow"/>
                </a:tc>
                <a:extLst>
                  <a:ext uri="{0D108BD9-81ED-4DB2-BD59-A6C34878D82A}">
                    <a16:rowId xmlns:a16="http://schemas.microsoft.com/office/drawing/2014/main" val="10004"/>
                  </a:ext>
                </a:extLst>
              </a:tr>
            </a:tbl>
          </a:graphicData>
        </a:graphic>
      </p:graphicFrame>
      <p:graphicFrame>
        <p:nvGraphicFramePr>
          <p:cNvPr id="12" name="Group 73"/>
          <p:cNvGraphicFramePr>
            <a:graphicFrameLocks noGrp="1"/>
          </p:cNvGraphicFramePr>
          <p:nvPr>
            <p:extLst>
              <p:ext uri="{D42A27DB-BD31-4B8C-83A1-F6EECF244321}">
                <p14:modId xmlns:p14="http://schemas.microsoft.com/office/powerpoint/2010/main" val="2597941076"/>
              </p:ext>
            </p:extLst>
          </p:nvPr>
        </p:nvGraphicFramePr>
        <p:xfrm>
          <a:off x="7034811" y="1518348"/>
          <a:ext cx="4841238" cy="4278529"/>
        </p:xfrm>
        <a:graphic>
          <a:graphicData uri="http://schemas.openxmlformats.org/drawingml/2006/table">
            <a:tbl>
              <a:tblPr>
                <a:tableStyleId>{5DA37D80-6434-44D0-A028-1B22A696006F}</a:tableStyleId>
              </a:tblPr>
              <a:tblGrid>
                <a:gridCol w="1796848">
                  <a:extLst>
                    <a:ext uri="{9D8B030D-6E8A-4147-A177-3AD203B41FA5}">
                      <a16:colId xmlns:a16="http://schemas.microsoft.com/office/drawing/2014/main" val="20000"/>
                    </a:ext>
                  </a:extLst>
                </a:gridCol>
                <a:gridCol w="1637421">
                  <a:extLst>
                    <a:ext uri="{9D8B030D-6E8A-4147-A177-3AD203B41FA5}">
                      <a16:colId xmlns:a16="http://schemas.microsoft.com/office/drawing/2014/main" val="20001"/>
                    </a:ext>
                  </a:extLst>
                </a:gridCol>
                <a:gridCol w="1406969">
                  <a:extLst>
                    <a:ext uri="{9D8B030D-6E8A-4147-A177-3AD203B41FA5}">
                      <a16:colId xmlns:a16="http://schemas.microsoft.com/office/drawing/2014/main" val="3718158494"/>
                    </a:ext>
                  </a:extLst>
                </a:gridCol>
              </a:tblGrid>
              <a:tr h="35001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zh-CN" altLang="en-US" sz="2400" b="0" u="none" strike="noStrike" cap="none" normalizeH="0" baseline="0" dirty="0">
                          <a:ln>
                            <a:noFill/>
                          </a:ln>
                          <a:solidFill>
                            <a:schemeClr val="tx1"/>
                          </a:solidFill>
                          <a:effectLst/>
                          <a:latin typeface="+mn-ea"/>
                          <a:ea typeface="+mn-ea"/>
                        </a:rPr>
                        <a:t>姓名</a:t>
                      </a:r>
                      <a:endParaRPr kumimoji="1" lang="zh-CN" altLang="en-US"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zh-CN" altLang="en-US" sz="2400" b="0" u="none" strike="noStrike" cap="none" normalizeH="0" baseline="0" dirty="0">
                          <a:ln>
                            <a:noFill/>
                          </a:ln>
                          <a:solidFill>
                            <a:schemeClr val="tx1"/>
                          </a:solidFill>
                          <a:effectLst/>
                          <a:latin typeface="+mn-ea"/>
                          <a:ea typeface="+mn-ea"/>
                        </a:rPr>
                        <a:t>其他属性</a:t>
                      </a:r>
                      <a:endParaRPr kumimoji="1" lang="zh-CN" altLang="en-US"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zh-CN" altLang="en-US" sz="2400" b="0" i="0" u="none" strike="noStrike" cap="none" normalizeH="0" baseline="0" dirty="0">
                          <a:ln>
                            <a:noFill/>
                          </a:ln>
                          <a:solidFill>
                            <a:schemeClr val="tx1"/>
                          </a:solidFill>
                          <a:effectLst/>
                          <a:latin typeface="+mn-ea"/>
                          <a:ea typeface="+mn-ea"/>
                        </a:rPr>
                        <a:t>溢出指针</a:t>
                      </a:r>
                    </a:p>
                  </a:txBody>
                  <a:tcPr marL="92075" marR="92075" marT="34526" marB="34526" anchor="ctr" horzOverflow="overflow"/>
                </a:tc>
                <a:extLst>
                  <a:ext uri="{0D108BD9-81ED-4DB2-BD59-A6C34878D82A}">
                    <a16:rowId xmlns:a16="http://schemas.microsoft.com/office/drawing/2014/main" val="10000"/>
                  </a:ext>
                </a:extLst>
              </a:tr>
              <a:tr h="35001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An Qi</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extLst>
                  <a:ext uri="{0D108BD9-81ED-4DB2-BD59-A6C34878D82A}">
                    <a16:rowId xmlns:a16="http://schemas.microsoft.com/office/drawing/2014/main" val="10001"/>
                  </a:ext>
                </a:extLst>
              </a:tr>
              <a:tr h="35001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An Kang</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extLst>
                  <a:ext uri="{0D108BD9-81ED-4DB2-BD59-A6C34878D82A}">
                    <a16:rowId xmlns:a16="http://schemas.microsoft.com/office/drawing/2014/main" val="10002"/>
                  </a:ext>
                </a:extLst>
              </a:tr>
              <a:tr h="35001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a:ln>
                          <a:noFill/>
                        </a:ln>
                        <a:solidFill>
                          <a:schemeClr val="tx1"/>
                        </a:solidFill>
                        <a:effectLst/>
                        <a:latin typeface="+mn-ea"/>
                        <a:ea typeface="+mn-ea"/>
                      </a:endParaRPr>
                    </a:p>
                  </a:txBody>
                  <a:tcPr marL="92075" marR="92075" marT="34526" marB="3452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extLst>
                  <a:ext uri="{0D108BD9-81ED-4DB2-BD59-A6C34878D82A}">
                    <a16:rowId xmlns:a16="http://schemas.microsoft.com/office/drawing/2014/main" val="10003"/>
                  </a:ext>
                </a:extLst>
              </a:tr>
              <a:tr h="35001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a:ln>
                          <a:noFill/>
                        </a:ln>
                        <a:solidFill>
                          <a:schemeClr val="tx1"/>
                        </a:solidFill>
                        <a:effectLst/>
                        <a:latin typeface="+mn-ea"/>
                        <a:ea typeface="+mn-ea"/>
                      </a:endParaRPr>
                    </a:p>
                  </a:txBody>
                  <a:tcPr marL="92075" marR="92075" marT="34526" marB="3452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extLst>
                  <a:ext uri="{0D108BD9-81ED-4DB2-BD59-A6C34878D82A}">
                    <a16:rowId xmlns:a16="http://schemas.microsoft.com/office/drawing/2014/main" val="10004"/>
                  </a:ext>
                </a:extLst>
              </a:tr>
              <a:tr h="343371">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extLst>
                  <a:ext uri="{0D108BD9-81ED-4DB2-BD59-A6C34878D82A}">
                    <a16:rowId xmlns:a16="http://schemas.microsoft.com/office/drawing/2014/main" val="10005"/>
                  </a:ext>
                </a:extLst>
              </a:tr>
              <a:tr h="343371">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a:ln>
                            <a:noFill/>
                          </a:ln>
                          <a:solidFill>
                            <a:schemeClr val="tx1"/>
                          </a:solidFill>
                          <a:effectLst/>
                          <a:latin typeface="+mn-ea"/>
                          <a:ea typeface="+mn-ea"/>
                        </a:rPr>
                        <a:t>Bao Rong</a:t>
                      </a:r>
                      <a:endParaRPr kumimoji="1" lang="en-US" altLang="zh-CN" sz="2400" b="0" i="0" u="none" strike="noStrike" cap="none" normalizeH="0" baseline="0">
                        <a:ln>
                          <a:noFill/>
                        </a:ln>
                        <a:solidFill>
                          <a:schemeClr val="tx1"/>
                        </a:solidFill>
                        <a:effectLst/>
                        <a:latin typeface="+mn-ea"/>
                        <a:ea typeface="+mn-ea"/>
                      </a:endParaRPr>
                    </a:p>
                  </a:txBody>
                  <a:tcPr marL="92075" marR="92075" marT="34526" marB="3452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extLst>
                  <a:ext uri="{0D108BD9-81ED-4DB2-BD59-A6C34878D82A}">
                    <a16:rowId xmlns:a16="http://schemas.microsoft.com/office/drawing/2014/main" val="10006"/>
                  </a:ext>
                </a:extLst>
              </a:tr>
              <a:tr h="343371">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extLst>
                  <a:ext uri="{0D108BD9-81ED-4DB2-BD59-A6C34878D82A}">
                    <a16:rowId xmlns:a16="http://schemas.microsoft.com/office/drawing/2014/main" val="10007"/>
                  </a:ext>
                </a:extLst>
              </a:tr>
              <a:tr h="800033">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en-US"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extLst>
                  <a:ext uri="{0D108BD9-81ED-4DB2-BD59-A6C34878D82A}">
                    <a16:rowId xmlns:a16="http://schemas.microsoft.com/office/drawing/2014/main" val="10008"/>
                  </a:ext>
                </a:extLst>
              </a:tr>
            </a:tbl>
          </a:graphicData>
        </a:graphic>
      </p:graphicFrame>
      <p:sp>
        <p:nvSpPr>
          <p:cNvPr id="13" name="Line 74"/>
          <p:cNvSpPr>
            <a:spLocks noChangeShapeType="1"/>
          </p:cNvSpPr>
          <p:nvPr/>
        </p:nvSpPr>
        <p:spPr bwMode="auto">
          <a:xfrm flipV="1">
            <a:off x="4977413" y="2069607"/>
            <a:ext cx="2057400" cy="171450"/>
          </a:xfrm>
          <a:prstGeom prst="line">
            <a:avLst/>
          </a:prstGeom>
          <a:noFill/>
          <a:ln w="222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14" name="Line 75"/>
          <p:cNvSpPr>
            <a:spLocks noChangeShapeType="1"/>
          </p:cNvSpPr>
          <p:nvPr/>
        </p:nvSpPr>
        <p:spPr bwMode="auto">
          <a:xfrm>
            <a:off x="4977413" y="2641106"/>
            <a:ext cx="2057400" cy="1451391"/>
          </a:xfrm>
          <a:prstGeom prst="line">
            <a:avLst/>
          </a:prstGeom>
          <a:noFill/>
          <a:ln w="222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2" name="文本框 1">
            <a:extLst>
              <a:ext uri="{FF2B5EF4-FFF2-40B4-BE49-F238E27FC236}">
                <a16:creationId xmlns:a16="http://schemas.microsoft.com/office/drawing/2014/main" id="{211057C2-257F-087A-4EF9-5D74E999AFCD}"/>
              </a:ext>
            </a:extLst>
          </p:cNvPr>
          <p:cNvSpPr txBox="1"/>
          <p:nvPr/>
        </p:nvSpPr>
        <p:spPr>
          <a:xfrm>
            <a:off x="3775934" y="5325035"/>
            <a:ext cx="2869696" cy="461665"/>
          </a:xfrm>
          <a:prstGeom prst="rect">
            <a:avLst/>
          </a:prstGeom>
          <a:noFill/>
        </p:spPr>
        <p:txBody>
          <a:bodyPr wrap="none" rtlCol="0">
            <a:spAutoFit/>
          </a:bodyPr>
          <a:lstStyle/>
          <a:p>
            <a:r>
              <a:rPr lang="zh-CN" altLang="en-US" sz="2400" dirty="0"/>
              <a:t>图</a:t>
            </a:r>
            <a:r>
              <a:rPr lang="en-US" altLang="zh-CN" sz="2400" dirty="0"/>
              <a:t>7-5 </a:t>
            </a:r>
            <a:r>
              <a:rPr lang="zh-CN" altLang="en-US" sz="2400" dirty="0"/>
              <a:t>索引顺序文件</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索引顺序文件组织方式</a:t>
            </a:r>
          </a:p>
        </p:txBody>
      </p:sp>
      <p:sp>
        <p:nvSpPr>
          <p:cNvPr id="6" name="íSľïdé"/>
          <p:cNvSpPr/>
          <p:nvPr/>
        </p:nvSpPr>
        <p:spPr>
          <a:xfrm>
            <a:off x="1906927" y="1578600"/>
            <a:ext cx="567702" cy="511936"/>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p>
        </p:txBody>
      </p:sp>
      <p:sp>
        <p:nvSpPr>
          <p:cNvPr id="7" name="ïŝļíḓê"/>
          <p:cNvSpPr/>
          <p:nvPr/>
        </p:nvSpPr>
        <p:spPr bwMode="auto">
          <a:xfrm>
            <a:off x="8689292" y="2210448"/>
            <a:ext cx="556774" cy="553604"/>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accent1"/>
          </a:solidFill>
          <a:ln>
            <a:noFill/>
          </a:ln>
        </p:spPr>
        <p:txBody>
          <a:bodyPr wrap="square" lIns="91440" tIns="45720" rIns="91440" bIns="45720">
            <a:normAutofit/>
          </a:bodyPr>
          <a:lstStyle/>
          <a:p>
            <a:endParaRPr lang="zh-CN" altLang="en-US"/>
          </a:p>
        </p:txBody>
      </p:sp>
      <p:sp>
        <p:nvSpPr>
          <p:cNvPr id="8" name="îṧľîdé"/>
          <p:cNvSpPr/>
          <p:nvPr/>
        </p:nvSpPr>
        <p:spPr>
          <a:xfrm>
            <a:off x="3945450" y="1162697"/>
            <a:ext cx="4034934" cy="2095500"/>
          </a:xfrm>
          <a:prstGeom prst="leftRightRibbon">
            <a:avLst>
              <a:gd name="adj1" fmla="val 50000"/>
              <a:gd name="adj2" fmla="val 50000"/>
              <a:gd name="adj3" fmla="val 33333"/>
            </a:avLst>
          </a:pr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9" name="内容占位符 2"/>
          <p:cNvSpPr txBox="1"/>
          <p:nvPr/>
        </p:nvSpPr>
        <p:spPr>
          <a:xfrm>
            <a:off x="894702" y="2210447"/>
            <a:ext cx="4440777" cy="30842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600" dirty="0">
                <a:solidFill>
                  <a:srgbClr val="0000FF"/>
                </a:solidFill>
              </a:rPr>
              <a:t>一级</a:t>
            </a:r>
            <a:r>
              <a:rPr lang="zh-CN" altLang="en-US" sz="2600" dirty="0"/>
              <a:t>索引文件</a:t>
            </a:r>
            <a:endParaRPr lang="en-US" altLang="zh-CN" sz="2600" dirty="0"/>
          </a:p>
          <a:p>
            <a:pPr marL="34290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chemeClr val="tx1">
                    <a:lumMod val="65000"/>
                    <a:lumOff val="35000"/>
                  </a:schemeClr>
                </a:solidFill>
              </a:rPr>
              <a:t>如果在一个顺序文件中所含有的记录数为</a:t>
            </a:r>
            <a:r>
              <a:rPr lang="en-US" altLang="zh-CN" sz="2200" dirty="0">
                <a:solidFill>
                  <a:schemeClr val="tx1">
                    <a:lumMod val="65000"/>
                    <a:lumOff val="35000"/>
                  </a:schemeClr>
                </a:solidFill>
              </a:rPr>
              <a:t>N</a:t>
            </a:r>
            <a:r>
              <a:rPr lang="zh-CN" altLang="en-US" sz="2200" dirty="0">
                <a:solidFill>
                  <a:schemeClr val="tx1">
                    <a:lumMod val="65000"/>
                    <a:lumOff val="35000"/>
                  </a:schemeClr>
                </a:solidFill>
              </a:rPr>
              <a:t>，则为检索到具有指定关键字的记录，平均须查找</a:t>
            </a:r>
            <a:r>
              <a:rPr lang="en-US" altLang="zh-CN" sz="2200" dirty="0">
                <a:solidFill>
                  <a:schemeClr val="tx1">
                    <a:lumMod val="65000"/>
                    <a:lumOff val="35000"/>
                  </a:schemeClr>
                </a:solidFill>
              </a:rPr>
              <a:t>N/2</a:t>
            </a:r>
            <a:r>
              <a:rPr lang="zh-CN" altLang="en-US" sz="2200" dirty="0">
                <a:solidFill>
                  <a:schemeClr val="tx1">
                    <a:lumMod val="65000"/>
                    <a:lumOff val="35000"/>
                  </a:schemeClr>
                </a:solidFill>
              </a:rPr>
              <a:t>个记录；</a:t>
            </a:r>
          </a:p>
          <a:p>
            <a:pPr marL="34290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chemeClr val="tx1">
                    <a:lumMod val="65000"/>
                    <a:lumOff val="35000"/>
                  </a:schemeClr>
                </a:solidFill>
              </a:rPr>
              <a:t>对于索引顺序文件，则为能检索到具有指定关键字的记录，平均只要查找</a:t>
            </a:r>
            <a:r>
              <a:rPr lang="en-US" altLang="zh-CN" sz="2200" dirty="0">
                <a:solidFill>
                  <a:schemeClr val="tx1">
                    <a:lumMod val="65000"/>
                    <a:lumOff val="35000"/>
                  </a:schemeClr>
                </a:solidFill>
              </a:rPr>
              <a:t>sqrt(N) </a:t>
            </a:r>
            <a:r>
              <a:rPr lang="zh-CN" altLang="en-US" sz="2200" dirty="0">
                <a:solidFill>
                  <a:schemeClr val="tx1">
                    <a:lumMod val="65000"/>
                    <a:lumOff val="35000"/>
                  </a:schemeClr>
                </a:solidFill>
              </a:rPr>
              <a:t>个记录数，因而其检索效率比顺序文件约提高</a:t>
            </a:r>
            <a:r>
              <a:rPr lang="en-US" altLang="zh-CN" sz="2200" dirty="0">
                <a:solidFill>
                  <a:schemeClr val="tx1">
                    <a:lumMod val="65000"/>
                    <a:lumOff val="35000"/>
                  </a:schemeClr>
                </a:solidFill>
              </a:rPr>
              <a:t>sqrt(N)/2</a:t>
            </a:r>
            <a:r>
              <a:rPr lang="zh-CN" altLang="en-US" sz="2200" dirty="0">
                <a:solidFill>
                  <a:schemeClr val="tx1">
                    <a:lumMod val="65000"/>
                    <a:lumOff val="35000"/>
                  </a:schemeClr>
                </a:solidFill>
              </a:rPr>
              <a:t>倍</a:t>
            </a:r>
          </a:p>
        </p:txBody>
      </p:sp>
      <p:sp>
        <p:nvSpPr>
          <p:cNvPr id="10" name="内容占位符 2"/>
          <p:cNvSpPr txBox="1"/>
          <p:nvPr/>
        </p:nvSpPr>
        <p:spPr>
          <a:xfrm>
            <a:off x="7696200" y="2888816"/>
            <a:ext cx="4062082" cy="263480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600" dirty="0">
                <a:solidFill>
                  <a:srgbClr val="0000FF"/>
                </a:solidFill>
              </a:rPr>
              <a:t>两级</a:t>
            </a:r>
            <a:r>
              <a:rPr lang="zh-CN" altLang="en-US" sz="2600" dirty="0"/>
              <a:t>索引文件</a:t>
            </a:r>
            <a:endParaRPr lang="en-US" altLang="zh-CN" sz="2600" dirty="0"/>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chemeClr val="tx1">
                    <a:lumMod val="65000"/>
                    <a:lumOff val="35000"/>
                  </a:schemeClr>
                </a:solidFill>
              </a:rPr>
              <a:t>为了进一步提高检索效率，可以为顺序文件建立多级索引，即为索引文件再建立一张索引表，从而形成两级索引表</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chemeClr val="tx1">
                    <a:lumMod val="65000"/>
                    <a:lumOff val="35000"/>
                  </a:schemeClr>
                </a:solidFill>
              </a:rPr>
              <a:t>两级索引表 </a:t>
            </a:r>
            <a:r>
              <a:rPr lang="en-US" altLang="zh-CN" sz="2200" dirty="0">
                <a:solidFill>
                  <a:schemeClr val="tx1">
                    <a:lumMod val="65000"/>
                    <a:lumOff val="35000"/>
                  </a:schemeClr>
                </a:solidFill>
              </a:rPr>
              <a:t>(3/2)(N)^(1/3)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7.2.6 </a:t>
            </a:r>
            <a:r>
              <a:rPr lang="zh-CN" altLang="en-US" sz="2800" b="1" dirty="0">
                <a:solidFill>
                  <a:schemeClr val="bg1"/>
                </a:solidFill>
              </a:rPr>
              <a:t>直接文件和哈希文件（</a:t>
            </a:r>
            <a:r>
              <a:rPr lang="zh-CN" altLang="en-US" sz="2800" b="1" dirty="0">
                <a:solidFill>
                  <a:srgbClr val="FF0000"/>
                </a:solidFill>
              </a:rPr>
              <a:t>略</a:t>
            </a:r>
            <a:r>
              <a:rPr lang="zh-CN" altLang="en-US" sz="2800" b="1" dirty="0">
                <a:solidFill>
                  <a:schemeClr val="bg1"/>
                </a:solidFill>
              </a:rPr>
              <a:t>）</a:t>
            </a:r>
          </a:p>
        </p:txBody>
      </p:sp>
      <p:sp>
        <p:nvSpPr>
          <p:cNvPr id="9" name="Rectangle 3"/>
          <p:cNvSpPr txBox="1">
            <a:spLocks noChangeArrowheads="1"/>
          </p:cNvSpPr>
          <p:nvPr/>
        </p:nvSpPr>
        <p:spPr bwMode="auto">
          <a:xfrm>
            <a:off x="1669752" y="1700488"/>
            <a:ext cx="8024664" cy="2666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73050" indent="-273050" algn="l" rtl="0" eaLnBrk="1" fontAlgn="base" hangingPunct="1">
              <a:spcBef>
                <a:spcPts val="575"/>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1pPr>
            <a:lvl2pPr marL="548005" indent="-228600" algn="l" rtl="0" eaLnBrk="1" fontAlgn="base" hangingPunct="1">
              <a:spcBef>
                <a:spcPts val="375"/>
              </a:spcBef>
              <a:spcAft>
                <a:spcPct val="0"/>
              </a:spcAft>
              <a:buClr>
                <a:schemeClr val="accent2"/>
              </a:buClr>
              <a:buSzPct val="85000"/>
              <a:buFont typeface="Wingdings" panose="05000000000000000000" pitchFamily="2" charset="2"/>
              <a:buChar char="Ø"/>
              <a:defRPr sz="2200" kern="1200">
                <a:solidFill>
                  <a:schemeClr val="tx1"/>
                </a:solidFill>
                <a:latin typeface="+mn-lt"/>
                <a:ea typeface="+mn-ea"/>
                <a:cs typeface="+mn-cs"/>
              </a:defRPr>
            </a:lvl2pPr>
            <a:lvl3pPr marL="822325" indent="-228600" algn="l" rtl="0" eaLnBrk="1" fontAlgn="base" hangingPunct="1">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1" fontAlgn="base" hangingPunct="1">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575"/>
              </a:spcBef>
              <a:spcAft>
                <a:spcPct val="0"/>
              </a:spcAft>
              <a:buClr>
                <a:srgbClr val="D34817"/>
              </a:buClr>
              <a:buSzPct val="85000"/>
              <a:buNone/>
              <a:defRPr/>
            </a:pPr>
            <a:r>
              <a:rPr kumimoji="0" lang="zh-CN" altLang="en-US"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rPr>
              <a:t>直接文件：</a:t>
            </a:r>
          </a:p>
          <a:p>
            <a:pPr marR="0" lvl="1" algn="l" defTabSz="914400" rtl="0" eaLnBrk="1" fontAlgn="base" latinLnBrk="0" hangingPunct="1">
              <a:lnSpc>
                <a:spcPct val="100000"/>
              </a:lnSpc>
              <a:spcBef>
                <a:spcPts val="375"/>
              </a:spcBef>
              <a:spcAft>
                <a:spcPct val="0"/>
              </a:spcAft>
              <a:buClr>
                <a:srgbClr val="9B2D1F"/>
              </a:buClr>
              <a:buSzPct val="85000"/>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关键字本身决定了记录的物理地址。</a:t>
            </a:r>
            <a:endParaRPr kumimoji="0" lang="en-US" altLang="zh-CN"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endParaRPr>
          </a:p>
          <a:p>
            <a:pPr marR="0" lvl="1" algn="l" defTabSz="914400" rtl="0" eaLnBrk="1" fontAlgn="base" latinLnBrk="0" hangingPunct="1">
              <a:lnSpc>
                <a:spcPct val="100000"/>
              </a:lnSpc>
              <a:spcBef>
                <a:spcPts val="375"/>
              </a:spcBef>
              <a:spcAft>
                <a:spcPct val="0"/>
              </a:spcAft>
              <a:buClr>
                <a:srgbClr val="9B2D1F"/>
              </a:buClr>
              <a:buSzPct val="85000"/>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键值转换：关键字到记录物理地址的转换。</a:t>
            </a:r>
            <a:endParaRPr kumimoji="0" lang="en-US" altLang="zh-CN"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endParaRPr>
          </a:p>
          <a:p>
            <a:pPr marR="0" lvl="1" algn="l" defTabSz="914400" rtl="0" eaLnBrk="1" fontAlgn="base" latinLnBrk="0" hangingPunct="1">
              <a:lnSpc>
                <a:spcPct val="100000"/>
              </a:lnSpc>
              <a:spcBef>
                <a:spcPts val="375"/>
              </a:spcBef>
              <a:spcAft>
                <a:spcPct val="0"/>
              </a:spcAft>
              <a:buClr>
                <a:srgbClr val="9B2D1F"/>
              </a:buClr>
              <a:buSzPct val="85000"/>
              <a:defRPr/>
            </a:pPr>
            <a:r>
              <a:rPr lang="zh-CN" altLang="en-US" sz="2400" dirty="0">
                <a:solidFill>
                  <a:srgbClr val="0000FF"/>
                </a:solidFill>
                <a:latin typeface="+mn-ea"/>
                <a:sym typeface="Wingdings" panose="05000000000000000000" pitchFamily="2" charset="2"/>
              </a:rPr>
              <a:t>关键是如何构造键值转换方法。</a:t>
            </a:r>
            <a:endParaRPr kumimoji="0" lang="en-US" altLang="zh-CN" sz="2400"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endParaRPr>
          </a:p>
          <a:p>
            <a:pPr marL="319405" marR="0" lvl="1" indent="0" algn="l" defTabSz="914400" rtl="0" eaLnBrk="1" fontAlgn="base" latinLnBrk="0" hangingPunct="1">
              <a:lnSpc>
                <a:spcPct val="100000"/>
              </a:lnSpc>
              <a:spcBef>
                <a:spcPts val="375"/>
              </a:spcBef>
              <a:spcAft>
                <a:spcPct val="0"/>
              </a:spcAft>
              <a:buClr>
                <a:srgbClr val="9B2D1F"/>
              </a:buClr>
              <a:buSzPct val="85000"/>
              <a:buNone/>
              <a:defRPr/>
            </a:pPr>
            <a:endParaRPr kumimoji="0" lang="zh-CN" altLang="en-US"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endParaRPr>
          </a:p>
          <a:p>
            <a:pPr marL="0" marR="0" lvl="0" indent="0" algn="l" defTabSz="914400" rtl="0" eaLnBrk="1" fontAlgn="base" latinLnBrk="0" hangingPunct="1">
              <a:lnSpc>
                <a:spcPct val="100000"/>
              </a:lnSpc>
              <a:spcBef>
                <a:spcPts val="575"/>
              </a:spcBef>
              <a:spcAft>
                <a:spcPct val="0"/>
              </a:spcAft>
              <a:buClr>
                <a:srgbClr val="D34817"/>
              </a:buClr>
              <a:buSzPct val="85000"/>
              <a:buNone/>
              <a:defRPr/>
            </a:pPr>
            <a:r>
              <a:rPr kumimoji="0" lang="zh-CN" altLang="en-US"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rPr>
              <a:t>哈希文件：</a:t>
            </a:r>
          </a:p>
          <a:p>
            <a:pPr marR="0" lvl="1" algn="l" defTabSz="914400" rtl="0" eaLnBrk="1" fontAlgn="base" latinLnBrk="0" hangingPunct="1">
              <a:lnSpc>
                <a:spcPct val="100000"/>
              </a:lnSpc>
              <a:spcBef>
                <a:spcPts val="375"/>
              </a:spcBef>
              <a:spcAft>
                <a:spcPct val="0"/>
              </a:spcAft>
              <a:buClr>
                <a:srgbClr val="9B2D1F"/>
              </a:buClr>
              <a:buSzPct val="85000"/>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利用</a:t>
            </a:r>
            <a:r>
              <a:rPr kumimoji="0" lang="en-US" altLang="zh-CN" sz="2400"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rPr>
              <a:t>Hash</a:t>
            </a:r>
            <a:r>
              <a:rPr kumimoji="0" lang="zh-CN" altLang="en-US" sz="2400"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rPr>
              <a:t>函数</a:t>
            </a:r>
            <a:r>
              <a:rPr kumimoji="0" lang="zh-CN" altLang="en-US"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将记录键值转换为记录的地址。</a:t>
            </a: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009620" y="1700488"/>
            <a:ext cx="527050" cy="527050"/>
          </a:xfrm>
          <a:prstGeom prst="rect">
            <a:avLst/>
          </a:prstGeom>
          <a:ln>
            <a:noFill/>
          </a:ln>
          <a:effectLst>
            <a:softEdge rad="0"/>
          </a:effectLst>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009620" y="3350949"/>
            <a:ext cx="527050" cy="527050"/>
          </a:xfrm>
          <a:prstGeom prst="rect">
            <a:avLst/>
          </a:prstGeom>
          <a:ln>
            <a:noFill/>
          </a:ln>
          <a:effectLst>
            <a:softEdge rad="0"/>
          </a:effectLst>
        </p:spPr>
      </p:pic>
      <p:sp>
        <p:nvSpPr>
          <p:cNvPr id="16" name="íśḷíḋé"/>
          <p:cNvSpPr/>
          <p:nvPr/>
        </p:nvSpPr>
        <p:spPr bwMode="auto">
          <a:xfrm>
            <a:off x="8747628" y="1779039"/>
            <a:ext cx="2589100" cy="2588226"/>
          </a:xfrm>
          <a:prstGeom prst="ellipse">
            <a:avLst/>
          </a:prstGeom>
          <a:blipFill>
            <a:blip r:embed="rId3"/>
            <a:stretch>
              <a:fillRect l="-25098" r="-24851"/>
            </a:stretch>
          </a:blipFill>
          <a:ln w="57150">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en-US" sz="2800" b="1">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第8章 知识导图"/>
          <p:cNvPicPr>
            <a:picLocks noChangeAspect="1"/>
          </p:cNvPicPr>
          <p:nvPr/>
        </p:nvPicPr>
        <p:blipFill>
          <a:blip r:embed="rId3"/>
          <a:stretch>
            <a:fillRect/>
          </a:stretch>
        </p:blipFill>
        <p:spPr>
          <a:xfrm>
            <a:off x="4961255" y="788670"/>
            <a:ext cx="6248400" cy="6000115"/>
          </a:xfrm>
          <a:prstGeom prst="rect">
            <a:avLst/>
          </a:prstGeom>
        </p:spPr>
      </p:pic>
      <p:sp>
        <p:nvSpPr>
          <p:cNvPr id="19" name="任意多边形: 形状 18"/>
          <p:cNvSpPr/>
          <p:nvPr/>
        </p:nvSpPr>
        <p:spPr>
          <a:xfrm>
            <a:off x="-9525" y="-1"/>
            <a:ext cx="12201525" cy="1255073"/>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1525" y="257830"/>
            <a:ext cx="2539478" cy="523220"/>
          </a:xfrm>
          <a:prstGeom prst="rect">
            <a:avLst/>
          </a:prstGeom>
        </p:spPr>
        <p:txBody>
          <a:bodyPr wrap="none">
            <a:spAutoFit/>
          </a:bodyPr>
          <a:lstStyle/>
          <a:p>
            <a:r>
              <a:rPr lang="zh-CN" altLang="en-US" sz="2800" b="1" dirty="0">
                <a:solidFill>
                  <a:schemeClr val="bg1"/>
                </a:solidFill>
              </a:rPr>
              <a:t>第</a:t>
            </a:r>
            <a:r>
              <a:rPr lang="en-US" altLang="zh-CN" sz="2800" b="1" dirty="0">
                <a:solidFill>
                  <a:schemeClr val="bg1"/>
                </a:solidFill>
              </a:rPr>
              <a:t>7</a:t>
            </a:r>
            <a:r>
              <a:rPr lang="zh-CN" altLang="en-US" sz="2800" b="1" dirty="0">
                <a:solidFill>
                  <a:schemeClr val="bg1"/>
                </a:solidFill>
              </a:rPr>
              <a:t>章知识导图</a:t>
            </a:r>
          </a:p>
        </p:txBody>
      </p:sp>
      <p:graphicFrame>
        <p:nvGraphicFramePr>
          <p:cNvPr id="30" name="表格 29"/>
          <p:cNvGraphicFramePr/>
          <p:nvPr>
            <p:custDataLst>
              <p:tags r:id="rId1"/>
            </p:custDataLst>
          </p:nvPr>
        </p:nvGraphicFramePr>
        <p:xfrm>
          <a:off x="462431" y="1634204"/>
          <a:ext cx="4173963" cy="4789452"/>
        </p:xfrm>
        <a:graphic>
          <a:graphicData uri="http://schemas.openxmlformats.org/drawingml/2006/table">
            <a:tbl>
              <a:tblPr firstRow="1" bandRow="1">
                <a:tableStyleId>{72833802-FEF1-4C79-8D5D-14CF1EAF98D9}</a:tableStyleId>
              </a:tblPr>
              <a:tblGrid>
                <a:gridCol w="1221039">
                  <a:extLst>
                    <a:ext uri="{9D8B030D-6E8A-4147-A177-3AD203B41FA5}">
                      <a16:colId xmlns:a16="http://schemas.microsoft.com/office/drawing/2014/main" val="20000"/>
                    </a:ext>
                  </a:extLst>
                </a:gridCol>
                <a:gridCol w="2952924">
                  <a:extLst>
                    <a:ext uri="{9D8B030D-6E8A-4147-A177-3AD203B41FA5}">
                      <a16:colId xmlns:a16="http://schemas.microsoft.com/office/drawing/2014/main" val="20001"/>
                    </a:ext>
                  </a:extLst>
                </a:gridCol>
              </a:tblGrid>
              <a:tr h="399121">
                <a:tc>
                  <a:txBody>
                    <a:bodyPr/>
                    <a:lstStyle/>
                    <a:p>
                      <a:pPr marL="71755" indent="0" algn="ctr">
                        <a:lnSpc>
                          <a:spcPct val="100000"/>
                        </a:lnSpc>
                        <a:spcBef>
                          <a:spcPts val="300"/>
                        </a:spcBef>
                        <a:spcAft>
                          <a:spcPts val="300"/>
                        </a:spcAft>
                        <a:buNone/>
                      </a:pPr>
                      <a:r>
                        <a:rPr lang="en-US" sz="2000" b="0" dirty="0">
                          <a:solidFill>
                            <a:schemeClr val="tx1"/>
                          </a:solidFill>
                          <a:latin typeface="微软雅黑 (正文)"/>
                        </a:rPr>
                        <a:t>第1章</a:t>
                      </a:r>
                      <a:endParaRPr lang="en-US" altLang="en-US" sz="2000" b="0" dirty="0">
                        <a:solidFill>
                          <a:schemeClr val="tx1"/>
                        </a:solidFill>
                        <a:latin typeface="微软雅黑 (正文)"/>
                        <a:ea typeface="华文楷体" panose="02010600040101010101" charset="-122"/>
                        <a:cs typeface="华文楷体" panose="02010600040101010101" charset="-122"/>
                      </a:endParaRPr>
                    </a:p>
                  </a:txBody>
                  <a:tcPr marL="98738" marR="98738" marT="0" marB="0" anchor="ctr">
                    <a:noFill/>
                  </a:tcPr>
                </a:tc>
                <a:tc>
                  <a:txBody>
                    <a:bodyPr/>
                    <a:lstStyle/>
                    <a:p>
                      <a:pPr marL="71755" indent="0" algn="l">
                        <a:lnSpc>
                          <a:spcPct val="100000"/>
                        </a:lnSpc>
                        <a:spcBef>
                          <a:spcPts val="300"/>
                        </a:spcBef>
                        <a:spcAft>
                          <a:spcPts val="300"/>
                        </a:spcAft>
                        <a:buNone/>
                      </a:pPr>
                      <a:r>
                        <a:rPr lang="en-US" sz="2000" b="0" dirty="0" err="1">
                          <a:solidFill>
                            <a:schemeClr val="tx1"/>
                          </a:solidFill>
                          <a:latin typeface="微软雅黑 (正文)"/>
                        </a:rPr>
                        <a:t>操作系统引论</a:t>
                      </a:r>
                      <a:endParaRPr lang="en-US" altLang="en-US" sz="2000" b="0" dirty="0">
                        <a:solidFill>
                          <a:schemeClr val="tx1"/>
                        </a:solidFill>
                        <a:latin typeface="微软雅黑 (正文)"/>
                        <a:ea typeface="华文楷体" panose="02010600040101010101" charset="-122"/>
                        <a:cs typeface="华文楷体" panose="02010600040101010101" charset="-122"/>
                      </a:endParaRPr>
                    </a:p>
                  </a:txBody>
                  <a:tcPr marL="98738" marR="98738" marT="0" marB="0" anchor="ctr">
                    <a:noFill/>
                  </a:tcPr>
                </a:tc>
                <a:extLst>
                  <a:ext uri="{0D108BD9-81ED-4DB2-BD59-A6C34878D82A}">
                    <a16:rowId xmlns:a16="http://schemas.microsoft.com/office/drawing/2014/main" val="10000"/>
                  </a:ext>
                </a:extLst>
              </a:tr>
              <a:tr h="399121">
                <a:tc>
                  <a:txBody>
                    <a:bodyPr/>
                    <a:lstStyle/>
                    <a:p>
                      <a:pPr marL="71755" indent="0" algn="ctr">
                        <a:lnSpc>
                          <a:spcPct val="100000"/>
                        </a:lnSpc>
                        <a:spcBef>
                          <a:spcPts val="300"/>
                        </a:spcBef>
                        <a:spcAft>
                          <a:spcPts val="300"/>
                        </a:spcAft>
                        <a:buNone/>
                      </a:pPr>
                      <a:r>
                        <a:rPr lang="en-US" sz="2000">
                          <a:latin typeface="微软雅黑 (正文)"/>
                        </a:rPr>
                        <a:t>第2章</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latin typeface="微软雅黑 (正文)"/>
                        </a:rPr>
                        <a:t>进程的描述与控制</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1"/>
                  </a:ext>
                </a:extLst>
              </a:tr>
              <a:tr h="399121">
                <a:tc>
                  <a:txBody>
                    <a:bodyPr/>
                    <a:lstStyle/>
                    <a:p>
                      <a:pPr marL="71755" indent="0" algn="ctr">
                        <a:lnSpc>
                          <a:spcPct val="100000"/>
                        </a:lnSpc>
                        <a:spcBef>
                          <a:spcPts val="300"/>
                        </a:spcBef>
                        <a:spcAft>
                          <a:spcPts val="300"/>
                        </a:spcAft>
                        <a:buNone/>
                      </a:pPr>
                      <a:r>
                        <a:rPr lang="en-US" sz="2000" dirty="0">
                          <a:latin typeface="微软雅黑 (正文)"/>
                        </a:rPr>
                        <a:t>第3章</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latin typeface="微软雅黑 (正文)"/>
                        </a:rPr>
                        <a:t>处理机调度与死锁</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2"/>
                  </a:ext>
                </a:extLst>
              </a:tr>
              <a:tr h="399121">
                <a:tc>
                  <a:txBody>
                    <a:bodyPr/>
                    <a:lstStyle/>
                    <a:p>
                      <a:pPr marL="71755" indent="0" algn="ctr">
                        <a:lnSpc>
                          <a:spcPct val="100000"/>
                        </a:lnSpc>
                        <a:spcBef>
                          <a:spcPts val="300"/>
                        </a:spcBef>
                        <a:spcAft>
                          <a:spcPts val="300"/>
                        </a:spcAft>
                        <a:buNone/>
                      </a:pPr>
                      <a:r>
                        <a:rPr lang="en-US" sz="2000" dirty="0">
                          <a:latin typeface="微软雅黑 (正文)"/>
                        </a:rPr>
                        <a:t>第4章</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altLang="zh-CN" sz="2000" dirty="0" err="1">
                          <a:latin typeface="微软雅黑 (正文)"/>
                        </a:rPr>
                        <a:t>存储器管理</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3"/>
                  </a:ext>
                </a:extLst>
              </a:tr>
              <a:tr h="399121">
                <a:tc>
                  <a:txBody>
                    <a:bodyPr/>
                    <a:lstStyle/>
                    <a:p>
                      <a:pPr marL="71755" indent="0" algn="ctr">
                        <a:lnSpc>
                          <a:spcPct val="100000"/>
                        </a:lnSpc>
                        <a:spcBef>
                          <a:spcPts val="300"/>
                        </a:spcBef>
                        <a:spcAft>
                          <a:spcPts val="300"/>
                        </a:spcAft>
                        <a:buNone/>
                      </a:pPr>
                      <a:r>
                        <a:rPr lang="en-US" sz="2000">
                          <a:latin typeface="微软雅黑 (正文)"/>
                        </a:rPr>
                        <a:t>第5章</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altLang="zh-CN" sz="2000" dirty="0" err="1">
                          <a:latin typeface="微软雅黑 (正文)"/>
                        </a:rPr>
                        <a:t>虚拟存储器</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4"/>
                  </a:ext>
                </a:extLst>
              </a:tr>
              <a:tr h="399121">
                <a:tc>
                  <a:txBody>
                    <a:bodyPr/>
                    <a:lstStyle/>
                    <a:p>
                      <a:pPr marL="71755" indent="0" algn="ctr">
                        <a:lnSpc>
                          <a:spcPct val="100000"/>
                        </a:lnSpc>
                        <a:spcBef>
                          <a:spcPts val="300"/>
                        </a:spcBef>
                        <a:spcAft>
                          <a:spcPts val="300"/>
                        </a:spcAft>
                        <a:buNone/>
                      </a:pPr>
                      <a:r>
                        <a:rPr lang="en-US" sz="2000" dirty="0">
                          <a:latin typeface="微软雅黑 (正文)"/>
                        </a:rPr>
                        <a:t>第6章</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altLang="zh-CN" sz="2000" dirty="0" err="1">
                          <a:latin typeface="微软雅黑 (正文)"/>
                        </a:rPr>
                        <a:t>输入输出系统</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5"/>
                  </a:ext>
                </a:extLst>
              </a:tr>
              <a:tr h="399121">
                <a:tc>
                  <a:txBody>
                    <a:bodyPr/>
                    <a:lstStyle/>
                    <a:p>
                      <a:pPr marL="71755" indent="0" algn="l" defTabSz="914400" rtl="0" eaLnBrk="1" latinLnBrk="0" hangingPunct="1">
                        <a:lnSpc>
                          <a:spcPct val="100000"/>
                        </a:lnSpc>
                        <a:spcBef>
                          <a:spcPts val="300"/>
                        </a:spcBef>
                        <a:spcAft>
                          <a:spcPts val="300"/>
                        </a:spcAft>
                        <a:buNone/>
                      </a:pPr>
                      <a:r>
                        <a:rPr lang="en-US" sz="2000" b="1" kern="1200" dirty="0">
                          <a:solidFill>
                            <a:schemeClr val="bg1"/>
                          </a:solidFill>
                          <a:latin typeface="微软雅黑 (正文)"/>
                          <a:ea typeface="+mn-ea"/>
                          <a:cs typeface="+mn-cs"/>
                        </a:rPr>
                        <a:t>  第7章</a:t>
                      </a:r>
                      <a:endParaRPr lang="en-US" altLang="en-US" sz="2000" b="1" kern="1200" dirty="0">
                        <a:solidFill>
                          <a:schemeClr val="bg1"/>
                        </a:solidFill>
                        <a:latin typeface="微软雅黑 (正文)"/>
                        <a:ea typeface="+mn-ea"/>
                        <a:cs typeface="+mn-cs"/>
                      </a:endParaRPr>
                    </a:p>
                  </a:txBody>
                  <a:tcPr marL="98738" marR="98738" marT="0" marB="0" anchor="ctr">
                    <a:solidFill>
                      <a:schemeClr val="accent2"/>
                    </a:solidFill>
                  </a:tcPr>
                </a:tc>
                <a:tc>
                  <a:txBody>
                    <a:bodyPr/>
                    <a:lstStyle/>
                    <a:p>
                      <a:pPr marL="71755" indent="0" algn="l" defTabSz="914400" rtl="0" eaLnBrk="1" latinLnBrk="0" hangingPunct="1">
                        <a:lnSpc>
                          <a:spcPct val="100000"/>
                        </a:lnSpc>
                        <a:spcBef>
                          <a:spcPts val="300"/>
                        </a:spcBef>
                        <a:spcAft>
                          <a:spcPts val="300"/>
                        </a:spcAft>
                        <a:buNone/>
                      </a:pPr>
                      <a:r>
                        <a:rPr lang="zh-CN" altLang="en-US" sz="2000" b="1" kern="1200" dirty="0">
                          <a:solidFill>
                            <a:schemeClr val="bg1"/>
                          </a:solidFill>
                          <a:latin typeface="微软雅黑 (正文)"/>
                          <a:ea typeface="+mn-ea"/>
                          <a:cs typeface="+mn-cs"/>
                        </a:rPr>
                        <a:t>文件管理</a:t>
                      </a:r>
                      <a:endParaRPr lang="en-US" altLang="en-US" sz="2000" b="1" kern="1200" dirty="0">
                        <a:solidFill>
                          <a:schemeClr val="bg1"/>
                        </a:solidFill>
                        <a:latin typeface="微软雅黑 (正文)"/>
                        <a:ea typeface="+mn-ea"/>
                        <a:cs typeface="+mn-cs"/>
                      </a:endParaRPr>
                    </a:p>
                  </a:txBody>
                  <a:tcPr marL="98738" marR="98738" marT="0" marB="0" anchor="ctr">
                    <a:solidFill>
                      <a:schemeClr val="accent2"/>
                    </a:solidFill>
                  </a:tcPr>
                </a:tc>
                <a:extLst>
                  <a:ext uri="{0D108BD9-81ED-4DB2-BD59-A6C34878D82A}">
                    <a16:rowId xmlns:a16="http://schemas.microsoft.com/office/drawing/2014/main" val="10006"/>
                  </a:ext>
                </a:extLst>
              </a:tr>
              <a:tr h="399121">
                <a:tc>
                  <a:txBody>
                    <a:bodyPr/>
                    <a:lstStyle/>
                    <a:p>
                      <a:pPr marL="71755" indent="0" algn="ctr">
                        <a:lnSpc>
                          <a:spcPct val="100000"/>
                        </a:lnSpc>
                        <a:spcBef>
                          <a:spcPts val="300"/>
                        </a:spcBef>
                        <a:spcAft>
                          <a:spcPts val="300"/>
                        </a:spcAft>
                        <a:buNone/>
                      </a:pPr>
                      <a:r>
                        <a:rPr lang="en-US" sz="2000" kern="1200" dirty="0">
                          <a:solidFill>
                            <a:schemeClr val="tx1"/>
                          </a:solidFill>
                          <a:latin typeface="微软雅黑 (正文)"/>
                          <a:ea typeface="+mn-ea"/>
                          <a:cs typeface="+mn-cs"/>
                        </a:rPr>
                        <a:t>第8章</a:t>
                      </a:r>
                      <a:endParaRPr lang="en-US" altLang="en-US" sz="2000" kern="1200" dirty="0">
                        <a:solidFill>
                          <a:schemeClr val="tx1"/>
                        </a:solidFill>
                        <a:latin typeface="微软雅黑 (正文)"/>
                        <a:ea typeface="+mn-ea"/>
                        <a:cs typeface="+mn-cs"/>
                      </a:endParaRPr>
                    </a:p>
                  </a:txBody>
                  <a:tcPr marL="98738" marR="98738" marT="0" marB="0" anchor="ctr">
                    <a:solidFill>
                      <a:schemeClr val="bg1"/>
                    </a:solidFill>
                  </a:tcPr>
                </a:tc>
                <a:tc>
                  <a:txBody>
                    <a:bodyPr/>
                    <a:lstStyle/>
                    <a:p>
                      <a:pPr marL="71755" indent="0" algn="l">
                        <a:lnSpc>
                          <a:spcPct val="100000"/>
                        </a:lnSpc>
                        <a:spcBef>
                          <a:spcPts val="300"/>
                        </a:spcBef>
                        <a:spcAft>
                          <a:spcPts val="300"/>
                        </a:spcAft>
                        <a:buNone/>
                      </a:pPr>
                      <a:r>
                        <a:rPr lang="en-US" altLang="zh-CN" sz="2000" dirty="0" err="1">
                          <a:latin typeface="微软雅黑 (正文)"/>
                        </a:rPr>
                        <a:t>磁盘存储器管理</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solidFill>
                      <a:schemeClr val="bg1"/>
                    </a:solidFill>
                  </a:tcPr>
                </a:tc>
                <a:extLst>
                  <a:ext uri="{0D108BD9-81ED-4DB2-BD59-A6C34878D82A}">
                    <a16:rowId xmlns:a16="http://schemas.microsoft.com/office/drawing/2014/main" val="10007"/>
                  </a:ext>
                </a:extLst>
              </a:tr>
              <a:tr h="399121">
                <a:tc>
                  <a:txBody>
                    <a:bodyPr/>
                    <a:lstStyle/>
                    <a:p>
                      <a:pPr marL="71755" indent="0" algn="ctr">
                        <a:lnSpc>
                          <a:spcPct val="100000"/>
                        </a:lnSpc>
                        <a:spcBef>
                          <a:spcPts val="300"/>
                        </a:spcBef>
                        <a:spcAft>
                          <a:spcPts val="300"/>
                        </a:spcAft>
                        <a:buNone/>
                      </a:pPr>
                      <a:r>
                        <a:rPr lang="en-US" sz="2000">
                          <a:latin typeface="微软雅黑 (正文)"/>
                        </a:rPr>
                        <a:t>第9章</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zh-CN" altLang="en-US" sz="2000" dirty="0">
                          <a:latin typeface="微软雅黑 (正文)"/>
                        </a:rPr>
                        <a:t>操作系统接口</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8"/>
                  </a:ext>
                </a:extLst>
              </a:tr>
              <a:tr h="399121">
                <a:tc>
                  <a:txBody>
                    <a:bodyPr/>
                    <a:lstStyle/>
                    <a:p>
                      <a:pPr marL="71755" indent="0" algn="ctr">
                        <a:lnSpc>
                          <a:spcPct val="100000"/>
                        </a:lnSpc>
                        <a:spcBef>
                          <a:spcPts val="300"/>
                        </a:spcBef>
                        <a:spcAft>
                          <a:spcPts val="300"/>
                        </a:spcAft>
                        <a:buNone/>
                      </a:pPr>
                      <a:r>
                        <a:rPr lang="en-US" sz="2000" dirty="0">
                          <a:solidFill>
                            <a:schemeClr val="bg1">
                              <a:lumMod val="75000"/>
                            </a:schemeClr>
                          </a:solidFill>
                          <a:latin typeface="微软雅黑 (正文)"/>
                        </a:rPr>
                        <a:t>第10章</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solidFill>
                            <a:schemeClr val="bg1">
                              <a:lumMod val="75000"/>
                            </a:schemeClr>
                          </a:solidFill>
                          <a:latin typeface="微软雅黑 (正文)"/>
                        </a:rPr>
                        <a:t>多处理机操作系统</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9"/>
                  </a:ext>
                </a:extLst>
              </a:tr>
              <a:tr h="399121">
                <a:tc>
                  <a:txBody>
                    <a:bodyPr/>
                    <a:lstStyle/>
                    <a:p>
                      <a:pPr marL="71755" indent="0" algn="ctr">
                        <a:lnSpc>
                          <a:spcPct val="100000"/>
                        </a:lnSpc>
                        <a:spcBef>
                          <a:spcPts val="300"/>
                        </a:spcBef>
                        <a:spcAft>
                          <a:spcPts val="300"/>
                        </a:spcAft>
                        <a:buNone/>
                      </a:pPr>
                      <a:r>
                        <a:rPr lang="en-US" sz="2000" dirty="0">
                          <a:solidFill>
                            <a:schemeClr val="bg1">
                              <a:lumMod val="75000"/>
                            </a:schemeClr>
                          </a:solidFill>
                          <a:latin typeface="微软雅黑 (正文)"/>
                        </a:rPr>
                        <a:t>第11章</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solidFill>
                            <a:schemeClr val="bg1">
                              <a:lumMod val="75000"/>
                            </a:schemeClr>
                          </a:solidFill>
                          <a:latin typeface="微软雅黑 (正文)"/>
                        </a:rPr>
                        <a:t>虚拟化和云计算</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10"/>
                  </a:ext>
                </a:extLst>
              </a:tr>
              <a:tr h="399121">
                <a:tc>
                  <a:txBody>
                    <a:bodyPr/>
                    <a:lstStyle/>
                    <a:p>
                      <a:pPr marL="71755" indent="0" algn="ctr">
                        <a:lnSpc>
                          <a:spcPct val="100000"/>
                        </a:lnSpc>
                        <a:spcBef>
                          <a:spcPts val="300"/>
                        </a:spcBef>
                        <a:spcAft>
                          <a:spcPts val="300"/>
                        </a:spcAft>
                        <a:buNone/>
                      </a:pPr>
                      <a:r>
                        <a:rPr lang="en-US" sz="2000">
                          <a:solidFill>
                            <a:schemeClr val="bg1">
                              <a:lumMod val="75000"/>
                            </a:schemeClr>
                          </a:solidFill>
                          <a:latin typeface="微软雅黑 (正文)"/>
                        </a:rPr>
                        <a:t>第12章</a:t>
                      </a:r>
                      <a:endParaRPr lang="en-US" altLang="en-US" sz="2000" b="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solidFill>
                            <a:schemeClr val="bg1">
                              <a:lumMod val="75000"/>
                            </a:schemeClr>
                          </a:solidFill>
                          <a:latin typeface="微软雅黑 (正文)"/>
                        </a:rPr>
                        <a:t>保护和安全</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11"/>
                  </a:ext>
                </a:extLst>
              </a:tr>
            </a:tbl>
          </a:graphicData>
        </a:graphic>
      </p:graphicFrame>
      <p:sp>
        <p:nvSpPr>
          <p:cNvPr id="8" name="任意多边形: 形状 7"/>
          <p:cNvSpPr/>
          <p:nvPr/>
        </p:nvSpPr>
        <p:spPr bwMode="auto">
          <a:xfrm>
            <a:off x="-9526" y="252740"/>
            <a:ext cx="12201525" cy="1128723"/>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244475" y="261476"/>
            <a:ext cx="527050" cy="527050"/>
          </a:xfrm>
          <a:prstGeom prst="rect">
            <a:avLst/>
          </a:prstGeom>
        </p:spPr>
      </p:pic>
      <p:pic>
        <p:nvPicPr>
          <p:cNvPr id="3" name="图形 9" descr="触控屏 纯色填充">
            <a:extLst>
              <a:ext uri="{FF2B5EF4-FFF2-40B4-BE49-F238E27FC236}">
                <a16:creationId xmlns:a16="http://schemas.microsoft.com/office/drawing/2014/main" id="{47CA4573-6C98-FD33-2951-B38D80FEF3E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1480" y="4115430"/>
            <a:ext cx="431800"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形 10" descr="徽章勾号 1 纯色填充">
            <a:extLst>
              <a:ext uri="{FF2B5EF4-FFF2-40B4-BE49-F238E27FC236}">
                <a16:creationId xmlns:a16="http://schemas.microsoft.com/office/drawing/2014/main" id="{D8B97E62-1BB7-8F4A-490B-861DBA92FF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9396" y="1357400"/>
            <a:ext cx="3587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形 10" descr="徽章勾号 1 纯色填充">
            <a:extLst>
              <a:ext uri="{FF2B5EF4-FFF2-40B4-BE49-F238E27FC236}">
                <a16:creationId xmlns:a16="http://schemas.microsoft.com/office/drawing/2014/main" id="{327F21D5-C68E-3E83-2425-41B6D987051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82589" y="2444077"/>
            <a:ext cx="3587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557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7.3 </a:t>
            </a:r>
            <a:r>
              <a:rPr lang="zh-CN" altLang="en-US" sz="2800" b="1" dirty="0">
                <a:solidFill>
                  <a:schemeClr val="bg1"/>
                </a:solidFill>
              </a:rPr>
              <a:t>文件目录</a:t>
            </a:r>
          </a:p>
        </p:txBody>
      </p:sp>
      <p:grpSp>
        <p:nvGrpSpPr>
          <p:cNvPr id="11" name="18592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0400" y="1420499"/>
            <a:ext cx="10838960" cy="4334858"/>
            <a:chOff x="660400" y="1580300"/>
            <a:chExt cx="10838960" cy="4334858"/>
          </a:xfrm>
        </p:grpSpPr>
        <p:sp>
          <p:nvSpPr>
            <p:cNvPr id="12" name="íṥḻîḑe"/>
            <p:cNvSpPr/>
            <p:nvPr/>
          </p:nvSpPr>
          <p:spPr>
            <a:xfrm>
              <a:off x="682048" y="1580300"/>
              <a:ext cx="3476055" cy="2567583"/>
            </a:xfrm>
            <a:prstGeom prst="rect">
              <a:avLst/>
            </a:prstGeom>
            <a:blipFill>
              <a:blip r:embed="rId3"/>
              <a:srcRect/>
              <a:stretch>
                <a:fillRect t="-17779" b="-17603"/>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3" name="ïşḻiḍé"/>
            <p:cNvSpPr/>
            <p:nvPr/>
          </p:nvSpPr>
          <p:spPr>
            <a:xfrm>
              <a:off x="660400" y="4245058"/>
              <a:ext cx="3517243" cy="1670100"/>
            </a:xfrm>
            <a:prstGeom prst="rect">
              <a:avLst/>
            </a:prstGeom>
            <a:solidFill>
              <a:schemeClr val="bg1"/>
            </a:solidFill>
            <a:ln w="9525">
              <a:gradFill flip="none" rotWithShape="1">
                <a:gsLst>
                  <a:gs pos="0">
                    <a:schemeClr val="bg1">
                      <a:lumMod val="75000"/>
                    </a:schemeClr>
                  </a:gs>
                  <a:gs pos="100000">
                    <a:schemeClr val="bg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nSpc>
                  <a:spcPct val="120000"/>
                </a:lnSpc>
              </a:pPr>
              <a:r>
                <a:rPr lang="zh-CN" altLang="en-US" sz="2400" dirty="0">
                  <a:solidFill>
                    <a:schemeClr val="tx1"/>
                  </a:solidFill>
                </a:rPr>
                <a:t>文件实现对数据的逻辑（抽象）管理。</a:t>
              </a:r>
              <a:endParaRPr lang="en-US" altLang="zh-CN" sz="2400" dirty="0">
                <a:solidFill>
                  <a:schemeClr val="tx1"/>
                </a:solidFill>
              </a:endParaRPr>
            </a:p>
            <a:p>
              <a:pPr>
                <a:lnSpc>
                  <a:spcPct val="120000"/>
                </a:lnSpc>
              </a:pPr>
              <a:r>
                <a:rPr lang="zh-CN" altLang="en-US" sz="2400" dirty="0">
                  <a:solidFill>
                    <a:srgbClr val="0000FF"/>
                  </a:solidFill>
                </a:rPr>
                <a:t>目录实现了对文件的逻辑（抽象）管理。</a:t>
              </a:r>
              <a:endParaRPr lang="en-US" altLang="zh-CN" sz="2400" dirty="0">
                <a:solidFill>
                  <a:srgbClr val="0000FF"/>
                </a:solidFill>
              </a:endParaRPr>
            </a:p>
          </p:txBody>
        </p:sp>
        <p:sp>
          <p:nvSpPr>
            <p:cNvPr id="14" name="îŝļiḋe"/>
            <p:cNvSpPr/>
            <p:nvPr/>
          </p:nvSpPr>
          <p:spPr>
            <a:xfrm>
              <a:off x="4352677" y="1580300"/>
              <a:ext cx="3476055" cy="2567583"/>
            </a:xfrm>
            <a:prstGeom prst="rect">
              <a:avLst/>
            </a:prstGeom>
            <a:blipFill>
              <a:blip r:embed="rId4"/>
              <a:srcRect/>
              <a:stretch>
                <a:fillRect t="-50445" b="-49949"/>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5" name="ïšlïḑè"/>
            <p:cNvSpPr/>
            <p:nvPr/>
          </p:nvSpPr>
          <p:spPr>
            <a:xfrm>
              <a:off x="4331029" y="4245058"/>
              <a:ext cx="3517243" cy="1670100"/>
            </a:xfrm>
            <a:prstGeom prst="rect">
              <a:avLst/>
            </a:prstGeom>
            <a:solidFill>
              <a:schemeClr val="bg1"/>
            </a:solidFill>
            <a:ln w="9525">
              <a:gradFill flip="none" rotWithShape="1">
                <a:gsLst>
                  <a:gs pos="0">
                    <a:schemeClr val="bg1">
                      <a:lumMod val="75000"/>
                    </a:schemeClr>
                  </a:gs>
                  <a:gs pos="100000">
                    <a:schemeClr val="bg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nSpc>
                  <a:spcPct val="120000"/>
                </a:lnSpc>
              </a:pPr>
              <a:r>
                <a:rPr lang="zh-CN" altLang="en-US" sz="2400" dirty="0">
                  <a:solidFill>
                    <a:srgbClr val="0000FF"/>
                  </a:solidFill>
                </a:rPr>
                <a:t>目录是一种数据结构，</a:t>
              </a:r>
              <a:r>
                <a:rPr lang="zh-CN" altLang="en-US" sz="2400" dirty="0">
                  <a:solidFill>
                    <a:schemeClr val="tx1"/>
                  </a:solidFill>
                </a:rPr>
                <a:t>用于标识文件及其物理地址，供检索使用。</a:t>
              </a:r>
            </a:p>
          </p:txBody>
        </p:sp>
        <p:sp>
          <p:nvSpPr>
            <p:cNvPr id="16" name="íŝḻiďé"/>
            <p:cNvSpPr/>
            <p:nvPr/>
          </p:nvSpPr>
          <p:spPr>
            <a:xfrm>
              <a:off x="8023305" y="1580300"/>
              <a:ext cx="3476055" cy="2567583"/>
            </a:xfrm>
            <a:prstGeom prst="rect">
              <a:avLst/>
            </a:prstGeom>
            <a:blipFill>
              <a:blip r:embed="rId5"/>
              <a:srcRect/>
              <a:stretch>
                <a:fillRect l="-5418" r="-5379"/>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7" name="í$ḷîḋe"/>
            <p:cNvSpPr/>
            <p:nvPr/>
          </p:nvSpPr>
          <p:spPr>
            <a:xfrm>
              <a:off x="8001657" y="4245058"/>
              <a:ext cx="3497703" cy="1670100"/>
            </a:xfrm>
            <a:prstGeom prst="rect">
              <a:avLst/>
            </a:prstGeom>
            <a:solidFill>
              <a:schemeClr val="bg1"/>
            </a:solidFill>
            <a:ln w="9525">
              <a:gradFill flip="none" rotWithShape="1">
                <a:gsLst>
                  <a:gs pos="0">
                    <a:schemeClr val="bg1">
                      <a:lumMod val="75000"/>
                    </a:schemeClr>
                  </a:gs>
                  <a:gs pos="100000">
                    <a:schemeClr val="bg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nSpc>
                  <a:spcPct val="120000"/>
                </a:lnSpc>
              </a:pPr>
              <a:r>
                <a:rPr lang="zh-CN" altLang="en-US" sz="2400" dirty="0">
                  <a:solidFill>
                    <a:srgbClr val="0000FF"/>
                  </a:solidFill>
                </a:rPr>
                <a:t>对目录管理的要求：</a:t>
              </a:r>
              <a:endParaRPr lang="en-US" altLang="zh-CN" sz="2400" dirty="0">
                <a:solidFill>
                  <a:srgbClr val="0000FF"/>
                </a:solidFill>
              </a:endParaRPr>
            </a:p>
            <a:p>
              <a:pPr marL="342900" indent="-342900">
                <a:lnSpc>
                  <a:spcPct val="120000"/>
                </a:lnSpc>
                <a:buClr>
                  <a:srgbClr val="FF0000"/>
                </a:buClr>
                <a:buFont typeface="Wingdings" panose="05000000000000000000" pitchFamily="2" charset="2"/>
                <a:buChar char="Ø"/>
              </a:pPr>
              <a:r>
                <a:rPr lang="zh-CN" altLang="en-US" sz="2200" dirty="0">
                  <a:solidFill>
                    <a:schemeClr val="tx1"/>
                  </a:solidFill>
                </a:rPr>
                <a:t>实现“按名存取”。</a:t>
              </a:r>
            </a:p>
            <a:p>
              <a:pPr marL="342900" indent="-342900">
                <a:lnSpc>
                  <a:spcPct val="120000"/>
                </a:lnSpc>
                <a:buClr>
                  <a:srgbClr val="FF0000"/>
                </a:buClr>
                <a:buFont typeface="Wingdings" panose="05000000000000000000" pitchFamily="2" charset="2"/>
                <a:buChar char="Ø"/>
              </a:pPr>
              <a:r>
                <a:rPr lang="zh-CN" altLang="en-US" sz="2200" dirty="0">
                  <a:solidFill>
                    <a:schemeClr val="tx1"/>
                  </a:solidFill>
                </a:rPr>
                <a:t>提高对目录的检索速度。</a:t>
              </a:r>
            </a:p>
            <a:p>
              <a:pPr marL="342900" indent="-342900">
                <a:lnSpc>
                  <a:spcPct val="120000"/>
                </a:lnSpc>
                <a:buClr>
                  <a:srgbClr val="FF0000"/>
                </a:buClr>
                <a:buFont typeface="Wingdings" panose="05000000000000000000" pitchFamily="2" charset="2"/>
                <a:buChar char="Ø"/>
              </a:pPr>
              <a:r>
                <a:rPr lang="zh-CN" altLang="en-US" sz="2200" dirty="0">
                  <a:solidFill>
                    <a:schemeClr val="tx1"/>
                  </a:solidFill>
                </a:rPr>
                <a:t>文件共享。</a:t>
              </a:r>
            </a:p>
            <a:p>
              <a:pPr marL="342900" indent="-342900">
                <a:lnSpc>
                  <a:spcPct val="120000"/>
                </a:lnSpc>
                <a:buClr>
                  <a:srgbClr val="FF0000"/>
                </a:buClr>
                <a:buFont typeface="Wingdings" panose="05000000000000000000" pitchFamily="2" charset="2"/>
                <a:buChar char="Ø"/>
              </a:pPr>
              <a:r>
                <a:rPr lang="zh-CN" altLang="en-US" sz="2200" dirty="0">
                  <a:solidFill>
                    <a:schemeClr val="tx1"/>
                  </a:solidFill>
                </a:rPr>
                <a:t>允许文件重名。</a:t>
              </a:r>
            </a:p>
          </p:txBody>
        </p:sp>
      </p:grpSp>
      <p:sp>
        <p:nvSpPr>
          <p:cNvPr id="2" name="文本框 1">
            <a:extLst>
              <a:ext uri="{FF2B5EF4-FFF2-40B4-BE49-F238E27FC236}">
                <a16:creationId xmlns:a16="http://schemas.microsoft.com/office/drawing/2014/main" id="{A48D2C0E-29F6-DC83-ADA0-A81183B5AE4F}"/>
              </a:ext>
            </a:extLst>
          </p:cNvPr>
          <p:cNvSpPr txBox="1"/>
          <p:nvPr/>
        </p:nvSpPr>
        <p:spPr>
          <a:xfrm>
            <a:off x="1061956" y="1528841"/>
            <a:ext cx="9799084" cy="2308324"/>
          </a:xfrm>
          <a:prstGeom prst="rect">
            <a:avLst/>
          </a:prstGeom>
          <a:noFill/>
        </p:spPr>
        <p:txBody>
          <a:bodyPr wrap="square" rtlCol="0">
            <a:spAutoFit/>
          </a:bodyPr>
          <a:lstStyle/>
          <a:p>
            <a:r>
              <a:rPr lang="zh-CN" altLang="en-US" sz="2400" dirty="0">
                <a:solidFill>
                  <a:srgbClr val="FF0000"/>
                </a:solidFill>
              </a:rPr>
              <a:t>思考体会：</a:t>
            </a:r>
            <a:endParaRPr lang="en-US" altLang="zh-CN" sz="2400" dirty="0">
              <a:solidFill>
                <a:srgbClr val="FF0000"/>
              </a:solidFill>
            </a:endParaRPr>
          </a:p>
          <a:p>
            <a:r>
              <a:rPr lang="en-US" altLang="zh-CN" sz="2400" dirty="0">
                <a:solidFill>
                  <a:srgbClr val="FF0000"/>
                </a:solidFill>
              </a:rPr>
              <a:t>1</a:t>
            </a:r>
            <a:r>
              <a:rPr lang="zh-CN" altLang="en-US" sz="2400" dirty="0">
                <a:solidFill>
                  <a:srgbClr val="FF0000"/>
                </a:solidFill>
              </a:rPr>
              <a:t>、著名计算机科学家大卫</a:t>
            </a:r>
            <a:r>
              <a:rPr lang="en-US" altLang="zh-CN" sz="2400" dirty="0">
                <a:solidFill>
                  <a:srgbClr val="FF0000"/>
                </a:solidFill>
              </a:rPr>
              <a:t>·</a:t>
            </a:r>
            <a:r>
              <a:rPr lang="zh-CN" altLang="en-US" sz="2400" dirty="0">
                <a:solidFill>
                  <a:srgbClr val="FF0000"/>
                </a:solidFill>
              </a:rPr>
              <a:t>惠勒</a:t>
            </a:r>
            <a:r>
              <a:rPr lang="en-US" altLang="zh-CN" sz="2400" dirty="0">
                <a:solidFill>
                  <a:srgbClr val="FF0000"/>
                </a:solidFill>
              </a:rPr>
              <a:t>(David Wheeler)</a:t>
            </a:r>
            <a:r>
              <a:rPr lang="zh-CN" altLang="en-US" sz="2400" dirty="0">
                <a:solidFill>
                  <a:srgbClr val="FF0000"/>
                </a:solidFill>
              </a:rPr>
              <a:t>：“计算机科学领域的任何问题都可以通过增加一层抽象来解决”。</a:t>
            </a:r>
            <a:r>
              <a:rPr lang="en-US" altLang="zh-CN" sz="2400" i="0" dirty="0">
                <a:solidFill>
                  <a:srgbClr val="FF0000"/>
                </a:solidFill>
                <a:effectLst/>
                <a:latin typeface="Arial" panose="020B0604020202020204" pitchFamily="34" charset="0"/>
              </a:rPr>
              <a:t> All problems in computer science can be solved by another level of indirection. </a:t>
            </a:r>
          </a:p>
          <a:p>
            <a:endParaRPr lang="en-US" altLang="zh-CN" sz="2400" dirty="0">
              <a:solidFill>
                <a:srgbClr val="FF0000"/>
              </a:solidFill>
            </a:endParaRPr>
          </a:p>
          <a:p>
            <a:r>
              <a:rPr lang="en-US" altLang="zh-CN" sz="2400" dirty="0">
                <a:solidFill>
                  <a:srgbClr val="FF0000"/>
                </a:solidFill>
              </a:rPr>
              <a:t>2</a:t>
            </a:r>
            <a:r>
              <a:rPr lang="zh-CN" altLang="en-US" sz="2400" dirty="0">
                <a:solidFill>
                  <a:srgbClr val="FF0000"/>
                </a:solidFill>
              </a:rPr>
              <a:t>、</a:t>
            </a:r>
            <a:r>
              <a:rPr lang="zh-CN" altLang="en-US" sz="2400" b="1" dirty="0">
                <a:solidFill>
                  <a:srgbClr val="0000FF"/>
                </a:solidFill>
              </a:rPr>
              <a:t>文件</a:t>
            </a:r>
            <a:r>
              <a:rPr lang="zh-CN" altLang="en-US" sz="2400" dirty="0">
                <a:solidFill>
                  <a:srgbClr val="0000FF"/>
                </a:solidFill>
              </a:rPr>
              <a:t>、</a:t>
            </a:r>
            <a:r>
              <a:rPr lang="zh-CN" altLang="en-US" sz="2400" b="1" dirty="0">
                <a:solidFill>
                  <a:srgbClr val="0000FF"/>
                </a:solidFill>
              </a:rPr>
              <a:t>目录</a:t>
            </a:r>
            <a:r>
              <a:rPr lang="zh-CN" altLang="en-US" sz="2400" dirty="0">
                <a:solidFill>
                  <a:srgbClr val="FF0000"/>
                </a:solidFill>
              </a:rPr>
              <a:t>是文件系统内对数据管理的</a:t>
            </a:r>
            <a:r>
              <a:rPr lang="zh-CN" altLang="en-US" sz="2400" b="1" dirty="0">
                <a:solidFill>
                  <a:srgbClr val="0000FF"/>
                </a:solidFill>
              </a:rPr>
              <a:t>两个关键抽象</a:t>
            </a:r>
            <a:r>
              <a:rPr lang="zh-CN" altLang="en-US" sz="2400" dirty="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7.3.1 </a:t>
            </a:r>
            <a:r>
              <a:rPr lang="zh-CN" altLang="en-US" sz="2800" b="1" dirty="0">
                <a:solidFill>
                  <a:schemeClr val="bg1"/>
                </a:solidFill>
              </a:rPr>
              <a:t>文件控制块和索引结点</a:t>
            </a:r>
          </a:p>
        </p:txBody>
      </p:sp>
      <p:sp>
        <p:nvSpPr>
          <p:cNvPr id="57" name="ïṧḷïḋè"/>
          <p:cNvSpPr/>
          <p:nvPr/>
        </p:nvSpPr>
        <p:spPr>
          <a:xfrm>
            <a:off x="1036792" y="1224148"/>
            <a:ext cx="7264246" cy="415102"/>
          </a:xfrm>
          <a:prstGeom prst="rect">
            <a:avLst/>
          </a:prstGeom>
          <a:noFill/>
          <a:ln>
            <a:noFill/>
          </a:ln>
        </p:spPr>
        <p:txBody>
          <a:bodyPr wrap="square" lIns="91440" tIns="45720" rIns="91440" bIns="45720" anchor="ctr" anchorCtr="0">
            <a:noAutofit/>
          </a:bodyPr>
          <a:lstStyle/>
          <a:p>
            <a:r>
              <a:rPr lang="zh-CN" altLang="en-US" sz="2400" b="1" dirty="0">
                <a:solidFill>
                  <a:srgbClr val="0000FF"/>
                </a:solidFill>
              </a:rPr>
              <a:t>文件是怎么管理的</a:t>
            </a:r>
            <a:endParaRPr lang="en-US" altLang="zh-CN" sz="2400" b="1" dirty="0">
              <a:solidFill>
                <a:srgbClr val="0000FF"/>
              </a:solidFill>
            </a:endParaRPr>
          </a:p>
        </p:txBody>
      </p:sp>
      <p:sp>
        <p:nvSpPr>
          <p:cNvPr id="58" name="îs1iďé"/>
          <p:cNvSpPr/>
          <p:nvPr/>
        </p:nvSpPr>
        <p:spPr>
          <a:xfrm>
            <a:off x="1592068" y="3209045"/>
            <a:ext cx="10056593" cy="2932077"/>
          </a:xfrm>
          <a:prstGeom prst="rect">
            <a:avLst/>
          </a:prstGeom>
          <a:noFill/>
          <a:ln>
            <a:noFill/>
          </a:ln>
        </p:spPr>
        <p:txBody>
          <a:bodyPr wrap="square" lIns="91440" tIns="45720" rIns="91440" bIns="45720" anchor="t" anchorCtr="0">
            <a:normAutofit/>
          </a:bodyPr>
          <a:lstStyle/>
          <a:p>
            <a:pPr marL="342900" indent="-342900">
              <a:lnSpc>
                <a:spcPct val="120000"/>
              </a:lnSpc>
              <a:spcBef>
                <a:spcPts val="800"/>
              </a:spcBef>
              <a:buClr>
                <a:srgbClr val="FF0000"/>
              </a:buClr>
              <a:buFont typeface="Wingdings" panose="05000000000000000000" pitchFamily="2" charset="2"/>
              <a:buChar char="Ø"/>
            </a:pPr>
            <a:r>
              <a:rPr lang="zh-CN" altLang="en-US" sz="2000" dirty="0"/>
              <a:t>基本信息类：</a:t>
            </a:r>
            <a:r>
              <a:rPr lang="zh-CN" altLang="en-US" sz="2000" dirty="0">
                <a:solidFill>
                  <a:srgbClr val="0000FF"/>
                </a:solidFill>
              </a:rPr>
              <a:t>文件名</a:t>
            </a:r>
            <a:r>
              <a:rPr lang="zh-CN" altLang="en-US" sz="2000" dirty="0"/>
              <a:t>、</a:t>
            </a:r>
            <a:r>
              <a:rPr lang="zh-CN" altLang="en-US" sz="2000" dirty="0">
                <a:solidFill>
                  <a:srgbClr val="0000FF"/>
                </a:solidFill>
              </a:rPr>
              <a:t>文件物理位置</a:t>
            </a:r>
            <a:r>
              <a:rPr lang="zh-CN" altLang="en-US" sz="2000" dirty="0"/>
              <a:t>、文件逻辑结构、文件物理结构。</a:t>
            </a:r>
          </a:p>
          <a:p>
            <a:pPr marL="342900" indent="-342900">
              <a:lnSpc>
                <a:spcPct val="120000"/>
              </a:lnSpc>
              <a:spcBef>
                <a:spcPts val="800"/>
              </a:spcBef>
              <a:buClr>
                <a:srgbClr val="FF0000"/>
              </a:buClr>
              <a:buFont typeface="Wingdings" panose="05000000000000000000" pitchFamily="2" charset="2"/>
              <a:buChar char="Ø"/>
            </a:pPr>
            <a:r>
              <a:rPr lang="zh-CN" altLang="en-US" sz="2000" dirty="0"/>
              <a:t>存取控制信息类：文件主的存取权限、核准用户的存取权限以及一般用户的存取权限。</a:t>
            </a:r>
          </a:p>
          <a:p>
            <a:pPr marL="342900" indent="-342900">
              <a:lnSpc>
                <a:spcPct val="120000"/>
              </a:lnSpc>
              <a:spcBef>
                <a:spcPts val="800"/>
              </a:spcBef>
              <a:buClr>
                <a:srgbClr val="FF0000"/>
              </a:buClr>
              <a:buFont typeface="Wingdings" panose="05000000000000000000" pitchFamily="2" charset="2"/>
              <a:buChar char="Ø"/>
            </a:pPr>
            <a:r>
              <a:rPr lang="zh-CN" altLang="en-US" sz="2000" dirty="0"/>
              <a:t>使用信息类：文件的建立日期和时间、文件上一次修改的日期和时间及当前使用信息。</a:t>
            </a:r>
          </a:p>
        </p:txBody>
      </p:sp>
      <p:sp>
        <p:nvSpPr>
          <p:cNvPr id="59" name="íšḻíḑê"/>
          <p:cNvSpPr/>
          <p:nvPr/>
        </p:nvSpPr>
        <p:spPr>
          <a:xfrm>
            <a:off x="1605546" y="2109937"/>
            <a:ext cx="9100924" cy="405747"/>
          </a:xfrm>
          <a:prstGeom prst="rect">
            <a:avLst/>
          </a:prstGeom>
          <a:noFill/>
          <a:ln>
            <a:noFill/>
          </a:ln>
        </p:spPr>
        <p:txBody>
          <a:bodyPr wrap="square" lIns="91440" tIns="45720" rIns="91440" bIns="45720" anchor="ctr" anchorCtr="0">
            <a:noAutofit/>
          </a:bodyPr>
          <a:lstStyle/>
          <a:p>
            <a:r>
              <a:rPr lang="zh-CN" altLang="en-US" sz="2400" b="1" dirty="0">
                <a:solidFill>
                  <a:srgbClr val="0000FF"/>
                </a:solidFill>
                <a:latin typeface="黑体" panose="02010609060101010101" charset="-122"/>
                <a:ea typeface="黑体" panose="02010609060101010101" charset="-122"/>
                <a:cs typeface="黑体" panose="02010609060101010101" charset="-122"/>
              </a:rPr>
              <a:t>文件控制块</a:t>
            </a:r>
            <a:r>
              <a:rPr lang="en-US" altLang="zh-CN" sz="2400" dirty="0">
                <a:solidFill>
                  <a:srgbClr val="0000FF"/>
                </a:solidFill>
                <a:latin typeface="黑体" panose="02010609060101010101" charset="-122"/>
                <a:ea typeface="黑体" panose="02010609060101010101" charset="-122"/>
                <a:cs typeface="黑体" panose="02010609060101010101" charset="-122"/>
              </a:rPr>
              <a:t>(FCB)</a:t>
            </a:r>
            <a:r>
              <a:rPr lang="zh-CN" altLang="en-US" sz="2400" dirty="0"/>
              <a:t>：描述和控制文件的数据结构，与文件一一对应。</a:t>
            </a:r>
            <a:endParaRPr lang="en-US" altLang="zh-CN" sz="2400" dirty="0"/>
          </a:p>
          <a:p>
            <a:r>
              <a:rPr lang="zh-CN" altLang="en-US" sz="2400" dirty="0"/>
              <a:t>文件管理可以借助</a:t>
            </a:r>
            <a:r>
              <a:rPr lang="en-US" altLang="zh-CN" sz="2400" dirty="0"/>
              <a:t>FCB</a:t>
            </a:r>
            <a:r>
              <a:rPr lang="zh-CN" altLang="en-US" sz="2400" dirty="0"/>
              <a:t>中的信息对文件施以各种操作。</a:t>
            </a:r>
            <a:endParaRPr lang="en-US" altLang="zh-CN" sz="2400" dirty="0"/>
          </a:p>
        </p:txBody>
      </p:sp>
      <p:sp>
        <p:nvSpPr>
          <p:cNvPr id="60" name="íšḻíḑê"/>
          <p:cNvSpPr/>
          <p:nvPr/>
        </p:nvSpPr>
        <p:spPr>
          <a:xfrm>
            <a:off x="1605546" y="2847627"/>
            <a:ext cx="7264247" cy="405747"/>
          </a:xfrm>
          <a:prstGeom prst="rect">
            <a:avLst/>
          </a:prstGeom>
          <a:noFill/>
          <a:ln>
            <a:noFill/>
          </a:ln>
        </p:spPr>
        <p:txBody>
          <a:bodyPr wrap="square" lIns="91440" tIns="45720" rIns="91440" bIns="45720" anchor="ctr" anchorCtr="0">
            <a:noAutofit/>
          </a:bodyPr>
          <a:lstStyle/>
          <a:p>
            <a:r>
              <a:rPr lang="zh-CN" altLang="en-US" sz="2400" dirty="0">
                <a:sym typeface="Wingdings" panose="05000000000000000000" pitchFamily="2" charset="2"/>
              </a:rPr>
              <a:t>文件控制块包含信息：</a:t>
            </a:r>
            <a:endParaRPr lang="en-US" altLang="zh-CN" sz="2400" dirty="0">
              <a:sym typeface="Wingdings" panose="05000000000000000000" pitchFamily="2" charset="2"/>
            </a:endParaRPr>
          </a:p>
        </p:txBody>
      </p:sp>
      <p:sp>
        <p:nvSpPr>
          <p:cNvPr id="62" name="íṥḻîḓe"/>
          <p:cNvSpPr/>
          <p:nvPr/>
        </p:nvSpPr>
        <p:spPr>
          <a:xfrm>
            <a:off x="922043" y="1848270"/>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6" name="ïśḷïḓe"/>
          <p:cNvSpPr/>
          <p:nvPr/>
        </p:nvSpPr>
        <p:spPr>
          <a:xfrm>
            <a:off x="1141236" y="2037730"/>
            <a:ext cx="211585" cy="25930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67" name="îSļiḓè"/>
          <p:cNvSpPr/>
          <p:nvPr/>
        </p:nvSpPr>
        <p:spPr>
          <a:xfrm>
            <a:off x="922043" y="2731033"/>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8" name="îṡḷíďe"/>
          <p:cNvSpPr/>
          <p:nvPr/>
        </p:nvSpPr>
        <p:spPr>
          <a:xfrm>
            <a:off x="1112298" y="2927171"/>
            <a:ext cx="261147" cy="24787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4" name="矩形 3">
            <a:extLst>
              <a:ext uri="{FF2B5EF4-FFF2-40B4-BE49-F238E27FC236}">
                <a16:creationId xmlns:a16="http://schemas.microsoft.com/office/drawing/2014/main" id="{C4084AE5-ACEB-FF95-0F29-DA70FBA13B73}"/>
              </a:ext>
            </a:extLst>
          </p:cNvPr>
          <p:cNvSpPr/>
          <p:nvPr/>
        </p:nvSpPr>
        <p:spPr>
          <a:xfrm>
            <a:off x="2009553" y="4965402"/>
            <a:ext cx="1807536" cy="405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基本信息</a:t>
            </a:r>
          </a:p>
        </p:txBody>
      </p:sp>
      <p:sp>
        <p:nvSpPr>
          <p:cNvPr id="5" name="矩形 4">
            <a:extLst>
              <a:ext uri="{FF2B5EF4-FFF2-40B4-BE49-F238E27FC236}">
                <a16:creationId xmlns:a16="http://schemas.microsoft.com/office/drawing/2014/main" id="{17942066-69FE-1747-DCD8-7E620ED5B1D8}"/>
              </a:ext>
            </a:extLst>
          </p:cNvPr>
          <p:cNvSpPr/>
          <p:nvPr/>
        </p:nvSpPr>
        <p:spPr>
          <a:xfrm>
            <a:off x="2013097" y="5394248"/>
            <a:ext cx="1807536" cy="405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存取控制信息</a:t>
            </a:r>
          </a:p>
        </p:txBody>
      </p:sp>
      <p:sp>
        <p:nvSpPr>
          <p:cNvPr id="6" name="矩形 5">
            <a:extLst>
              <a:ext uri="{FF2B5EF4-FFF2-40B4-BE49-F238E27FC236}">
                <a16:creationId xmlns:a16="http://schemas.microsoft.com/office/drawing/2014/main" id="{84495373-E6B7-F5A0-5BD7-DF71833C272B}"/>
              </a:ext>
            </a:extLst>
          </p:cNvPr>
          <p:cNvSpPr/>
          <p:nvPr/>
        </p:nvSpPr>
        <p:spPr>
          <a:xfrm>
            <a:off x="2013097" y="5811503"/>
            <a:ext cx="1807536" cy="405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使用信息</a:t>
            </a:r>
          </a:p>
        </p:txBody>
      </p:sp>
      <p:sp>
        <p:nvSpPr>
          <p:cNvPr id="7" name="矩形 6">
            <a:extLst>
              <a:ext uri="{FF2B5EF4-FFF2-40B4-BE49-F238E27FC236}">
                <a16:creationId xmlns:a16="http://schemas.microsoft.com/office/drawing/2014/main" id="{4614538E-D931-828B-2B3D-C81C56212D52}"/>
              </a:ext>
            </a:extLst>
          </p:cNvPr>
          <p:cNvSpPr/>
          <p:nvPr/>
        </p:nvSpPr>
        <p:spPr>
          <a:xfrm>
            <a:off x="2013093" y="6244852"/>
            <a:ext cx="1807536" cy="405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数据块指针</a:t>
            </a:r>
          </a:p>
        </p:txBody>
      </p:sp>
      <p:sp>
        <p:nvSpPr>
          <p:cNvPr id="8" name="矩形 7">
            <a:extLst>
              <a:ext uri="{FF2B5EF4-FFF2-40B4-BE49-F238E27FC236}">
                <a16:creationId xmlns:a16="http://schemas.microsoft.com/office/drawing/2014/main" id="{26CF9C4E-BE0D-6C59-5609-A8E43805C8C5}"/>
              </a:ext>
            </a:extLst>
          </p:cNvPr>
          <p:cNvSpPr/>
          <p:nvPr/>
        </p:nvSpPr>
        <p:spPr>
          <a:xfrm>
            <a:off x="4668915" y="5226938"/>
            <a:ext cx="1807536" cy="914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文件数据</a:t>
            </a:r>
          </a:p>
        </p:txBody>
      </p:sp>
      <p:cxnSp>
        <p:nvCxnSpPr>
          <p:cNvPr id="10" name="连接符: 肘形 9">
            <a:extLst>
              <a:ext uri="{FF2B5EF4-FFF2-40B4-BE49-F238E27FC236}">
                <a16:creationId xmlns:a16="http://schemas.microsoft.com/office/drawing/2014/main" id="{35B1A03A-0990-ADC3-5708-1ED413EEDCFB}"/>
              </a:ext>
            </a:extLst>
          </p:cNvPr>
          <p:cNvCxnSpPr>
            <a:cxnSpLocks/>
            <a:stCxn id="7" idx="3"/>
            <a:endCxn id="8" idx="0"/>
          </p:cNvCxnSpPr>
          <p:nvPr/>
        </p:nvCxnSpPr>
        <p:spPr>
          <a:xfrm flipV="1">
            <a:off x="3820629" y="5226938"/>
            <a:ext cx="1752054" cy="1220788"/>
          </a:xfrm>
          <a:prstGeom prst="bentConnector4">
            <a:avLst>
              <a:gd name="adj1" fmla="val 24208"/>
              <a:gd name="adj2" fmla="val 118726"/>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DDA44959-5537-7769-D0B4-83A47780856E}"/>
              </a:ext>
            </a:extLst>
          </p:cNvPr>
          <p:cNvSpPr txBox="1"/>
          <p:nvPr/>
        </p:nvSpPr>
        <p:spPr>
          <a:xfrm>
            <a:off x="2477386" y="4646424"/>
            <a:ext cx="646331" cy="369332"/>
          </a:xfrm>
          <a:prstGeom prst="rect">
            <a:avLst/>
          </a:prstGeom>
          <a:noFill/>
        </p:spPr>
        <p:txBody>
          <a:bodyPr wrap="none" rtlCol="0">
            <a:spAutoFit/>
          </a:bodyPr>
          <a:lstStyle/>
          <a:p>
            <a:r>
              <a:rPr lang="en-US" altLang="zh-CN" dirty="0">
                <a:solidFill>
                  <a:srgbClr val="0000FF"/>
                </a:solidFill>
              </a:rPr>
              <a:t>FCB</a:t>
            </a:r>
            <a:endParaRPr lang="zh-CN" altLang="en-US" dirty="0">
              <a:solidFill>
                <a:srgbClr val="0000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7.3.1 </a:t>
            </a:r>
            <a:r>
              <a:rPr lang="zh-CN" altLang="en-US" sz="2800" b="1" dirty="0">
                <a:solidFill>
                  <a:schemeClr val="bg1"/>
                </a:solidFill>
              </a:rPr>
              <a:t>文件控制块和索引结点</a:t>
            </a:r>
          </a:p>
        </p:txBody>
      </p:sp>
      <p:sp>
        <p:nvSpPr>
          <p:cNvPr id="55" name="i$lîďê"/>
          <p:cNvSpPr/>
          <p:nvPr/>
        </p:nvSpPr>
        <p:spPr>
          <a:xfrm>
            <a:off x="1605545" y="2183338"/>
            <a:ext cx="9820016" cy="392877"/>
          </a:xfrm>
          <a:prstGeom prst="rect">
            <a:avLst/>
          </a:prstGeom>
          <a:noFill/>
          <a:ln>
            <a:noFill/>
          </a:ln>
        </p:spPr>
        <p:txBody>
          <a:bodyPr wrap="square" lIns="91440" tIns="45720" rIns="91440" bIns="45720" anchor="ctr" anchorCtr="0">
            <a:noAutofit/>
          </a:bodyPr>
          <a:lstStyle/>
          <a:p>
            <a:r>
              <a:rPr lang="zh-CN" altLang="en-US" sz="2400" b="1" dirty="0">
                <a:solidFill>
                  <a:srgbClr val="0000FF"/>
                </a:solidFill>
                <a:latin typeface="黑体" panose="02010609060101010101" charset="-122"/>
                <a:ea typeface="黑体" panose="02010609060101010101" charset="-122"/>
                <a:cs typeface="黑体" panose="02010609060101010101" charset="-122"/>
              </a:rPr>
              <a:t>文件目录</a:t>
            </a:r>
            <a:r>
              <a:rPr lang="zh-CN" altLang="en-US" sz="2400" dirty="0"/>
              <a:t>：逻辑上可以抽象成文件控制块的集合，一个文件控制块就是该目录中的一个文件目录</a:t>
            </a:r>
            <a:r>
              <a:rPr lang="zh-CN" altLang="en-US" sz="2400" dirty="0">
                <a:solidFill>
                  <a:srgbClr val="0000FF"/>
                </a:solidFill>
              </a:rPr>
              <a:t>项，对应该目录下的一个文件。</a:t>
            </a:r>
            <a:endParaRPr lang="en-US" altLang="zh-CN" sz="2400" dirty="0">
              <a:solidFill>
                <a:srgbClr val="0000FF"/>
              </a:solidFill>
            </a:endParaRPr>
          </a:p>
        </p:txBody>
      </p:sp>
      <p:sp>
        <p:nvSpPr>
          <p:cNvPr id="57" name="ïṧḷïḋè"/>
          <p:cNvSpPr/>
          <p:nvPr/>
        </p:nvSpPr>
        <p:spPr>
          <a:xfrm>
            <a:off x="1605547" y="2952856"/>
            <a:ext cx="9664410" cy="415102"/>
          </a:xfrm>
          <a:prstGeom prst="rect">
            <a:avLst/>
          </a:prstGeom>
          <a:noFill/>
          <a:ln>
            <a:noFill/>
          </a:ln>
        </p:spPr>
        <p:txBody>
          <a:bodyPr wrap="square" lIns="91440" tIns="45720" rIns="91440" bIns="45720" anchor="ctr" anchorCtr="0">
            <a:noAutofit/>
          </a:bodyPr>
          <a:lstStyle/>
          <a:p>
            <a:r>
              <a:rPr lang="zh-CN" altLang="en-US" sz="2400" b="1" dirty="0">
                <a:solidFill>
                  <a:srgbClr val="0000FF"/>
                </a:solidFill>
                <a:latin typeface="黑体" panose="02010609060101010101" charset="-122"/>
                <a:ea typeface="黑体" panose="02010609060101010101" charset="-122"/>
                <a:cs typeface="黑体" panose="02010609060101010101" charset="-122"/>
              </a:rPr>
              <a:t>目录文件</a:t>
            </a:r>
            <a:r>
              <a:rPr lang="zh-CN" altLang="en-US" sz="2400" dirty="0"/>
              <a:t>：文件目录也被看做是一个文件，象文件一样进行管理。</a:t>
            </a:r>
            <a:endParaRPr lang="en-US" altLang="zh-CN" sz="2400" dirty="0"/>
          </a:p>
        </p:txBody>
      </p:sp>
      <p:sp>
        <p:nvSpPr>
          <p:cNvPr id="62" name="íṥḻîḓe"/>
          <p:cNvSpPr/>
          <p:nvPr/>
        </p:nvSpPr>
        <p:spPr>
          <a:xfrm>
            <a:off x="922043" y="2870254"/>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3" name="îşļiḓè"/>
          <p:cNvSpPr/>
          <p:nvPr/>
        </p:nvSpPr>
        <p:spPr>
          <a:xfrm>
            <a:off x="922043" y="1953717"/>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4" name="îṡḷíďe"/>
          <p:cNvSpPr/>
          <p:nvPr/>
        </p:nvSpPr>
        <p:spPr>
          <a:xfrm>
            <a:off x="1112298" y="1418469"/>
            <a:ext cx="261147" cy="24787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65" name="íSlíḋe"/>
          <p:cNvSpPr/>
          <p:nvPr/>
        </p:nvSpPr>
        <p:spPr>
          <a:xfrm>
            <a:off x="1112297" y="2175734"/>
            <a:ext cx="261148" cy="22880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66" name="ïśḷïḓe"/>
          <p:cNvSpPr/>
          <p:nvPr/>
        </p:nvSpPr>
        <p:spPr>
          <a:xfrm>
            <a:off x="1141236" y="3059714"/>
            <a:ext cx="211585" cy="25930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3" name="文本框 2">
            <a:extLst>
              <a:ext uri="{FF2B5EF4-FFF2-40B4-BE49-F238E27FC236}">
                <a16:creationId xmlns:a16="http://schemas.microsoft.com/office/drawing/2014/main" id="{E3B2C9D2-EEFD-C264-87C3-7E8E24749929}"/>
              </a:ext>
            </a:extLst>
          </p:cNvPr>
          <p:cNvSpPr txBox="1"/>
          <p:nvPr/>
        </p:nvSpPr>
        <p:spPr>
          <a:xfrm>
            <a:off x="2164610" y="3530968"/>
            <a:ext cx="6678175" cy="461665"/>
          </a:xfrm>
          <a:prstGeom prst="rect">
            <a:avLst/>
          </a:prstGeom>
          <a:noFill/>
        </p:spPr>
        <p:txBody>
          <a:bodyPr wrap="square" rtlCol="0">
            <a:spAutoFit/>
          </a:bodyPr>
          <a:lstStyle/>
          <a:p>
            <a:r>
              <a:rPr lang="zh-CN" altLang="en-US" sz="2400" dirty="0">
                <a:solidFill>
                  <a:srgbClr val="FF0000"/>
                </a:solidFill>
              </a:rPr>
              <a:t>思考</a:t>
            </a:r>
            <a:r>
              <a:rPr lang="zh-CN" altLang="en-US" sz="2400" dirty="0">
                <a:solidFill>
                  <a:srgbClr val="0000FF"/>
                </a:solidFill>
              </a:rPr>
              <a:t>：那么目录文件的文件内容（数据）是什么？</a:t>
            </a:r>
          </a:p>
        </p:txBody>
      </p:sp>
      <p:sp>
        <p:nvSpPr>
          <p:cNvPr id="2" name="ïṧḷïḋè">
            <a:extLst>
              <a:ext uri="{FF2B5EF4-FFF2-40B4-BE49-F238E27FC236}">
                <a16:creationId xmlns:a16="http://schemas.microsoft.com/office/drawing/2014/main" id="{F118092C-AF76-664E-58FC-3B8D3ADC9A2B}"/>
              </a:ext>
            </a:extLst>
          </p:cNvPr>
          <p:cNvSpPr/>
          <p:nvPr/>
        </p:nvSpPr>
        <p:spPr>
          <a:xfrm>
            <a:off x="1036792" y="1224148"/>
            <a:ext cx="7264246" cy="415102"/>
          </a:xfrm>
          <a:prstGeom prst="rect">
            <a:avLst/>
          </a:prstGeom>
          <a:noFill/>
          <a:ln>
            <a:noFill/>
          </a:ln>
        </p:spPr>
        <p:txBody>
          <a:bodyPr wrap="square" lIns="91440" tIns="45720" rIns="91440" bIns="45720" anchor="ctr" anchorCtr="0">
            <a:noAutofit/>
          </a:bodyPr>
          <a:lstStyle/>
          <a:p>
            <a:r>
              <a:rPr lang="zh-CN" altLang="en-US" sz="2400" b="1" dirty="0">
                <a:solidFill>
                  <a:srgbClr val="0000FF"/>
                </a:solidFill>
              </a:rPr>
              <a:t>目录又是怎么管理的</a:t>
            </a:r>
            <a:endParaRPr lang="en-US" altLang="zh-CN" sz="2400" b="1" dirty="0">
              <a:solidFill>
                <a:srgbClr val="0000FF"/>
              </a:solidFill>
            </a:endParaRPr>
          </a:p>
        </p:txBody>
      </p:sp>
      <p:pic>
        <p:nvPicPr>
          <p:cNvPr id="1026" name="Picture 2">
            <a:extLst>
              <a:ext uri="{FF2B5EF4-FFF2-40B4-BE49-F238E27FC236}">
                <a16:creationId xmlns:a16="http://schemas.microsoft.com/office/drawing/2014/main" id="{37B207A2-2E97-59DB-6B63-92B7824F7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933" y="3992634"/>
            <a:ext cx="7384828" cy="2663348"/>
          </a:xfrm>
          <a:prstGeom prst="rect">
            <a:avLst/>
          </a:prstGeom>
          <a:noFill/>
          <a:ln>
            <a:solidFill>
              <a:srgbClr val="0000FF"/>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38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索引结点（</a:t>
            </a:r>
            <a:r>
              <a:rPr lang="en-US" altLang="zh-CN" sz="2800" b="1" dirty="0">
                <a:solidFill>
                  <a:schemeClr val="bg1"/>
                </a:solidFill>
              </a:rPr>
              <a:t>FCB</a:t>
            </a:r>
            <a:r>
              <a:rPr lang="zh-CN" altLang="en-US" sz="2800" b="1" dirty="0">
                <a:solidFill>
                  <a:schemeClr val="bg1"/>
                </a:solidFill>
              </a:rPr>
              <a:t>的改进）</a:t>
            </a:r>
          </a:p>
        </p:txBody>
      </p:sp>
      <p:sp>
        <p:nvSpPr>
          <p:cNvPr id="58" name="îs1iďé"/>
          <p:cNvSpPr/>
          <p:nvPr/>
        </p:nvSpPr>
        <p:spPr>
          <a:xfrm>
            <a:off x="1605543" y="1748170"/>
            <a:ext cx="9820016" cy="2068945"/>
          </a:xfrm>
          <a:prstGeom prst="rect">
            <a:avLst/>
          </a:prstGeom>
          <a:noFill/>
          <a:ln>
            <a:noFill/>
          </a:ln>
        </p:spPr>
        <p:txBody>
          <a:bodyPr wrap="square" lIns="91440" tIns="45720" rIns="91440" bIns="45720" anchor="t" anchorCtr="0">
            <a:normAutofit/>
          </a:bodyPr>
          <a:lstStyle/>
          <a:p>
            <a:pPr marL="342900" indent="-342900">
              <a:lnSpc>
                <a:spcPct val="120000"/>
              </a:lnSpc>
              <a:spcBef>
                <a:spcPts val="800"/>
              </a:spcBef>
              <a:buClr>
                <a:srgbClr val="FF0000"/>
              </a:buClr>
              <a:buFont typeface="Wingdings" panose="05000000000000000000" pitchFamily="2" charset="2"/>
              <a:buChar char="Ø"/>
            </a:pPr>
            <a:r>
              <a:rPr lang="zh-CN" altLang="en-US" sz="2200" dirty="0"/>
              <a:t>把</a:t>
            </a:r>
            <a:r>
              <a:rPr lang="zh-CN" altLang="en-US" sz="2200" dirty="0">
                <a:solidFill>
                  <a:srgbClr val="0000FF"/>
                </a:solidFill>
              </a:rPr>
              <a:t>文件名</a:t>
            </a:r>
            <a:r>
              <a:rPr lang="zh-CN" altLang="en-US" sz="2200" dirty="0"/>
              <a:t>与文件描述信息分开，文件描述信息用</a:t>
            </a:r>
            <a:r>
              <a:rPr lang="zh-CN" altLang="en-US" sz="2200" dirty="0">
                <a:solidFill>
                  <a:srgbClr val="0000FF"/>
                </a:solidFill>
              </a:rPr>
              <a:t>索引结点</a:t>
            </a:r>
            <a:r>
              <a:rPr lang="zh-CN" altLang="en-US" sz="2200" dirty="0"/>
              <a:t>（</a:t>
            </a:r>
            <a:r>
              <a:rPr lang="en-US" altLang="zh-CN" sz="2200" dirty="0"/>
              <a:t>index-node</a:t>
            </a:r>
            <a:r>
              <a:rPr lang="zh-CN" altLang="en-US" sz="2200" dirty="0"/>
              <a:t>）保存，简称为</a:t>
            </a:r>
            <a:r>
              <a:rPr lang="en-US" altLang="zh-CN" sz="2200" dirty="0" err="1">
                <a:solidFill>
                  <a:srgbClr val="0000FF"/>
                </a:solidFill>
              </a:rPr>
              <a:t>iNode</a:t>
            </a:r>
            <a:r>
              <a:rPr lang="zh-CN" altLang="en-US" sz="2200" dirty="0"/>
              <a:t>（如</a:t>
            </a:r>
            <a:r>
              <a:rPr lang="en-US" altLang="zh-CN" sz="2200" dirty="0"/>
              <a:t>Ext4</a:t>
            </a:r>
            <a:r>
              <a:rPr lang="zh-CN" altLang="en-US" sz="2200" dirty="0"/>
              <a:t>）。</a:t>
            </a:r>
            <a:endParaRPr lang="en-US" altLang="zh-CN" sz="2200" dirty="0"/>
          </a:p>
          <a:p>
            <a:pPr marL="342900" indent="-342900">
              <a:lnSpc>
                <a:spcPct val="120000"/>
              </a:lnSpc>
              <a:spcBef>
                <a:spcPts val="800"/>
              </a:spcBef>
              <a:buClr>
                <a:srgbClr val="FF0000"/>
              </a:buClr>
              <a:buFont typeface="Wingdings" panose="05000000000000000000" pitchFamily="2" charset="2"/>
              <a:buChar char="Ø"/>
            </a:pPr>
            <a:r>
              <a:rPr lang="zh-CN" altLang="en-US" sz="2200" dirty="0">
                <a:solidFill>
                  <a:srgbClr val="0000FF"/>
                </a:solidFill>
              </a:rPr>
              <a:t>文件目录项</a:t>
            </a:r>
            <a:r>
              <a:rPr lang="zh-CN" altLang="en-US" sz="2200" dirty="0"/>
              <a:t>只存文件名和</a:t>
            </a:r>
            <a:r>
              <a:rPr lang="en-US" altLang="zh-CN" sz="2200" dirty="0" err="1"/>
              <a:t>iNode</a:t>
            </a:r>
            <a:r>
              <a:rPr lang="zh-CN" altLang="en-US" sz="2200" dirty="0"/>
              <a:t>号。</a:t>
            </a:r>
            <a:endParaRPr lang="en-US" altLang="zh-CN" sz="2200" dirty="0"/>
          </a:p>
          <a:p>
            <a:pPr>
              <a:lnSpc>
                <a:spcPct val="120000"/>
              </a:lnSpc>
              <a:spcBef>
                <a:spcPts val="800"/>
              </a:spcBef>
              <a:buClr>
                <a:srgbClr val="FF0000"/>
              </a:buClr>
            </a:pPr>
            <a:r>
              <a:rPr lang="zh-CN" altLang="en-US" sz="2200" dirty="0">
                <a:solidFill>
                  <a:srgbClr val="FF0000"/>
                </a:solidFill>
              </a:rPr>
              <a:t>问题：</a:t>
            </a:r>
            <a:r>
              <a:rPr lang="zh-CN" altLang="en-US" sz="2200" dirty="0">
                <a:solidFill>
                  <a:srgbClr val="0000FF"/>
                </a:solidFill>
              </a:rPr>
              <a:t>为什么只存这两项就可以？</a:t>
            </a:r>
            <a:endParaRPr lang="zh-CN" altLang="en-US" sz="2200" dirty="0"/>
          </a:p>
        </p:txBody>
      </p:sp>
      <p:sp>
        <p:nvSpPr>
          <p:cNvPr id="59" name="íšḻíḑê"/>
          <p:cNvSpPr/>
          <p:nvPr/>
        </p:nvSpPr>
        <p:spPr>
          <a:xfrm>
            <a:off x="1605546" y="1342424"/>
            <a:ext cx="9100924" cy="405747"/>
          </a:xfrm>
          <a:prstGeom prst="rect">
            <a:avLst/>
          </a:prstGeom>
          <a:noFill/>
          <a:ln>
            <a:noFill/>
          </a:ln>
        </p:spPr>
        <p:txBody>
          <a:bodyPr wrap="square" lIns="91440" tIns="45720" rIns="91440" bIns="45720" anchor="ctr" anchorCtr="0">
            <a:noAutofit/>
          </a:bodyPr>
          <a:lstStyle/>
          <a:p>
            <a:pPr>
              <a:lnSpc>
                <a:spcPct val="90000"/>
              </a:lnSpc>
            </a:pPr>
            <a:r>
              <a:rPr lang="zh-CN" altLang="en-US" sz="2400" dirty="0">
                <a:sym typeface="Wingdings" panose="05000000000000000000" pitchFamily="2" charset="2"/>
              </a:rPr>
              <a:t>索引结点的引入：减少磁盘访问次数（</a:t>
            </a:r>
            <a:r>
              <a:rPr lang="zh-CN" altLang="en-US" sz="2400" dirty="0">
                <a:solidFill>
                  <a:srgbClr val="0000FF"/>
                </a:solidFill>
                <a:sym typeface="Wingdings" panose="05000000000000000000" pitchFamily="2" charset="2"/>
              </a:rPr>
              <a:t>重要概念</a:t>
            </a:r>
            <a:r>
              <a:rPr lang="zh-CN" altLang="en-US" sz="2400" dirty="0">
                <a:sym typeface="Wingdings" panose="05000000000000000000" pitchFamily="2" charset="2"/>
              </a:rPr>
              <a:t>）。</a:t>
            </a:r>
          </a:p>
        </p:txBody>
      </p:sp>
      <p:sp>
        <p:nvSpPr>
          <p:cNvPr id="61" name="îSļiḓè"/>
          <p:cNvSpPr/>
          <p:nvPr/>
        </p:nvSpPr>
        <p:spPr>
          <a:xfrm>
            <a:off x="922043" y="1222331"/>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4" name="îṡḷíďe"/>
          <p:cNvSpPr/>
          <p:nvPr/>
        </p:nvSpPr>
        <p:spPr>
          <a:xfrm>
            <a:off x="1112298" y="1418469"/>
            <a:ext cx="261147" cy="24787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2" name="文本框 1">
            <a:extLst>
              <a:ext uri="{FF2B5EF4-FFF2-40B4-BE49-F238E27FC236}">
                <a16:creationId xmlns:a16="http://schemas.microsoft.com/office/drawing/2014/main" id="{2D6ED5A3-6068-5B1B-209A-139913B8F70F}"/>
              </a:ext>
            </a:extLst>
          </p:cNvPr>
          <p:cNvSpPr txBox="1"/>
          <p:nvPr/>
        </p:nvSpPr>
        <p:spPr>
          <a:xfrm>
            <a:off x="937591" y="5194809"/>
            <a:ext cx="6758609" cy="1015663"/>
          </a:xfrm>
          <a:prstGeom prst="rect">
            <a:avLst/>
          </a:prstGeom>
          <a:noFill/>
        </p:spPr>
        <p:txBody>
          <a:bodyPr wrap="square" rtlCol="0">
            <a:spAutoFit/>
          </a:bodyPr>
          <a:lstStyle/>
          <a:p>
            <a:r>
              <a:rPr lang="zh-CN" altLang="en-US" sz="2000" dirty="0">
                <a:solidFill>
                  <a:srgbClr val="FF0000"/>
                </a:solidFill>
              </a:rPr>
              <a:t>思考</a:t>
            </a:r>
            <a:r>
              <a:rPr lang="zh-CN" altLang="en-US" sz="2000" dirty="0">
                <a:solidFill>
                  <a:srgbClr val="0000FF"/>
                </a:solidFill>
              </a:rPr>
              <a:t>：</a:t>
            </a:r>
            <a:endParaRPr lang="en-US" altLang="zh-CN" sz="2000" dirty="0">
              <a:solidFill>
                <a:srgbClr val="0000FF"/>
              </a:solidFill>
            </a:endParaRPr>
          </a:p>
          <a:p>
            <a:r>
              <a:rPr lang="en-US" altLang="zh-CN" sz="2000" dirty="0">
                <a:solidFill>
                  <a:srgbClr val="0000FF"/>
                </a:solidFill>
              </a:rPr>
              <a:t>1</a:t>
            </a:r>
            <a:r>
              <a:rPr lang="zh-CN" altLang="en-US" sz="2000" dirty="0">
                <a:solidFill>
                  <a:srgbClr val="0000FF"/>
                </a:solidFill>
              </a:rPr>
              <a:t>、为什么索引结点中不需要存文件名？</a:t>
            </a:r>
            <a:endParaRPr lang="en-US" altLang="zh-CN" sz="2000" dirty="0">
              <a:solidFill>
                <a:srgbClr val="0000FF"/>
              </a:solidFill>
            </a:endParaRPr>
          </a:p>
          <a:p>
            <a:r>
              <a:rPr lang="en-US" altLang="zh-CN" sz="2000" dirty="0">
                <a:solidFill>
                  <a:srgbClr val="0000FF"/>
                </a:solidFill>
              </a:rPr>
              <a:t>2</a:t>
            </a:r>
            <a:r>
              <a:rPr lang="zh-CN" altLang="en-US" sz="2000" dirty="0">
                <a:solidFill>
                  <a:srgbClr val="0000FF"/>
                </a:solidFill>
              </a:rPr>
              <a:t>、读取</a:t>
            </a:r>
            <a:r>
              <a:rPr lang="en-US" altLang="zh-CN" sz="2000" dirty="0">
                <a:solidFill>
                  <a:srgbClr val="0000FF"/>
                </a:solidFill>
              </a:rPr>
              <a:t>/opt/</a:t>
            </a:r>
            <a:r>
              <a:rPr lang="en-US" altLang="zh-CN" sz="2000" dirty="0" err="1">
                <a:solidFill>
                  <a:srgbClr val="0000FF"/>
                </a:solidFill>
              </a:rPr>
              <a:t>src</a:t>
            </a:r>
            <a:r>
              <a:rPr lang="en-US" altLang="zh-CN" sz="2000" dirty="0">
                <a:solidFill>
                  <a:srgbClr val="0000FF"/>
                </a:solidFill>
              </a:rPr>
              <a:t>/</a:t>
            </a:r>
            <a:r>
              <a:rPr lang="en-US" altLang="zh-CN" sz="2000" dirty="0" err="1">
                <a:solidFill>
                  <a:srgbClr val="0000FF"/>
                </a:solidFill>
              </a:rPr>
              <a:t>helloword.c</a:t>
            </a:r>
            <a:r>
              <a:rPr lang="zh-CN" altLang="en-US" sz="2000" dirty="0">
                <a:solidFill>
                  <a:srgbClr val="0000FF"/>
                </a:solidFill>
              </a:rPr>
              <a:t>需要读多少次磁盘？</a:t>
            </a:r>
          </a:p>
        </p:txBody>
      </p:sp>
      <p:pic>
        <p:nvPicPr>
          <p:cNvPr id="4" name="图片 3">
            <a:extLst>
              <a:ext uri="{FF2B5EF4-FFF2-40B4-BE49-F238E27FC236}">
                <a16:creationId xmlns:a16="http://schemas.microsoft.com/office/drawing/2014/main" id="{170498CE-8906-129F-6B4C-BAD066F393F5}"/>
              </a:ext>
            </a:extLst>
          </p:cNvPr>
          <p:cNvPicPr>
            <a:picLocks noChangeAspect="1"/>
          </p:cNvPicPr>
          <p:nvPr/>
        </p:nvPicPr>
        <p:blipFill>
          <a:blip r:embed="rId3"/>
          <a:stretch>
            <a:fillRect/>
          </a:stretch>
        </p:blipFill>
        <p:spPr>
          <a:xfrm>
            <a:off x="2016063" y="3763953"/>
            <a:ext cx="5288504" cy="1475263"/>
          </a:xfrm>
          <a:prstGeom prst="rect">
            <a:avLst/>
          </a:prstGeom>
          <a:ln w="15875">
            <a:solidFill>
              <a:srgbClr val="0000FF"/>
            </a:solidFill>
          </a:ln>
        </p:spPr>
      </p:pic>
      <p:pic>
        <p:nvPicPr>
          <p:cNvPr id="5" name="图片 4">
            <a:extLst>
              <a:ext uri="{FF2B5EF4-FFF2-40B4-BE49-F238E27FC236}">
                <a16:creationId xmlns:a16="http://schemas.microsoft.com/office/drawing/2014/main" id="{23DDA4FE-4C9D-239E-FAA9-FCBB5D47A9CD}"/>
              </a:ext>
            </a:extLst>
          </p:cNvPr>
          <p:cNvPicPr>
            <a:picLocks noChangeAspect="1"/>
          </p:cNvPicPr>
          <p:nvPr/>
        </p:nvPicPr>
        <p:blipFill>
          <a:blip r:embed="rId4"/>
          <a:stretch>
            <a:fillRect/>
          </a:stretch>
        </p:blipFill>
        <p:spPr>
          <a:xfrm>
            <a:off x="6387645" y="4744252"/>
            <a:ext cx="3459416" cy="1542648"/>
          </a:xfrm>
          <a:prstGeom prst="rect">
            <a:avLst/>
          </a:prstGeom>
          <a:ln>
            <a:solidFill>
              <a:srgbClr val="0000FF"/>
            </a:solidFill>
          </a:ln>
        </p:spPr>
      </p:pic>
      <p:pic>
        <p:nvPicPr>
          <p:cNvPr id="6" name="图片 5">
            <a:extLst>
              <a:ext uri="{FF2B5EF4-FFF2-40B4-BE49-F238E27FC236}">
                <a16:creationId xmlns:a16="http://schemas.microsoft.com/office/drawing/2014/main" id="{584A82D0-1323-9ECA-B566-27C67C31847E}"/>
              </a:ext>
            </a:extLst>
          </p:cNvPr>
          <p:cNvPicPr>
            <a:picLocks noChangeAspect="1"/>
          </p:cNvPicPr>
          <p:nvPr/>
        </p:nvPicPr>
        <p:blipFill>
          <a:blip r:embed="rId5"/>
          <a:stretch>
            <a:fillRect/>
          </a:stretch>
        </p:blipFill>
        <p:spPr>
          <a:xfrm>
            <a:off x="7433758" y="2175616"/>
            <a:ext cx="4468555" cy="2417649"/>
          </a:xfrm>
          <a:prstGeom prst="rect">
            <a:avLst/>
          </a:prstGeom>
          <a:ln>
            <a:solidFill>
              <a:srgbClr val="0000FF"/>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前言：认识文件系统</a:t>
            </a:r>
          </a:p>
        </p:txBody>
      </p:sp>
      <p:sp>
        <p:nvSpPr>
          <p:cNvPr id="10" name="矩形 9"/>
          <p:cNvSpPr/>
          <p:nvPr/>
        </p:nvSpPr>
        <p:spPr>
          <a:xfrm>
            <a:off x="1856268" y="943129"/>
            <a:ext cx="4500146" cy="5628592"/>
          </a:xfrm>
          <a:prstGeom prst="rect">
            <a:avLst/>
          </a:prstGeom>
        </p:spPr>
        <p:txBody>
          <a:bodyPr wrap="square">
            <a:spAutoFit/>
          </a:bodyPr>
          <a:lstStyle/>
          <a:p>
            <a:pPr>
              <a:lnSpc>
                <a:spcPct val="150000"/>
              </a:lnSpc>
              <a:spcBef>
                <a:spcPts val="600"/>
              </a:spcBef>
            </a:pPr>
            <a:r>
              <a:rPr lang="zh-CN" altLang="en-US" sz="2400" dirty="0">
                <a:latin typeface="+mj-ea"/>
                <a:ea typeface="+mj-ea"/>
              </a:rPr>
              <a:t>磁盘</a:t>
            </a:r>
            <a:r>
              <a:rPr lang="en-US" altLang="zh-CN" sz="2400" dirty="0">
                <a:latin typeface="+mj-ea"/>
                <a:ea typeface="+mj-ea"/>
              </a:rPr>
              <a:t>(Disk)</a:t>
            </a:r>
            <a:r>
              <a:rPr lang="zh-CN" altLang="en-US" sz="2400" dirty="0">
                <a:latin typeface="+mj-ea"/>
                <a:ea typeface="+mj-ea"/>
              </a:rPr>
              <a:t>？</a:t>
            </a:r>
            <a:endParaRPr lang="en-US" altLang="zh-CN" sz="2400" dirty="0">
              <a:latin typeface="+mj-ea"/>
              <a:ea typeface="+mj-ea"/>
            </a:endParaRPr>
          </a:p>
          <a:p>
            <a:pPr>
              <a:lnSpc>
                <a:spcPct val="150000"/>
              </a:lnSpc>
              <a:spcBef>
                <a:spcPts val="600"/>
              </a:spcBef>
            </a:pPr>
            <a:r>
              <a:rPr lang="zh-CN" altLang="en-US" sz="2400" dirty="0">
                <a:latin typeface="+mj-ea"/>
                <a:ea typeface="+mj-ea"/>
              </a:rPr>
              <a:t>卷</a:t>
            </a:r>
            <a:r>
              <a:rPr lang="en-US" altLang="zh-CN" sz="2400" dirty="0">
                <a:latin typeface="+mj-ea"/>
                <a:ea typeface="+mj-ea"/>
              </a:rPr>
              <a:t>(Volume)</a:t>
            </a:r>
            <a:r>
              <a:rPr lang="zh-CN" altLang="en-US" sz="2400" dirty="0">
                <a:latin typeface="+mj-ea"/>
                <a:ea typeface="+mj-ea"/>
              </a:rPr>
              <a:t>？</a:t>
            </a:r>
            <a:endParaRPr lang="en-US" altLang="zh-CN" sz="2400" dirty="0">
              <a:latin typeface="+mj-ea"/>
              <a:ea typeface="+mj-ea"/>
            </a:endParaRPr>
          </a:p>
          <a:p>
            <a:pPr>
              <a:lnSpc>
                <a:spcPct val="150000"/>
              </a:lnSpc>
              <a:spcBef>
                <a:spcPts val="600"/>
              </a:spcBef>
            </a:pPr>
            <a:r>
              <a:rPr lang="zh-CN" altLang="en-US" sz="2400" dirty="0">
                <a:latin typeface="+mj-ea"/>
                <a:ea typeface="+mj-ea"/>
              </a:rPr>
              <a:t>分区</a:t>
            </a:r>
            <a:r>
              <a:rPr lang="en-US" altLang="zh-CN" sz="2400" dirty="0">
                <a:latin typeface="+mj-ea"/>
                <a:ea typeface="+mj-ea"/>
              </a:rPr>
              <a:t>(Partition)</a:t>
            </a:r>
            <a:r>
              <a:rPr lang="zh-CN" altLang="en-US" sz="2400" dirty="0">
                <a:latin typeface="+mj-ea"/>
                <a:ea typeface="+mj-ea"/>
              </a:rPr>
              <a:t>？</a:t>
            </a:r>
            <a:endParaRPr lang="en-US" altLang="zh-CN" sz="2400" dirty="0">
              <a:latin typeface="+mj-ea"/>
              <a:ea typeface="+mj-ea"/>
            </a:endParaRPr>
          </a:p>
          <a:p>
            <a:pPr>
              <a:lnSpc>
                <a:spcPct val="150000"/>
              </a:lnSpc>
              <a:spcBef>
                <a:spcPts val="600"/>
              </a:spcBef>
            </a:pPr>
            <a:r>
              <a:rPr lang="zh-CN" altLang="en-US" sz="2400" dirty="0">
                <a:latin typeface="+mj-ea"/>
                <a:ea typeface="+mj-ea"/>
              </a:rPr>
              <a:t>文件系统？</a:t>
            </a:r>
            <a:endParaRPr lang="en-US" altLang="zh-CN" sz="2400" dirty="0">
              <a:latin typeface="+mj-ea"/>
              <a:ea typeface="+mj-ea"/>
            </a:endParaRPr>
          </a:p>
          <a:p>
            <a:pPr>
              <a:lnSpc>
                <a:spcPct val="150000"/>
              </a:lnSpc>
              <a:spcBef>
                <a:spcPts val="600"/>
              </a:spcBef>
            </a:pPr>
            <a:r>
              <a:rPr lang="en-US" altLang="zh-CN" sz="2400" dirty="0">
                <a:latin typeface="+mj-ea"/>
                <a:ea typeface="+mj-ea"/>
              </a:rPr>
              <a:t>FAT32</a:t>
            </a:r>
            <a:r>
              <a:rPr lang="zh-CN" altLang="en-US" sz="2400" dirty="0">
                <a:latin typeface="+mj-ea"/>
                <a:ea typeface="+mj-ea"/>
              </a:rPr>
              <a:t>？</a:t>
            </a:r>
            <a:endParaRPr lang="en-US" altLang="zh-CN" sz="2400" dirty="0">
              <a:latin typeface="+mj-ea"/>
              <a:ea typeface="+mj-ea"/>
            </a:endParaRPr>
          </a:p>
          <a:p>
            <a:pPr>
              <a:lnSpc>
                <a:spcPct val="150000"/>
              </a:lnSpc>
              <a:spcBef>
                <a:spcPts val="600"/>
              </a:spcBef>
            </a:pPr>
            <a:r>
              <a:rPr lang="en-US" altLang="zh-CN" sz="2400" dirty="0">
                <a:latin typeface="+mj-ea"/>
                <a:ea typeface="+mj-ea"/>
              </a:rPr>
              <a:t>NTFS</a:t>
            </a:r>
            <a:r>
              <a:rPr lang="zh-CN" altLang="en-US" sz="2400" dirty="0">
                <a:latin typeface="+mj-ea"/>
                <a:ea typeface="+mj-ea"/>
              </a:rPr>
              <a:t>？</a:t>
            </a:r>
            <a:endParaRPr lang="en-US" altLang="zh-CN" sz="2400" dirty="0">
              <a:latin typeface="+mj-ea"/>
              <a:ea typeface="+mj-ea"/>
            </a:endParaRPr>
          </a:p>
          <a:p>
            <a:pPr>
              <a:lnSpc>
                <a:spcPct val="150000"/>
              </a:lnSpc>
              <a:spcBef>
                <a:spcPts val="600"/>
              </a:spcBef>
            </a:pPr>
            <a:r>
              <a:rPr lang="en-US" altLang="zh-CN" sz="2400" dirty="0">
                <a:latin typeface="+mj-ea"/>
                <a:ea typeface="+mj-ea"/>
              </a:rPr>
              <a:t>Ext3?</a:t>
            </a:r>
          </a:p>
          <a:p>
            <a:pPr>
              <a:lnSpc>
                <a:spcPct val="150000"/>
              </a:lnSpc>
              <a:spcBef>
                <a:spcPts val="600"/>
              </a:spcBef>
            </a:pPr>
            <a:r>
              <a:rPr lang="en-US" altLang="zh-CN" sz="2400" dirty="0">
                <a:latin typeface="+mj-ea"/>
                <a:ea typeface="+mj-ea"/>
              </a:rPr>
              <a:t>NFS?</a:t>
            </a:r>
          </a:p>
          <a:p>
            <a:pPr>
              <a:lnSpc>
                <a:spcPct val="150000"/>
              </a:lnSpc>
              <a:spcBef>
                <a:spcPts val="600"/>
              </a:spcBef>
            </a:pPr>
            <a:r>
              <a:rPr lang="zh-CN" altLang="en-US" sz="2400" dirty="0">
                <a:latin typeface="+mj-ea"/>
                <a:ea typeface="+mj-ea"/>
              </a:rPr>
              <a:t>磁盘格式化？</a:t>
            </a: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169418" y="1052705"/>
            <a:ext cx="527050" cy="527050"/>
          </a:xfrm>
          <a:prstGeom prst="rect">
            <a:avLst/>
          </a:prstGeom>
          <a:ln>
            <a:noFill/>
          </a:ln>
          <a:effectLst>
            <a:softEdge rad="0"/>
          </a:effectLst>
        </p:spPr>
      </p:pic>
      <p:sp>
        <p:nvSpPr>
          <p:cNvPr id="2" name="文本框 1">
            <a:extLst>
              <a:ext uri="{FF2B5EF4-FFF2-40B4-BE49-F238E27FC236}">
                <a16:creationId xmlns:a16="http://schemas.microsoft.com/office/drawing/2014/main" id="{DA40F2E7-F993-CD41-53C4-9183C82A8908}"/>
              </a:ext>
            </a:extLst>
          </p:cNvPr>
          <p:cNvSpPr txBox="1"/>
          <p:nvPr/>
        </p:nvSpPr>
        <p:spPr>
          <a:xfrm>
            <a:off x="4183062" y="4066689"/>
            <a:ext cx="7624742" cy="2246769"/>
          </a:xfrm>
          <a:prstGeom prst="rect">
            <a:avLst/>
          </a:prstGeom>
          <a:noFill/>
        </p:spPr>
        <p:txBody>
          <a:bodyPr wrap="square" rtlCol="0">
            <a:spAutoFit/>
          </a:bodyPr>
          <a:lstStyle/>
          <a:p>
            <a:r>
              <a:rPr lang="zh-CN" altLang="en-US" sz="2800" dirty="0">
                <a:solidFill>
                  <a:srgbClr val="FF0000"/>
                </a:solidFill>
              </a:rPr>
              <a:t>讨论：</a:t>
            </a:r>
            <a:endParaRPr lang="en-US" altLang="zh-CN" sz="2800" dirty="0">
              <a:solidFill>
                <a:srgbClr val="FF0000"/>
              </a:solidFill>
            </a:endParaRPr>
          </a:p>
          <a:p>
            <a:r>
              <a:rPr lang="en-US" altLang="zh-CN" sz="2800" kern="100" dirty="0">
                <a:solidFill>
                  <a:srgbClr val="0000FF"/>
                </a:solidFill>
                <a:effectLst/>
                <a:ea typeface="宋体" panose="02010600030101010101" pitchFamily="2" charset="-122"/>
                <a:cs typeface="Times New Roman" panose="02020603050405020304" pitchFamily="18" charset="0"/>
              </a:rPr>
              <a:t>1</a:t>
            </a:r>
            <a:r>
              <a:rPr lang="zh-CN" altLang="en-US" sz="2800" kern="100" dirty="0">
                <a:solidFill>
                  <a:srgbClr val="0000FF"/>
                </a:solidFill>
                <a:effectLst/>
                <a:ea typeface="宋体" panose="02010600030101010101" pitchFamily="2" charset="-122"/>
                <a:cs typeface="Times New Roman" panose="02020603050405020304" pitchFamily="18" charset="0"/>
              </a:rPr>
              <a:t>、文件系统管理什么？</a:t>
            </a:r>
            <a:r>
              <a:rPr lang="zh-CN" altLang="en-US" sz="2800" kern="100" dirty="0">
                <a:solidFill>
                  <a:srgbClr val="0000FF"/>
                </a:solidFill>
                <a:ea typeface="宋体" panose="02010600030101010101" pitchFamily="2" charset="-122"/>
                <a:cs typeface="Times New Roman" panose="02020603050405020304" pitchFamily="18" charset="0"/>
              </a:rPr>
              <a:t>与磁盘存储器管理、</a:t>
            </a:r>
            <a:r>
              <a:rPr lang="en-US" altLang="zh-CN" sz="2800" kern="100" dirty="0">
                <a:solidFill>
                  <a:srgbClr val="0000FF"/>
                </a:solidFill>
                <a:ea typeface="宋体" panose="02010600030101010101" pitchFamily="2" charset="-122"/>
                <a:cs typeface="Times New Roman" panose="02020603050405020304" pitchFamily="18" charset="0"/>
              </a:rPr>
              <a:t>I/O</a:t>
            </a:r>
            <a:r>
              <a:rPr lang="zh-CN" altLang="en-US" sz="2800" kern="100" dirty="0">
                <a:solidFill>
                  <a:srgbClr val="0000FF"/>
                </a:solidFill>
                <a:ea typeface="宋体" panose="02010600030101010101" pitchFamily="2" charset="-122"/>
                <a:cs typeface="Times New Roman" panose="02020603050405020304" pitchFamily="18" charset="0"/>
              </a:rPr>
              <a:t>管理有什么关系？</a:t>
            </a:r>
            <a:endParaRPr lang="en-US" altLang="zh-CN" sz="2800" kern="100" dirty="0">
              <a:solidFill>
                <a:srgbClr val="0000FF"/>
              </a:solidFill>
              <a:effectLst/>
              <a:ea typeface="宋体" panose="02010600030101010101" pitchFamily="2" charset="-122"/>
              <a:cs typeface="Times New Roman" panose="02020603050405020304" pitchFamily="18" charset="0"/>
            </a:endParaRPr>
          </a:p>
          <a:p>
            <a:r>
              <a:rPr lang="en-US" altLang="zh-CN" sz="2800" kern="100" dirty="0">
                <a:solidFill>
                  <a:srgbClr val="0000FF"/>
                </a:solidFill>
                <a:ea typeface="宋体" panose="02010600030101010101" pitchFamily="2" charset="-122"/>
                <a:cs typeface="Times New Roman" panose="02020603050405020304" pitchFamily="18" charset="0"/>
              </a:rPr>
              <a:t>2</a:t>
            </a:r>
            <a:r>
              <a:rPr lang="zh-CN" altLang="en-US" sz="2800" kern="100" dirty="0">
                <a:solidFill>
                  <a:srgbClr val="0000FF"/>
                </a:solidFill>
                <a:ea typeface="宋体" panose="02010600030101010101" pitchFamily="2" charset="-122"/>
                <a:cs typeface="Times New Roman" panose="02020603050405020304" pitchFamily="18" charset="0"/>
              </a:rPr>
              <a:t>、文件系统存在哪里？磁盘上有吗？</a:t>
            </a:r>
            <a:endParaRPr lang="en-US" altLang="zh-CN" sz="2800" kern="100" dirty="0">
              <a:solidFill>
                <a:srgbClr val="0000FF"/>
              </a:solidFill>
              <a:ea typeface="宋体" panose="02010600030101010101" pitchFamily="2" charset="-122"/>
              <a:cs typeface="Times New Roman" panose="02020603050405020304" pitchFamily="18" charset="0"/>
            </a:endParaRPr>
          </a:p>
          <a:p>
            <a:r>
              <a:rPr lang="en-US" altLang="zh-CN" sz="2800" kern="100" dirty="0">
                <a:solidFill>
                  <a:srgbClr val="0000FF"/>
                </a:solidFill>
                <a:ea typeface="宋体" panose="02010600030101010101" pitchFamily="2" charset="-122"/>
                <a:cs typeface="Times New Roman" panose="02020603050405020304" pitchFamily="18" charset="0"/>
              </a:rPr>
              <a:t>3</a:t>
            </a:r>
            <a:r>
              <a:rPr lang="zh-CN" altLang="en-US" sz="2800" kern="100" dirty="0">
                <a:solidFill>
                  <a:srgbClr val="0000FF"/>
                </a:solidFill>
                <a:ea typeface="宋体" panose="02010600030101010101" pitchFamily="2" charset="-122"/>
                <a:cs typeface="Times New Roman" panose="02020603050405020304" pitchFamily="18" charset="0"/>
              </a:rPr>
              <a:t>、</a:t>
            </a:r>
            <a:r>
              <a:rPr lang="zh-CN" altLang="zh-CN" sz="2800" kern="100" dirty="0">
                <a:solidFill>
                  <a:srgbClr val="0000FF"/>
                </a:solidFill>
                <a:effectLst/>
                <a:ea typeface="宋体" panose="02010600030101010101" pitchFamily="2" charset="-122"/>
                <a:cs typeface="Times New Roman" panose="02020603050405020304" pitchFamily="18" charset="0"/>
              </a:rPr>
              <a:t>在操作系统中引入文件系统的好处是什么？</a:t>
            </a:r>
            <a:endParaRPr lang="en-US" altLang="zh-CN" sz="2800" kern="100" dirty="0">
              <a:solidFill>
                <a:srgbClr val="0000FF"/>
              </a:solidFill>
              <a:effectLst/>
              <a:ea typeface="宋体" panose="02010600030101010101" pitchFamily="2" charset="-122"/>
              <a:cs typeface="Times New Roman" panose="02020603050405020304" pitchFamily="18" charset="0"/>
            </a:endParaRPr>
          </a:p>
        </p:txBody>
      </p:sp>
      <p:pic>
        <p:nvPicPr>
          <p:cNvPr id="4" name="图片 3" descr="图示&#10;&#10;低可信度描述已自动生成">
            <a:extLst>
              <a:ext uri="{FF2B5EF4-FFF2-40B4-BE49-F238E27FC236}">
                <a16:creationId xmlns:a16="http://schemas.microsoft.com/office/drawing/2014/main" id="{DF660E1D-C56A-43AF-B662-733A56E055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9750" y="1138409"/>
            <a:ext cx="5440177" cy="2928280"/>
          </a:xfrm>
          <a:prstGeom prst="rect">
            <a:avLst/>
          </a:prstGeom>
        </p:spPr>
      </p:pic>
    </p:spTree>
    <p:extLst>
      <p:ext uri="{BB962C8B-B14F-4D97-AF65-F5344CB8AC3E}">
        <p14:creationId xmlns:p14="http://schemas.microsoft.com/office/powerpoint/2010/main" val="81494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理解索引结点（</a:t>
            </a:r>
            <a:r>
              <a:rPr lang="en-US" altLang="zh-CN" sz="2800" b="1" dirty="0">
                <a:solidFill>
                  <a:schemeClr val="bg1"/>
                </a:solidFill>
              </a:rPr>
              <a:t>1</a:t>
            </a:r>
            <a:r>
              <a:rPr lang="zh-CN" altLang="en-US" sz="2800" b="1" dirty="0">
                <a:solidFill>
                  <a:schemeClr val="bg1"/>
                </a:solidFill>
              </a:rPr>
              <a:t>）</a:t>
            </a:r>
          </a:p>
        </p:txBody>
      </p:sp>
      <p:sp>
        <p:nvSpPr>
          <p:cNvPr id="57" name="ïṧḷïḋè"/>
          <p:cNvSpPr/>
          <p:nvPr/>
        </p:nvSpPr>
        <p:spPr>
          <a:xfrm>
            <a:off x="1605543" y="2745545"/>
            <a:ext cx="7264246" cy="415102"/>
          </a:xfrm>
          <a:prstGeom prst="rect">
            <a:avLst/>
          </a:prstGeom>
          <a:noFill/>
          <a:ln>
            <a:noFill/>
          </a:ln>
        </p:spPr>
        <p:txBody>
          <a:bodyPr wrap="square" lIns="91440" tIns="45720" rIns="91440" bIns="45720" anchor="ctr" anchorCtr="0">
            <a:noAutofit/>
          </a:bodyPr>
          <a:lstStyle/>
          <a:p>
            <a:pPr>
              <a:lnSpc>
                <a:spcPct val="90000"/>
              </a:lnSpc>
            </a:pPr>
            <a:r>
              <a:rPr lang="zh-CN" altLang="en-US" sz="2400" dirty="0">
                <a:solidFill>
                  <a:srgbClr val="0000FF"/>
                </a:solidFill>
                <a:sym typeface="Wingdings" panose="05000000000000000000" pitchFamily="2" charset="2"/>
              </a:rPr>
              <a:t>实际上，文件名保存在父目录的数据中</a:t>
            </a:r>
            <a:endParaRPr lang="en-US" altLang="zh-CN" sz="2400" dirty="0">
              <a:solidFill>
                <a:srgbClr val="0000FF"/>
              </a:solidFill>
              <a:sym typeface="Wingdings" panose="05000000000000000000" pitchFamily="2" charset="2"/>
            </a:endParaRPr>
          </a:p>
        </p:txBody>
      </p:sp>
      <p:sp>
        <p:nvSpPr>
          <p:cNvPr id="58" name="îs1iďé"/>
          <p:cNvSpPr/>
          <p:nvPr/>
        </p:nvSpPr>
        <p:spPr>
          <a:xfrm>
            <a:off x="1605543" y="1479818"/>
            <a:ext cx="9820016" cy="1008488"/>
          </a:xfrm>
          <a:prstGeom prst="rect">
            <a:avLst/>
          </a:prstGeom>
          <a:noFill/>
          <a:ln>
            <a:noFill/>
          </a:ln>
        </p:spPr>
        <p:txBody>
          <a:bodyPr wrap="square" lIns="91440" tIns="45720" rIns="91440" bIns="45720" anchor="t" anchorCtr="0">
            <a:normAutofit/>
          </a:bodyPr>
          <a:lstStyle/>
          <a:p>
            <a:pPr marL="342900" indent="-342900">
              <a:lnSpc>
                <a:spcPct val="120000"/>
              </a:lnSpc>
              <a:spcBef>
                <a:spcPts val="800"/>
              </a:spcBef>
              <a:buFont typeface="Wingdings" panose="05000000000000000000" pitchFamily="2" charset="2"/>
              <a:buChar char="Ø"/>
            </a:pPr>
            <a:r>
              <a:rPr lang="zh-CN" altLang="en-US" sz="2200" dirty="0"/>
              <a:t>文件名的存在只是为了方便用户访问和检索文件。</a:t>
            </a:r>
            <a:endParaRPr lang="en-US" altLang="zh-CN" sz="2200" dirty="0"/>
          </a:p>
          <a:p>
            <a:pPr marL="342900" indent="-342900">
              <a:lnSpc>
                <a:spcPct val="120000"/>
              </a:lnSpc>
              <a:spcBef>
                <a:spcPts val="800"/>
              </a:spcBef>
              <a:buFont typeface="Wingdings" panose="05000000000000000000" pitchFamily="2" charset="2"/>
              <a:buChar char="Ø"/>
            </a:pPr>
            <a:r>
              <a:rPr lang="zh-CN" altLang="en-US" sz="2200" dirty="0"/>
              <a:t>在文件系统中，文件以索引结点编号作为其唯一标识。</a:t>
            </a:r>
          </a:p>
        </p:txBody>
      </p:sp>
      <p:sp>
        <p:nvSpPr>
          <p:cNvPr id="59" name="íšḻíḑê"/>
          <p:cNvSpPr/>
          <p:nvPr/>
        </p:nvSpPr>
        <p:spPr>
          <a:xfrm>
            <a:off x="1605546" y="1074071"/>
            <a:ext cx="9100924" cy="405747"/>
          </a:xfrm>
          <a:prstGeom prst="rect">
            <a:avLst/>
          </a:prstGeom>
          <a:noFill/>
          <a:ln>
            <a:noFill/>
          </a:ln>
        </p:spPr>
        <p:txBody>
          <a:bodyPr wrap="square" lIns="91440" tIns="45720" rIns="91440" bIns="45720" anchor="ctr" anchorCtr="0">
            <a:noAutofit/>
          </a:bodyPr>
          <a:lstStyle/>
          <a:p>
            <a:pPr>
              <a:lnSpc>
                <a:spcPct val="90000"/>
              </a:lnSpc>
            </a:pPr>
            <a:r>
              <a:rPr lang="zh-CN" altLang="en-US" sz="2400" dirty="0">
                <a:solidFill>
                  <a:srgbClr val="0000FF"/>
                </a:solidFill>
                <a:sym typeface="Wingdings" panose="05000000000000000000" pitchFamily="2" charset="2"/>
              </a:rPr>
              <a:t>为什么索引结点中不需要存文件名？</a:t>
            </a:r>
          </a:p>
        </p:txBody>
      </p:sp>
      <p:sp>
        <p:nvSpPr>
          <p:cNvPr id="62" name="íṥḻîḓe"/>
          <p:cNvSpPr/>
          <p:nvPr/>
        </p:nvSpPr>
        <p:spPr>
          <a:xfrm>
            <a:off x="922041" y="976799"/>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6" name="ïśḷïḓe"/>
          <p:cNvSpPr/>
          <p:nvPr/>
        </p:nvSpPr>
        <p:spPr>
          <a:xfrm>
            <a:off x="1141234" y="1166259"/>
            <a:ext cx="211585" cy="25930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4" name="îşļiḓè">
            <a:extLst>
              <a:ext uri="{FF2B5EF4-FFF2-40B4-BE49-F238E27FC236}">
                <a16:creationId xmlns:a16="http://schemas.microsoft.com/office/drawing/2014/main" id="{BF079EDB-5F44-EC91-90E8-B98EDC0F47E2}"/>
              </a:ext>
            </a:extLst>
          </p:cNvPr>
          <p:cNvSpPr/>
          <p:nvPr/>
        </p:nvSpPr>
        <p:spPr>
          <a:xfrm>
            <a:off x="922041" y="2614956"/>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 name="íSlíḋe">
            <a:extLst>
              <a:ext uri="{FF2B5EF4-FFF2-40B4-BE49-F238E27FC236}">
                <a16:creationId xmlns:a16="http://schemas.microsoft.com/office/drawing/2014/main" id="{AB2BCF29-178B-BD3C-F7B2-33D6C02BE537}"/>
              </a:ext>
            </a:extLst>
          </p:cNvPr>
          <p:cNvSpPr/>
          <p:nvPr/>
        </p:nvSpPr>
        <p:spPr>
          <a:xfrm>
            <a:off x="1112295" y="2836973"/>
            <a:ext cx="261148" cy="22880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8" name="îs1iďé">
            <a:extLst>
              <a:ext uri="{FF2B5EF4-FFF2-40B4-BE49-F238E27FC236}">
                <a16:creationId xmlns:a16="http://schemas.microsoft.com/office/drawing/2014/main" id="{81AD7075-4F39-A255-32A4-B201313A9E75}"/>
              </a:ext>
            </a:extLst>
          </p:cNvPr>
          <p:cNvSpPr/>
          <p:nvPr/>
        </p:nvSpPr>
        <p:spPr>
          <a:xfrm>
            <a:off x="1605543" y="3328744"/>
            <a:ext cx="9820016" cy="2455185"/>
          </a:xfrm>
          <a:prstGeom prst="rect">
            <a:avLst/>
          </a:prstGeom>
          <a:noFill/>
          <a:ln>
            <a:noFill/>
          </a:ln>
        </p:spPr>
        <p:txBody>
          <a:bodyPr wrap="square" lIns="91440" tIns="45720" rIns="91440" bIns="45720" anchor="t" anchorCtr="0">
            <a:normAutofit lnSpcReduction="10000"/>
          </a:bodyPr>
          <a:lstStyle/>
          <a:p>
            <a:pPr marL="342900" indent="-342900">
              <a:lnSpc>
                <a:spcPct val="120000"/>
              </a:lnSpc>
              <a:spcBef>
                <a:spcPts val="800"/>
              </a:spcBef>
              <a:buFont typeface="Wingdings" panose="05000000000000000000" pitchFamily="2" charset="2"/>
              <a:buChar char="Ø"/>
            </a:pPr>
            <a:r>
              <a:rPr lang="zh-CN" altLang="en-US" sz="2200" dirty="0"/>
              <a:t>一个目录的数据是目录下所有文件名及其索引结点编号的映射关系。</a:t>
            </a:r>
            <a:endParaRPr lang="en-US" altLang="zh-CN" sz="2200" dirty="0"/>
          </a:p>
          <a:p>
            <a:pPr marL="342900" indent="-342900">
              <a:lnSpc>
                <a:spcPct val="120000"/>
              </a:lnSpc>
              <a:spcBef>
                <a:spcPts val="800"/>
              </a:spcBef>
              <a:buFont typeface="Wingdings" panose="05000000000000000000" pitchFamily="2" charset="2"/>
              <a:buChar char="Ø"/>
            </a:pPr>
            <a:r>
              <a:rPr lang="zh-CN" altLang="en-US" sz="2200" dirty="0"/>
              <a:t>使用索引结点编号记录文件，有效简化文件的共享、移动、修改和重命名。</a:t>
            </a:r>
            <a:endParaRPr lang="en-US" altLang="zh-CN" sz="2200" dirty="0"/>
          </a:p>
          <a:p>
            <a:pPr marL="342900" indent="-342900">
              <a:lnSpc>
                <a:spcPct val="120000"/>
              </a:lnSpc>
              <a:spcBef>
                <a:spcPts val="800"/>
              </a:spcBef>
              <a:buFont typeface="Wingdings" panose="05000000000000000000" pitchFamily="2" charset="2"/>
              <a:buChar char="Ø"/>
            </a:pPr>
            <a:r>
              <a:rPr lang="zh-CN" altLang="en-US" sz="2200" dirty="0"/>
              <a:t>当多个文件名共享同一份数据时，</a:t>
            </a:r>
            <a:endParaRPr lang="en-US" altLang="zh-CN" sz="2200" dirty="0"/>
          </a:p>
          <a:p>
            <a:pPr marL="342900" indent="-342900">
              <a:lnSpc>
                <a:spcPct val="120000"/>
              </a:lnSpc>
              <a:spcBef>
                <a:spcPts val="800"/>
              </a:spcBef>
              <a:buFont typeface="Wingdings" panose="05000000000000000000" pitchFamily="2" charset="2"/>
              <a:buChar char="Ø"/>
            </a:pPr>
            <a:r>
              <a:rPr lang="zh-CN" altLang="en-US" sz="2200" dirty="0"/>
              <a:t>当文件路径需要在文件系统中变动时，</a:t>
            </a:r>
            <a:endParaRPr lang="en-US" altLang="zh-CN" sz="2200" dirty="0"/>
          </a:p>
          <a:p>
            <a:pPr marL="342900" indent="-342900">
              <a:lnSpc>
                <a:spcPct val="120000"/>
              </a:lnSpc>
              <a:spcBef>
                <a:spcPts val="800"/>
              </a:spcBef>
              <a:buFont typeface="Wingdings" panose="05000000000000000000" pitchFamily="2" charset="2"/>
              <a:buChar char="Ø"/>
            </a:pPr>
            <a:r>
              <a:rPr lang="zh-CN" altLang="en-US" sz="2200" dirty="0"/>
              <a:t>当文件要重命名时，。。。（索引结点和文件物理位置不需要变动）</a:t>
            </a:r>
            <a:endParaRPr lang="en-US" altLang="zh-CN" sz="2200" dirty="0"/>
          </a:p>
        </p:txBody>
      </p:sp>
    </p:spTree>
    <p:extLst>
      <p:ext uri="{BB962C8B-B14F-4D97-AF65-F5344CB8AC3E}">
        <p14:creationId xmlns:p14="http://schemas.microsoft.com/office/powerpoint/2010/main" val="984980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引入索引节点的例子</a:t>
            </a:r>
          </a:p>
        </p:txBody>
      </p:sp>
      <p:sp>
        <p:nvSpPr>
          <p:cNvPr id="25" name="内容占位符 2"/>
          <p:cNvSpPr txBox="1"/>
          <p:nvPr/>
        </p:nvSpPr>
        <p:spPr>
          <a:xfrm>
            <a:off x="1482571" y="1192382"/>
            <a:ext cx="9880846" cy="466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3000"/>
              </a:lnSpc>
              <a:buNone/>
            </a:pPr>
            <a:r>
              <a:rPr lang="zh-CN" altLang="en-US" sz="2400" dirty="0">
                <a:sym typeface="Wingdings" panose="05000000000000000000" pitchFamily="2" charset="2"/>
              </a:rPr>
              <a:t>设目录文件所占盘块数为</a:t>
            </a:r>
            <a:r>
              <a:rPr lang="en-US" altLang="zh-CN" sz="2400" dirty="0">
                <a:sym typeface="Wingdings" panose="05000000000000000000" pitchFamily="2" charset="2"/>
              </a:rPr>
              <a:t>N</a:t>
            </a:r>
            <a:r>
              <a:rPr lang="zh-CN" altLang="en-US" sz="2400" dirty="0">
                <a:sym typeface="Wingdings" panose="05000000000000000000" pitchFamily="2" charset="2"/>
              </a:rPr>
              <a:t>，则查找一个目录项平均需要调入盘块</a:t>
            </a:r>
            <a:r>
              <a:rPr lang="en-US" altLang="zh-CN" sz="2400" dirty="0">
                <a:sym typeface="Wingdings" panose="05000000000000000000" pitchFamily="2" charset="2"/>
              </a:rPr>
              <a:t>(N+1)/2</a:t>
            </a:r>
            <a:r>
              <a:rPr lang="zh-CN" altLang="en-US" sz="2400" dirty="0">
                <a:sym typeface="Wingdings" panose="05000000000000000000" pitchFamily="2" charset="2"/>
              </a:rPr>
              <a:t>次。</a:t>
            </a:r>
          </a:p>
          <a:p>
            <a:pPr marL="0" indent="0">
              <a:lnSpc>
                <a:spcPct val="123000"/>
              </a:lnSpc>
              <a:buNone/>
            </a:pPr>
            <a:r>
              <a:rPr lang="zh-CN" altLang="en-US" sz="2400" dirty="0">
                <a:sym typeface="Wingdings" panose="05000000000000000000" pitchFamily="2" charset="2"/>
              </a:rPr>
              <a:t>假如一个</a:t>
            </a:r>
            <a:r>
              <a:rPr lang="en-US" altLang="zh-CN" sz="2400" dirty="0">
                <a:sym typeface="Wingdings" panose="05000000000000000000" pitchFamily="2" charset="2"/>
              </a:rPr>
              <a:t>FCB</a:t>
            </a:r>
            <a:r>
              <a:rPr lang="zh-CN" altLang="en-US" sz="2400" dirty="0">
                <a:sym typeface="Wingdings" panose="05000000000000000000" pitchFamily="2" charset="2"/>
              </a:rPr>
              <a:t>为</a:t>
            </a:r>
            <a:r>
              <a:rPr lang="en-US" altLang="zh-CN" sz="2400" dirty="0">
                <a:sym typeface="Wingdings" panose="05000000000000000000" pitchFamily="2" charset="2"/>
              </a:rPr>
              <a:t>64B</a:t>
            </a:r>
            <a:r>
              <a:rPr lang="zh-CN" altLang="en-US" sz="2400" dirty="0">
                <a:sym typeface="Wingdings" panose="05000000000000000000" pitchFamily="2" charset="2"/>
              </a:rPr>
              <a:t>，盘块大小为</a:t>
            </a:r>
            <a:r>
              <a:rPr lang="en-US" altLang="zh-CN" sz="2400" dirty="0">
                <a:sym typeface="Wingdings" panose="05000000000000000000" pitchFamily="2" charset="2"/>
              </a:rPr>
              <a:t>1KB</a:t>
            </a:r>
            <a:r>
              <a:rPr lang="zh-CN" altLang="en-US" sz="2400" dirty="0">
                <a:sym typeface="Wingdings" panose="05000000000000000000" pitchFamily="2" charset="2"/>
              </a:rPr>
              <a:t>，则每个盘块中只能存放</a:t>
            </a:r>
            <a:r>
              <a:rPr lang="en-US" altLang="zh-CN" sz="2400" dirty="0">
                <a:sym typeface="Wingdings" panose="05000000000000000000" pitchFamily="2" charset="2"/>
              </a:rPr>
              <a:t>16</a:t>
            </a:r>
            <a:r>
              <a:rPr lang="zh-CN" altLang="en-US" sz="2400" dirty="0">
                <a:sym typeface="Wingdings" panose="05000000000000000000" pitchFamily="2" charset="2"/>
              </a:rPr>
              <a:t>个</a:t>
            </a:r>
            <a:r>
              <a:rPr lang="en-US" altLang="zh-CN" sz="2400" dirty="0">
                <a:sym typeface="Wingdings" panose="05000000000000000000" pitchFamily="2" charset="2"/>
              </a:rPr>
              <a:t>FCB</a:t>
            </a:r>
            <a:r>
              <a:rPr lang="zh-CN" altLang="en-US" sz="2400" dirty="0">
                <a:sym typeface="Wingdings" panose="05000000000000000000" pitchFamily="2" charset="2"/>
              </a:rPr>
              <a:t>；若一个文件目录中共有</a:t>
            </a:r>
            <a:r>
              <a:rPr lang="en-US" altLang="zh-CN" sz="2400" dirty="0">
                <a:sym typeface="Wingdings" panose="05000000000000000000" pitchFamily="2" charset="2"/>
              </a:rPr>
              <a:t>640</a:t>
            </a:r>
            <a:r>
              <a:rPr lang="zh-CN" altLang="en-US" sz="2400" dirty="0">
                <a:sym typeface="Wingdings" panose="05000000000000000000" pitchFamily="2" charset="2"/>
              </a:rPr>
              <a:t>个</a:t>
            </a:r>
            <a:r>
              <a:rPr lang="en-US" altLang="zh-CN" sz="2400" dirty="0">
                <a:sym typeface="Wingdings" panose="05000000000000000000" pitchFamily="2" charset="2"/>
              </a:rPr>
              <a:t>FCB (640*64B=40KB)</a:t>
            </a:r>
            <a:r>
              <a:rPr lang="zh-CN" altLang="en-US" sz="2400" dirty="0">
                <a:sym typeface="Wingdings" panose="05000000000000000000" pitchFamily="2" charset="2"/>
              </a:rPr>
              <a:t>，需占用</a:t>
            </a:r>
            <a:r>
              <a:rPr lang="en-US" altLang="zh-CN" sz="2400" dirty="0">
                <a:sym typeface="Wingdings" panose="05000000000000000000" pitchFamily="2" charset="2"/>
              </a:rPr>
              <a:t>40</a:t>
            </a:r>
            <a:r>
              <a:rPr lang="zh-CN" altLang="en-US" sz="2400" dirty="0">
                <a:sym typeface="Wingdings" panose="05000000000000000000" pitchFamily="2" charset="2"/>
              </a:rPr>
              <a:t>个盘块</a:t>
            </a:r>
            <a:r>
              <a:rPr lang="en-US" altLang="zh-CN" sz="2400" dirty="0">
                <a:sym typeface="Wingdings" panose="05000000000000000000" pitchFamily="2" charset="2"/>
              </a:rPr>
              <a:t>(40KB/1KB=40)</a:t>
            </a:r>
            <a:r>
              <a:rPr lang="zh-CN" altLang="en-US" sz="2400" dirty="0">
                <a:sym typeface="Wingdings" panose="05000000000000000000" pitchFamily="2" charset="2"/>
              </a:rPr>
              <a:t>，故平均查找一个文件需启动磁盘</a:t>
            </a:r>
            <a:r>
              <a:rPr lang="en-US" altLang="zh-CN" sz="2400" dirty="0">
                <a:solidFill>
                  <a:srgbClr val="FF0000"/>
                </a:solidFill>
                <a:sym typeface="Wingdings" panose="05000000000000000000" pitchFamily="2" charset="2"/>
              </a:rPr>
              <a:t>20</a:t>
            </a:r>
            <a:r>
              <a:rPr lang="zh-CN" altLang="en-US" sz="2400" dirty="0">
                <a:solidFill>
                  <a:srgbClr val="FF0000"/>
                </a:solidFill>
                <a:sym typeface="Wingdings" panose="05000000000000000000" pitchFamily="2" charset="2"/>
              </a:rPr>
              <a:t>次。</a:t>
            </a:r>
            <a:endParaRPr lang="en-US" altLang="zh-CN" sz="2400" dirty="0">
              <a:solidFill>
                <a:srgbClr val="FF0000"/>
              </a:solidFill>
              <a:sym typeface="Wingdings" panose="05000000000000000000" pitchFamily="2" charset="2"/>
            </a:endParaRPr>
          </a:p>
          <a:p>
            <a:pPr marL="0" indent="0">
              <a:lnSpc>
                <a:spcPct val="123000"/>
              </a:lnSpc>
              <a:buNone/>
            </a:pPr>
            <a:r>
              <a:rPr lang="zh-CN" altLang="en-US" sz="2400" dirty="0"/>
              <a:t>引入索引节点后，</a:t>
            </a:r>
            <a:r>
              <a:rPr lang="zh-CN" altLang="zh-CN" sz="2400" dirty="0"/>
              <a:t>一个目录仅占</a:t>
            </a:r>
            <a:r>
              <a:rPr lang="en-US" altLang="zh-CN" sz="2400" dirty="0"/>
              <a:t>16B</a:t>
            </a:r>
            <a:r>
              <a:rPr lang="zh-CN" altLang="zh-CN" sz="2400" dirty="0"/>
              <a:t>，其中</a:t>
            </a:r>
            <a:r>
              <a:rPr lang="en-US" altLang="zh-CN" sz="2400" dirty="0"/>
              <a:t>14B</a:t>
            </a:r>
            <a:r>
              <a:rPr lang="zh-CN" altLang="zh-CN" sz="2400" dirty="0"/>
              <a:t>是文件名，</a:t>
            </a:r>
            <a:r>
              <a:rPr lang="en-US" altLang="zh-CN" sz="2400" dirty="0"/>
              <a:t>2B</a:t>
            </a:r>
            <a:r>
              <a:rPr lang="zh-CN" altLang="zh-CN" sz="2400" dirty="0"/>
              <a:t>为</a:t>
            </a:r>
            <a:r>
              <a:rPr lang="en-US" altLang="zh-CN" sz="2400" dirty="0" err="1"/>
              <a:t>i</a:t>
            </a:r>
            <a:r>
              <a:rPr lang="zh-CN" altLang="zh-CN" sz="2400" dirty="0"/>
              <a:t>节点指针。</a:t>
            </a:r>
            <a:r>
              <a:rPr lang="en-US" altLang="zh-CN" sz="2400" dirty="0"/>
              <a:t>1KB</a:t>
            </a:r>
            <a:r>
              <a:rPr lang="zh-CN" altLang="zh-CN" sz="2400" dirty="0"/>
              <a:t>的盘块中可容纳</a:t>
            </a:r>
            <a:r>
              <a:rPr lang="en-US" altLang="zh-CN" sz="2400" dirty="0"/>
              <a:t>64</a:t>
            </a:r>
            <a:r>
              <a:rPr lang="zh-CN" altLang="zh-CN" sz="2400" dirty="0"/>
              <a:t>个目录项</a:t>
            </a:r>
            <a:r>
              <a:rPr lang="zh-CN" altLang="en-US" sz="2400" dirty="0"/>
              <a:t>；</a:t>
            </a:r>
            <a:r>
              <a:rPr lang="zh-CN" altLang="en-US" sz="2400" dirty="0">
                <a:sym typeface="Wingdings" panose="05000000000000000000" pitchFamily="2" charset="2"/>
              </a:rPr>
              <a:t>若一个文件目录中共有</a:t>
            </a:r>
            <a:r>
              <a:rPr lang="en-US" altLang="zh-CN" sz="2400" dirty="0">
                <a:sym typeface="Wingdings" panose="05000000000000000000" pitchFamily="2" charset="2"/>
              </a:rPr>
              <a:t>640</a:t>
            </a:r>
            <a:r>
              <a:rPr lang="zh-CN" altLang="en-US" sz="2400" dirty="0">
                <a:sym typeface="Wingdings" panose="05000000000000000000" pitchFamily="2" charset="2"/>
              </a:rPr>
              <a:t>个</a:t>
            </a:r>
            <a:r>
              <a:rPr lang="en-US" altLang="zh-CN" sz="2400" dirty="0">
                <a:sym typeface="Wingdings" panose="05000000000000000000" pitchFamily="2" charset="2"/>
              </a:rPr>
              <a:t>FCB (640*16B=10KB)</a:t>
            </a:r>
            <a:r>
              <a:rPr lang="zh-CN" altLang="en-US" sz="2400" dirty="0">
                <a:sym typeface="Wingdings" panose="05000000000000000000" pitchFamily="2" charset="2"/>
              </a:rPr>
              <a:t>，需占用</a:t>
            </a:r>
            <a:r>
              <a:rPr lang="en-US" altLang="zh-CN" sz="2400" dirty="0">
                <a:sym typeface="Wingdings" panose="05000000000000000000" pitchFamily="2" charset="2"/>
              </a:rPr>
              <a:t>10</a:t>
            </a:r>
            <a:r>
              <a:rPr lang="zh-CN" altLang="en-US" sz="2400" dirty="0">
                <a:sym typeface="Wingdings" panose="05000000000000000000" pitchFamily="2" charset="2"/>
              </a:rPr>
              <a:t>个盘块</a:t>
            </a:r>
            <a:r>
              <a:rPr lang="en-US" altLang="zh-CN" sz="2400" dirty="0">
                <a:sym typeface="Wingdings" panose="05000000000000000000" pitchFamily="2" charset="2"/>
              </a:rPr>
              <a:t>(10KB/1KB=10)</a:t>
            </a:r>
            <a:r>
              <a:rPr lang="zh-CN" altLang="en-US" sz="2400" dirty="0">
                <a:sym typeface="Wingdings" panose="05000000000000000000" pitchFamily="2" charset="2"/>
              </a:rPr>
              <a:t>，故平均查找一个文件需启动磁盘</a:t>
            </a:r>
            <a:r>
              <a:rPr lang="en-US" altLang="zh-CN" sz="2400" dirty="0">
                <a:solidFill>
                  <a:srgbClr val="FF0000"/>
                </a:solidFill>
                <a:sym typeface="Wingdings" panose="05000000000000000000" pitchFamily="2" charset="2"/>
              </a:rPr>
              <a:t>5</a:t>
            </a:r>
            <a:r>
              <a:rPr lang="zh-CN" altLang="en-US" sz="2400" dirty="0">
                <a:solidFill>
                  <a:srgbClr val="FF0000"/>
                </a:solidFill>
                <a:sym typeface="Wingdings" panose="05000000000000000000" pitchFamily="2" charset="2"/>
              </a:rPr>
              <a:t>次。</a:t>
            </a:r>
            <a:endParaRPr lang="en-US" altLang="zh-CN" sz="2400" dirty="0">
              <a:solidFill>
                <a:srgbClr val="FF0000"/>
              </a:solidFill>
              <a:sym typeface="Wingdings" panose="05000000000000000000" pitchFamily="2" charset="2"/>
            </a:endParaRPr>
          </a:p>
          <a:p>
            <a:pPr marL="0" indent="0">
              <a:lnSpc>
                <a:spcPct val="123000"/>
              </a:lnSpc>
              <a:buNone/>
            </a:pPr>
            <a:r>
              <a:rPr lang="zh-CN" altLang="zh-CN" sz="2400" dirty="0"/>
              <a:t>可使平均启动磁盘次数</a:t>
            </a:r>
            <a:r>
              <a:rPr lang="zh-CN" altLang="zh-CN" sz="2400" dirty="0">
                <a:solidFill>
                  <a:srgbClr val="FF0000"/>
                </a:solidFill>
              </a:rPr>
              <a:t>减少到原来的</a:t>
            </a:r>
            <a:r>
              <a:rPr lang="en-US" altLang="zh-CN" sz="2400" b="1" dirty="0">
                <a:solidFill>
                  <a:srgbClr val="FF0000"/>
                </a:solidFill>
              </a:rPr>
              <a:t>1/4</a:t>
            </a:r>
            <a:r>
              <a:rPr lang="zh-CN" altLang="en-US" sz="2400" b="1" dirty="0">
                <a:solidFill>
                  <a:srgbClr val="FF0000"/>
                </a:solidFill>
              </a:rPr>
              <a:t>。</a:t>
            </a:r>
          </a:p>
        </p:txBody>
      </p:sp>
      <p:pic>
        <p:nvPicPr>
          <p:cNvPr id="37" name="图片 3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40944" y="1192382"/>
            <a:ext cx="527050" cy="527050"/>
          </a:xfrm>
          <a:prstGeom prst="rect">
            <a:avLst/>
          </a:prstGeom>
          <a:ln>
            <a:noFill/>
          </a:ln>
          <a:effectLst>
            <a:softEdge rad="0"/>
          </a:effectLst>
        </p:spPr>
      </p:pic>
      <p:pic>
        <p:nvPicPr>
          <p:cNvPr id="38" name="图片 3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40944" y="2265794"/>
            <a:ext cx="527050" cy="527050"/>
          </a:xfrm>
          <a:prstGeom prst="rect">
            <a:avLst/>
          </a:prstGeom>
          <a:ln>
            <a:noFill/>
          </a:ln>
          <a:effectLst>
            <a:softEdge rad="0"/>
          </a:effectLst>
        </p:spPr>
      </p:pic>
      <p:pic>
        <p:nvPicPr>
          <p:cNvPr id="39" name="图片 3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40944" y="3800152"/>
            <a:ext cx="527050" cy="527050"/>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40944" y="5615157"/>
            <a:ext cx="527050" cy="527050"/>
          </a:xfrm>
          <a:prstGeom prst="rect">
            <a:avLst/>
          </a:prstGeom>
          <a:ln>
            <a:noFill/>
          </a:ln>
          <a:effectLst>
            <a:softEdge rad="0"/>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理解索引结点（</a:t>
            </a:r>
            <a:r>
              <a:rPr lang="en-US" altLang="zh-CN" sz="2800" b="1" dirty="0">
                <a:solidFill>
                  <a:schemeClr val="bg1"/>
                </a:solidFill>
              </a:rPr>
              <a:t>2</a:t>
            </a:r>
            <a:r>
              <a:rPr lang="zh-CN" altLang="en-US" sz="2800" b="1" dirty="0">
                <a:solidFill>
                  <a:schemeClr val="bg1"/>
                </a:solidFill>
              </a:rPr>
              <a:t>）</a:t>
            </a:r>
          </a:p>
        </p:txBody>
      </p:sp>
      <p:sp>
        <p:nvSpPr>
          <p:cNvPr id="58" name="îs1iďé"/>
          <p:cNvSpPr/>
          <p:nvPr/>
        </p:nvSpPr>
        <p:spPr>
          <a:xfrm>
            <a:off x="1605543" y="1748171"/>
            <a:ext cx="9820016" cy="1422412"/>
          </a:xfrm>
          <a:prstGeom prst="rect">
            <a:avLst/>
          </a:prstGeom>
          <a:noFill/>
          <a:ln>
            <a:noFill/>
          </a:ln>
        </p:spPr>
        <p:txBody>
          <a:bodyPr wrap="square" lIns="91440" tIns="45720" rIns="91440" bIns="45720" anchor="t" anchorCtr="0">
            <a:normAutofit fontScale="70000" lnSpcReduction="20000"/>
          </a:bodyPr>
          <a:lstStyle/>
          <a:p>
            <a:pPr marL="342900" indent="-342900">
              <a:lnSpc>
                <a:spcPct val="120000"/>
              </a:lnSpc>
              <a:spcBef>
                <a:spcPts val="800"/>
              </a:spcBef>
              <a:buFont typeface="Wingdings" panose="05000000000000000000" pitchFamily="2" charset="2"/>
              <a:buChar char="Ø"/>
            </a:pPr>
            <a:r>
              <a:rPr lang="zh-CN" altLang="en-US" sz="2200" dirty="0"/>
              <a:t>磁盘和内存索引结点的考虑的角度不同。</a:t>
            </a:r>
            <a:endParaRPr lang="en-US" altLang="zh-CN" sz="2200" dirty="0"/>
          </a:p>
          <a:p>
            <a:pPr marL="342900" indent="-342900">
              <a:lnSpc>
                <a:spcPct val="120000"/>
              </a:lnSpc>
              <a:spcBef>
                <a:spcPts val="800"/>
              </a:spcBef>
              <a:buFont typeface="Wingdings" panose="05000000000000000000" pitchFamily="2" charset="2"/>
              <a:buChar char="Ø"/>
            </a:pPr>
            <a:r>
              <a:rPr lang="zh-CN" altLang="en-US" sz="2200" dirty="0"/>
              <a:t>磁盘主要考虑保存文件物理结构的需要（节省磁盘空间）。</a:t>
            </a:r>
            <a:endParaRPr lang="en-US" altLang="zh-CN" sz="2200" dirty="0"/>
          </a:p>
          <a:p>
            <a:pPr marL="342900" indent="-342900">
              <a:lnSpc>
                <a:spcPct val="120000"/>
              </a:lnSpc>
              <a:spcBef>
                <a:spcPts val="800"/>
              </a:spcBef>
              <a:buFont typeface="Wingdings" panose="05000000000000000000" pitchFamily="2" charset="2"/>
              <a:buChar char="Ø"/>
            </a:pPr>
            <a:r>
              <a:rPr lang="zh-CN" altLang="en-US" sz="2200" dirty="0"/>
              <a:t>内存主要考虑系统运行时访问的需要</a:t>
            </a:r>
            <a:r>
              <a:rPr lang="en-US" altLang="zh-CN" sz="2200" dirty="0"/>
              <a:t>(</a:t>
            </a:r>
            <a:r>
              <a:rPr lang="zh-CN" altLang="en-US" sz="2200" dirty="0"/>
              <a:t>效率和性能）。</a:t>
            </a:r>
            <a:endParaRPr lang="en-US" altLang="zh-CN" sz="2200" dirty="0"/>
          </a:p>
          <a:p>
            <a:pPr marL="342900" indent="-342900">
              <a:lnSpc>
                <a:spcPct val="120000"/>
              </a:lnSpc>
              <a:spcBef>
                <a:spcPts val="800"/>
              </a:spcBef>
              <a:buFont typeface="Wingdings" panose="05000000000000000000" pitchFamily="2" charset="2"/>
              <a:buChar char="Ø"/>
            </a:pPr>
            <a:r>
              <a:rPr lang="zh-CN" altLang="en-US" sz="2200" dirty="0"/>
              <a:t>磁盘索引结点和内存索引结点数据结构不相同。</a:t>
            </a:r>
          </a:p>
        </p:txBody>
      </p:sp>
      <p:sp>
        <p:nvSpPr>
          <p:cNvPr id="59" name="íšḻíḑê"/>
          <p:cNvSpPr/>
          <p:nvPr/>
        </p:nvSpPr>
        <p:spPr>
          <a:xfrm>
            <a:off x="1605546" y="1342424"/>
            <a:ext cx="9100924" cy="405747"/>
          </a:xfrm>
          <a:prstGeom prst="rect">
            <a:avLst/>
          </a:prstGeom>
          <a:noFill/>
          <a:ln>
            <a:noFill/>
          </a:ln>
        </p:spPr>
        <p:txBody>
          <a:bodyPr wrap="square" lIns="91440" tIns="45720" rIns="91440" bIns="45720" anchor="ctr" anchorCtr="0">
            <a:noAutofit/>
          </a:bodyPr>
          <a:lstStyle/>
          <a:p>
            <a:pPr>
              <a:lnSpc>
                <a:spcPct val="90000"/>
              </a:lnSpc>
            </a:pPr>
            <a:r>
              <a:rPr lang="zh-CN" altLang="en-US" sz="2400" dirty="0">
                <a:solidFill>
                  <a:srgbClr val="0000FF"/>
                </a:solidFill>
                <a:sym typeface="Wingdings" panose="05000000000000000000" pitchFamily="2" charset="2"/>
              </a:rPr>
              <a:t>为什么需要磁盘索引结点和内存索引结点？</a:t>
            </a:r>
          </a:p>
        </p:txBody>
      </p:sp>
      <p:sp>
        <p:nvSpPr>
          <p:cNvPr id="62" name="íṥḻîḓe"/>
          <p:cNvSpPr/>
          <p:nvPr/>
        </p:nvSpPr>
        <p:spPr>
          <a:xfrm>
            <a:off x="922041" y="1245152"/>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5" name="íSlíḋe"/>
          <p:cNvSpPr/>
          <p:nvPr/>
        </p:nvSpPr>
        <p:spPr>
          <a:xfrm>
            <a:off x="1112295" y="1008174"/>
            <a:ext cx="261148" cy="22880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66" name="ïśḷïḓe"/>
          <p:cNvSpPr/>
          <p:nvPr/>
        </p:nvSpPr>
        <p:spPr>
          <a:xfrm>
            <a:off x="1141234" y="1434612"/>
            <a:ext cx="211585" cy="25930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2" name="文本框 1">
            <a:extLst>
              <a:ext uri="{FF2B5EF4-FFF2-40B4-BE49-F238E27FC236}">
                <a16:creationId xmlns:a16="http://schemas.microsoft.com/office/drawing/2014/main" id="{1F998410-6C9C-7BB4-4E03-71C27E59EA62}"/>
              </a:ext>
            </a:extLst>
          </p:cNvPr>
          <p:cNvSpPr txBox="1"/>
          <p:nvPr/>
        </p:nvSpPr>
        <p:spPr>
          <a:xfrm>
            <a:off x="1605543" y="3135582"/>
            <a:ext cx="8187043" cy="1015663"/>
          </a:xfrm>
          <a:prstGeom prst="rect">
            <a:avLst/>
          </a:prstGeom>
          <a:noFill/>
        </p:spPr>
        <p:txBody>
          <a:bodyPr wrap="square" rtlCol="0">
            <a:spAutoFit/>
          </a:bodyPr>
          <a:lstStyle/>
          <a:p>
            <a:r>
              <a:rPr lang="zh-CN" altLang="en-US" sz="2000" dirty="0">
                <a:solidFill>
                  <a:srgbClr val="FF0000"/>
                </a:solidFill>
              </a:rPr>
              <a:t>扩展思考</a:t>
            </a:r>
            <a:r>
              <a:rPr lang="zh-CN" altLang="en-US" sz="2000" dirty="0">
                <a:solidFill>
                  <a:srgbClr val="0000FF"/>
                </a:solidFill>
              </a:rPr>
              <a:t>：</a:t>
            </a:r>
            <a:endParaRPr lang="en-US" altLang="zh-CN" sz="2000" dirty="0">
              <a:solidFill>
                <a:srgbClr val="0000FF"/>
              </a:solidFill>
            </a:endParaRPr>
          </a:p>
          <a:p>
            <a:r>
              <a:rPr lang="en-US" altLang="zh-CN" sz="2000" dirty="0">
                <a:solidFill>
                  <a:srgbClr val="0000FF"/>
                </a:solidFill>
              </a:rPr>
              <a:t>1</a:t>
            </a:r>
            <a:r>
              <a:rPr lang="zh-CN" altLang="en-US" sz="2000" dirty="0">
                <a:solidFill>
                  <a:srgbClr val="0000FF"/>
                </a:solidFill>
              </a:rPr>
              <a:t>、</a:t>
            </a:r>
            <a:r>
              <a:rPr lang="en-US" altLang="zh-CN" sz="2000" dirty="0">
                <a:solidFill>
                  <a:srgbClr val="0000FF"/>
                </a:solidFill>
              </a:rPr>
              <a:t>VFS(Virtual File System)</a:t>
            </a:r>
            <a:r>
              <a:rPr lang="zh-CN" altLang="en-US" sz="2000" dirty="0">
                <a:solidFill>
                  <a:srgbClr val="0000FF"/>
                </a:solidFill>
              </a:rPr>
              <a:t>需要磁盘索引结点吗？</a:t>
            </a:r>
            <a:endParaRPr lang="en-US" altLang="zh-CN" sz="2000" dirty="0">
              <a:solidFill>
                <a:srgbClr val="0000FF"/>
              </a:solidFill>
            </a:endParaRPr>
          </a:p>
          <a:p>
            <a:r>
              <a:rPr lang="en-US" altLang="zh-CN" sz="2000" dirty="0">
                <a:solidFill>
                  <a:srgbClr val="0000FF"/>
                </a:solidFill>
              </a:rPr>
              <a:t>2</a:t>
            </a:r>
            <a:r>
              <a:rPr lang="zh-CN" altLang="en-US" sz="2000" dirty="0">
                <a:solidFill>
                  <a:srgbClr val="0000FF"/>
                </a:solidFill>
              </a:rPr>
              <a:t>、文件管理与进程管理是如何关联的？</a:t>
            </a:r>
          </a:p>
        </p:txBody>
      </p:sp>
      <p:pic>
        <p:nvPicPr>
          <p:cNvPr id="5" name="图片 4" descr="白板上的文字&#10;&#10;描述已自动生成">
            <a:extLst>
              <a:ext uri="{FF2B5EF4-FFF2-40B4-BE49-F238E27FC236}">
                <a16:creationId xmlns:a16="http://schemas.microsoft.com/office/drawing/2014/main" id="{AF5B3628-742E-60D8-8EC2-65904E091F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2620" y="4117359"/>
            <a:ext cx="7426849" cy="2094597"/>
          </a:xfrm>
          <a:prstGeom prst="rect">
            <a:avLst/>
          </a:prstGeom>
          <a:ln>
            <a:solidFill>
              <a:srgbClr val="0000FF"/>
            </a:solidFill>
          </a:ln>
        </p:spPr>
      </p:pic>
    </p:spTree>
    <p:extLst>
      <p:ext uri="{BB962C8B-B14F-4D97-AF65-F5344CB8AC3E}">
        <p14:creationId xmlns:p14="http://schemas.microsoft.com/office/powerpoint/2010/main" val="371392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理解索引结点</a:t>
            </a:r>
          </a:p>
        </p:txBody>
      </p:sp>
      <p:sp>
        <p:nvSpPr>
          <p:cNvPr id="59" name="íšḻíḑê"/>
          <p:cNvSpPr/>
          <p:nvPr/>
        </p:nvSpPr>
        <p:spPr>
          <a:xfrm>
            <a:off x="1325982" y="1289127"/>
            <a:ext cx="9100924" cy="405747"/>
          </a:xfrm>
          <a:prstGeom prst="rect">
            <a:avLst/>
          </a:prstGeom>
          <a:noFill/>
          <a:ln>
            <a:noFill/>
          </a:ln>
        </p:spPr>
        <p:txBody>
          <a:bodyPr wrap="square" lIns="91440" tIns="45720" rIns="91440" bIns="45720" anchor="ctr" anchorCtr="0">
            <a:noAutofit/>
          </a:bodyPr>
          <a:lstStyle/>
          <a:p>
            <a:pPr>
              <a:lnSpc>
                <a:spcPct val="90000"/>
              </a:lnSpc>
            </a:pPr>
            <a:r>
              <a:rPr lang="zh-CN" altLang="en-US" sz="2400" dirty="0">
                <a:solidFill>
                  <a:srgbClr val="0000FF"/>
                </a:solidFill>
                <a:sym typeface="Wingdings" panose="05000000000000000000" pitchFamily="2" charset="2"/>
              </a:rPr>
              <a:t>  例：</a:t>
            </a:r>
            <a:r>
              <a:rPr lang="en-US" altLang="zh-CN" sz="2400" dirty="0">
                <a:solidFill>
                  <a:srgbClr val="0000FF"/>
                </a:solidFill>
                <a:sym typeface="Wingdings" panose="05000000000000000000" pitchFamily="2" charset="2"/>
              </a:rPr>
              <a:t>Ext</a:t>
            </a:r>
            <a:r>
              <a:rPr lang="zh-CN" altLang="en-US" sz="2400" dirty="0">
                <a:solidFill>
                  <a:srgbClr val="0000FF"/>
                </a:solidFill>
                <a:sym typeface="Wingdings" panose="05000000000000000000" pitchFamily="2" charset="2"/>
              </a:rPr>
              <a:t>文件系统的磁盘索引结点</a:t>
            </a:r>
          </a:p>
        </p:txBody>
      </p:sp>
      <p:sp>
        <p:nvSpPr>
          <p:cNvPr id="62" name="íṥḻîḓe"/>
          <p:cNvSpPr/>
          <p:nvPr/>
        </p:nvSpPr>
        <p:spPr>
          <a:xfrm>
            <a:off x="798361" y="1151751"/>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6" name="ïśḷïḓe"/>
          <p:cNvSpPr/>
          <p:nvPr/>
        </p:nvSpPr>
        <p:spPr>
          <a:xfrm>
            <a:off x="1017554" y="1341211"/>
            <a:ext cx="211585" cy="25930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pic>
        <p:nvPicPr>
          <p:cNvPr id="2" name="图片 1">
            <a:extLst>
              <a:ext uri="{FF2B5EF4-FFF2-40B4-BE49-F238E27FC236}">
                <a16:creationId xmlns:a16="http://schemas.microsoft.com/office/drawing/2014/main" id="{415FBEEA-98BF-E877-DDA3-544CABE0F2C4}"/>
              </a:ext>
            </a:extLst>
          </p:cNvPr>
          <p:cNvPicPr>
            <a:picLocks noChangeAspect="1"/>
          </p:cNvPicPr>
          <p:nvPr/>
        </p:nvPicPr>
        <p:blipFill>
          <a:blip r:embed="rId3"/>
          <a:stretch>
            <a:fillRect/>
          </a:stretch>
        </p:blipFill>
        <p:spPr>
          <a:xfrm>
            <a:off x="798361" y="2044711"/>
            <a:ext cx="5078083" cy="1235204"/>
          </a:xfrm>
          <a:prstGeom prst="rect">
            <a:avLst/>
          </a:prstGeom>
        </p:spPr>
      </p:pic>
      <p:pic>
        <p:nvPicPr>
          <p:cNvPr id="6" name="图片 5">
            <a:extLst>
              <a:ext uri="{FF2B5EF4-FFF2-40B4-BE49-F238E27FC236}">
                <a16:creationId xmlns:a16="http://schemas.microsoft.com/office/drawing/2014/main" id="{532CE08D-049E-5457-3490-31402D7BEA65}"/>
              </a:ext>
            </a:extLst>
          </p:cNvPr>
          <p:cNvPicPr>
            <a:picLocks noChangeAspect="1"/>
          </p:cNvPicPr>
          <p:nvPr/>
        </p:nvPicPr>
        <p:blipFill>
          <a:blip r:embed="rId4"/>
          <a:stretch>
            <a:fillRect/>
          </a:stretch>
        </p:blipFill>
        <p:spPr>
          <a:xfrm>
            <a:off x="910881" y="3965156"/>
            <a:ext cx="4965563" cy="2198292"/>
          </a:xfrm>
          <a:prstGeom prst="rect">
            <a:avLst/>
          </a:prstGeom>
        </p:spPr>
      </p:pic>
      <p:pic>
        <p:nvPicPr>
          <p:cNvPr id="4" name="图片 3">
            <a:extLst>
              <a:ext uri="{FF2B5EF4-FFF2-40B4-BE49-F238E27FC236}">
                <a16:creationId xmlns:a16="http://schemas.microsoft.com/office/drawing/2014/main" id="{F5D00AA1-DEC1-DC76-4CF8-1A0681A4A8A6}"/>
              </a:ext>
            </a:extLst>
          </p:cNvPr>
          <p:cNvPicPr>
            <a:picLocks noChangeAspect="1"/>
          </p:cNvPicPr>
          <p:nvPr/>
        </p:nvPicPr>
        <p:blipFill>
          <a:blip r:embed="rId5"/>
          <a:stretch>
            <a:fillRect/>
          </a:stretch>
        </p:blipFill>
        <p:spPr>
          <a:xfrm>
            <a:off x="6235148" y="2347394"/>
            <a:ext cx="5569726" cy="3275279"/>
          </a:xfrm>
          <a:prstGeom prst="rect">
            <a:avLst/>
          </a:prstGeom>
        </p:spPr>
      </p:pic>
    </p:spTree>
    <p:extLst>
      <p:ext uri="{BB962C8B-B14F-4D97-AF65-F5344CB8AC3E}">
        <p14:creationId xmlns:p14="http://schemas.microsoft.com/office/powerpoint/2010/main" val="1848335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7.3.2 </a:t>
            </a:r>
            <a:r>
              <a:rPr lang="zh-CN" altLang="en-US" sz="2800" b="1" dirty="0">
                <a:solidFill>
                  <a:schemeClr val="bg1"/>
                </a:solidFill>
              </a:rPr>
              <a:t>简单的目录结构</a:t>
            </a:r>
          </a:p>
        </p:txBody>
      </p:sp>
      <p:sp>
        <p:nvSpPr>
          <p:cNvPr id="9" name="ïşľîďè"/>
          <p:cNvSpPr/>
          <p:nvPr/>
        </p:nvSpPr>
        <p:spPr>
          <a:xfrm>
            <a:off x="1588" y="1143000"/>
            <a:ext cx="4669654" cy="5003800"/>
          </a:xfrm>
          <a:prstGeom prst="rect">
            <a:avLst/>
          </a:prstGeom>
          <a:blipFill>
            <a:blip r:embed="rId3"/>
            <a:stretch>
              <a:fillRect l="-30450" r="-30284"/>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0" name="îŝļiḋe"/>
          <p:cNvSpPr/>
          <p:nvPr/>
        </p:nvSpPr>
        <p:spPr>
          <a:xfrm>
            <a:off x="4014295" y="1143000"/>
            <a:ext cx="656948" cy="5003800"/>
          </a:xfrm>
          <a:prstGeom prst="rect">
            <a:avLst/>
          </a:prstGeom>
          <a:solidFill>
            <a:schemeClr val="accent1">
              <a:alpha val="7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grpSp>
        <p:nvGrpSpPr>
          <p:cNvPr id="11" name="í$1iďè"/>
          <p:cNvGrpSpPr/>
          <p:nvPr/>
        </p:nvGrpSpPr>
        <p:grpSpPr>
          <a:xfrm>
            <a:off x="4183062" y="1726446"/>
            <a:ext cx="7381904" cy="1702554"/>
            <a:chOff x="4136995" y="1456168"/>
            <a:chExt cx="7381904" cy="1702554"/>
          </a:xfrm>
        </p:grpSpPr>
        <p:sp>
          <p:nvSpPr>
            <p:cNvPr id="37" name="îslîďê"/>
            <p:cNvSpPr/>
            <p:nvPr/>
          </p:nvSpPr>
          <p:spPr>
            <a:xfrm>
              <a:off x="4136995" y="1712614"/>
              <a:ext cx="408372" cy="363926"/>
            </a:xfrm>
            <a:custGeom>
              <a:avLst/>
              <a:gdLst>
                <a:gd name="connsiteX0" fmla="*/ 514822 w 607336"/>
                <a:gd name="connsiteY0" fmla="*/ 287718 h 541236"/>
                <a:gd name="connsiteX1" fmla="*/ 501327 w 607336"/>
                <a:gd name="connsiteY1" fmla="*/ 301190 h 541236"/>
                <a:gd name="connsiteX2" fmla="*/ 501327 w 607336"/>
                <a:gd name="connsiteY2" fmla="*/ 357185 h 541236"/>
                <a:gd name="connsiteX3" fmla="*/ 514822 w 607336"/>
                <a:gd name="connsiteY3" fmla="*/ 370656 h 541236"/>
                <a:gd name="connsiteX4" fmla="*/ 528317 w 607336"/>
                <a:gd name="connsiteY4" fmla="*/ 357185 h 541236"/>
                <a:gd name="connsiteX5" fmla="*/ 528317 w 607336"/>
                <a:gd name="connsiteY5" fmla="*/ 301190 h 541236"/>
                <a:gd name="connsiteX6" fmla="*/ 514822 w 607336"/>
                <a:gd name="connsiteY6" fmla="*/ 287718 h 541236"/>
                <a:gd name="connsiteX7" fmla="*/ 513884 w 607336"/>
                <a:gd name="connsiteY7" fmla="*/ 257846 h 541236"/>
                <a:gd name="connsiteX8" fmla="*/ 524093 w 607336"/>
                <a:gd name="connsiteY8" fmla="*/ 258315 h 541236"/>
                <a:gd name="connsiteX9" fmla="*/ 591098 w 607336"/>
                <a:gd name="connsiteY9" fmla="*/ 286664 h 541236"/>
                <a:gd name="connsiteX10" fmla="*/ 596496 w 607336"/>
                <a:gd name="connsiteY10" fmla="*/ 294630 h 541236"/>
                <a:gd name="connsiteX11" fmla="*/ 605297 w 607336"/>
                <a:gd name="connsiteY11" fmla="*/ 403457 h 541236"/>
                <a:gd name="connsiteX12" fmla="*/ 581123 w 607336"/>
                <a:gd name="connsiteY12" fmla="*/ 508770 h 541236"/>
                <a:gd name="connsiteX13" fmla="*/ 575725 w 607336"/>
                <a:gd name="connsiteY13" fmla="*/ 516736 h 541236"/>
                <a:gd name="connsiteX14" fmla="*/ 514822 w 607336"/>
                <a:gd name="connsiteY14" fmla="*/ 536650 h 541236"/>
                <a:gd name="connsiteX15" fmla="*/ 453919 w 607336"/>
                <a:gd name="connsiteY15" fmla="*/ 516736 h 541236"/>
                <a:gd name="connsiteX16" fmla="*/ 448521 w 607336"/>
                <a:gd name="connsiteY16" fmla="*/ 508770 h 541236"/>
                <a:gd name="connsiteX17" fmla="*/ 424348 w 607336"/>
                <a:gd name="connsiteY17" fmla="*/ 403457 h 541236"/>
                <a:gd name="connsiteX18" fmla="*/ 433149 w 607336"/>
                <a:gd name="connsiteY18" fmla="*/ 294630 h 541236"/>
                <a:gd name="connsiteX19" fmla="*/ 438547 w 607336"/>
                <a:gd name="connsiteY19" fmla="*/ 286664 h 541236"/>
                <a:gd name="connsiteX20" fmla="*/ 502970 w 607336"/>
                <a:gd name="connsiteY20" fmla="*/ 258315 h 541236"/>
                <a:gd name="connsiteX21" fmla="*/ 513884 w 607336"/>
                <a:gd name="connsiteY21" fmla="*/ 257846 h 541236"/>
                <a:gd name="connsiteX22" fmla="*/ 23466 w 607336"/>
                <a:gd name="connsiteY22" fmla="*/ 0 h 541236"/>
                <a:gd name="connsiteX23" fmla="*/ 555312 w 607336"/>
                <a:gd name="connsiteY23" fmla="*/ 0 h 541236"/>
                <a:gd name="connsiteX24" fmla="*/ 578778 w 607336"/>
                <a:gd name="connsiteY24" fmla="*/ 23430 h 541236"/>
                <a:gd name="connsiteX25" fmla="*/ 578778 w 607336"/>
                <a:gd name="connsiteY25" fmla="*/ 253163 h 541236"/>
                <a:gd name="connsiteX26" fmla="*/ 531847 w 607336"/>
                <a:gd name="connsiteY26" fmla="*/ 239339 h 541236"/>
                <a:gd name="connsiteX27" fmla="*/ 531847 w 607336"/>
                <a:gd name="connsiteY27" fmla="*/ 46861 h 541236"/>
                <a:gd name="connsiteX28" fmla="*/ 46931 w 607336"/>
                <a:gd name="connsiteY28" fmla="*/ 46861 h 541236"/>
                <a:gd name="connsiteX29" fmla="*/ 46931 w 607336"/>
                <a:gd name="connsiteY29" fmla="*/ 346766 h 541236"/>
                <a:gd name="connsiteX30" fmla="*/ 404898 w 607336"/>
                <a:gd name="connsiteY30" fmla="*/ 346766 h 541236"/>
                <a:gd name="connsiteX31" fmla="*/ 405837 w 607336"/>
                <a:gd name="connsiteY31" fmla="*/ 410730 h 541236"/>
                <a:gd name="connsiteX32" fmla="*/ 409005 w 607336"/>
                <a:gd name="connsiteY32" fmla="*/ 432638 h 541236"/>
                <a:gd name="connsiteX33" fmla="*/ 368175 w 607336"/>
                <a:gd name="connsiteY33" fmla="*/ 432638 h 541236"/>
                <a:gd name="connsiteX34" fmla="*/ 388120 w 607336"/>
                <a:gd name="connsiteY34" fmla="*/ 500585 h 541236"/>
                <a:gd name="connsiteX35" fmla="*/ 412407 w 607336"/>
                <a:gd name="connsiteY35" fmla="*/ 500585 h 541236"/>
                <a:gd name="connsiteX36" fmla="*/ 423553 w 607336"/>
                <a:gd name="connsiteY36" fmla="*/ 511714 h 541236"/>
                <a:gd name="connsiteX37" fmla="*/ 423553 w 607336"/>
                <a:gd name="connsiteY37" fmla="*/ 530107 h 541236"/>
                <a:gd name="connsiteX38" fmla="*/ 412407 w 607336"/>
                <a:gd name="connsiteY38" fmla="*/ 541236 h 541236"/>
                <a:gd name="connsiteX39" fmla="*/ 166371 w 607336"/>
                <a:gd name="connsiteY39" fmla="*/ 541236 h 541236"/>
                <a:gd name="connsiteX40" fmla="*/ 155225 w 607336"/>
                <a:gd name="connsiteY40" fmla="*/ 530107 h 541236"/>
                <a:gd name="connsiteX41" fmla="*/ 155225 w 607336"/>
                <a:gd name="connsiteY41" fmla="*/ 511714 h 541236"/>
                <a:gd name="connsiteX42" fmla="*/ 166371 w 607336"/>
                <a:gd name="connsiteY42" fmla="*/ 500585 h 541236"/>
                <a:gd name="connsiteX43" fmla="*/ 190658 w 607336"/>
                <a:gd name="connsiteY43" fmla="*/ 500585 h 541236"/>
                <a:gd name="connsiteX44" fmla="*/ 210721 w 607336"/>
                <a:gd name="connsiteY44" fmla="*/ 432638 h 541236"/>
                <a:gd name="connsiteX45" fmla="*/ 23466 w 607336"/>
                <a:gd name="connsiteY45" fmla="*/ 432638 h 541236"/>
                <a:gd name="connsiteX46" fmla="*/ 0 w 607336"/>
                <a:gd name="connsiteY46" fmla="*/ 409207 h 541236"/>
                <a:gd name="connsiteX47" fmla="*/ 0 w 607336"/>
                <a:gd name="connsiteY47" fmla="*/ 23430 h 541236"/>
                <a:gd name="connsiteX48" fmla="*/ 23466 w 607336"/>
                <a:gd name="connsiteY48" fmla="*/ 0 h 5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7336" h="541236">
                  <a:moveTo>
                    <a:pt x="514822" y="287718"/>
                  </a:moveTo>
                  <a:cubicBezTo>
                    <a:pt x="507429" y="287718"/>
                    <a:pt x="501327" y="293810"/>
                    <a:pt x="501327" y="301190"/>
                  </a:cubicBezTo>
                  <a:lnTo>
                    <a:pt x="501327" y="357185"/>
                  </a:lnTo>
                  <a:cubicBezTo>
                    <a:pt x="501327" y="364682"/>
                    <a:pt x="507429" y="370656"/>
                    <a:pt x="514822" y="370656"/>
                  </a:cubicBezTo>
                  <a:cubicBezTo>
                    <a:pt x="522215" y="370656"/>
                    <a:pt x="528317" y="364682"/>
                    <a:pt x="528317" y="357185"/>
                  </a:cubicBezTo>
                  <a:lnTo>
                    <a:pt x="528317" y="301190"/>
                  </a:lnTo>
                  <a:cubicBezTo>
                    <a:pt x="528317" y="293810"/>
                    <a:pt x="522215" y="287718"/>
                    <a:pt x="514822" y="287718"/>
                  </a:cubicBezTo>
                  <a:close/>
                  <a:moveTo>
                    <a:pt x="513884" y="257846"/>
                  </a:moveTo>
                  <a:cubicBezTo>
                    <a:pt x="521042" y="257846"/>
                    <a:pt x="524093" y="258315"/>
                    <a:pt x="524093" y="258315"/>
                  </a:cubicBezTo>
                  <a:cubicBezTo>
                    <a:pt x="546506" y="260423"/>
                    <a:pt x="569037" y="269795"/>
                    <a:pt x="591098" y="286664"/>
                  </a:cubicBezTo>
                  <a:cubicBezTo>
                    <a:pt x="593679" y="288655"/>
                    <a:pt x="595557" y="291467"/>
                    <a:pt x="596496" y="294630"/>
                  </a:cubicBezTo>
                  <a:cubicBezTo>
                    <a:pt x="606940" y="330710"/>
                    <a:pt x="609756" y="365268"/>
                    <a:pt x="605297" y="403457"/>
                  </a:cubicBezTo>
                  <a:cubicBezTo>
                    <a:pt x="601307" y="437312"/>
                    <a:pt x="592037" y="471166"/>
                    <a:pt x="581123" y="508770"/>
                  </a:cubicBezTo>
                  <a:cubicBezTo>
                    <a:pt x="580185" y="511933"/>
                    <a:pt x="578307" y="514744"/>
                    <a:pt x="575725" y="516736"/>
                  </a:cubicBezTo>
                  <a:cubicBezTo>
                    <a:pt x="559062" y="529622"/>
                    <a:pt x="537470" y="536650"/>
                    <a:pt x="514822" y="536650"/>
                  </a:cubicBezTo>
                  <a:cubicBezTo>
                    <a:pt x="492174" y="536650"/>
                    <a:pt x="470583" y="529622"/>
                    <a:pt x="453919" y="516736"/>
                  </a:cubicBezTo>
                  <a:cubicBezTo>
                    <a:pt x="451338" y="514744"/>
                    <a:pt x="449460" y="511933"/>
                    <a:pt x="448521" y="508770"/>
                  </a:cubicBezTo>
                  <a:cubicBezTo>
                    <a:pt x="437608" y="471166"/>
                    <a:pt x="428338" y="437312"/>
                    <a:pt x="424348" y="403457"/>
                  </a:cubicBezTo>
                  <a:cubicBezTo>
                    <a:pt x="420006" y="365268"/>
                    <a:pt x="422705" y="330710"/>
                    <a:pt x="433149" y="294630"/>
                  </a:cubicBezTo>
                  <a:cubicBezTo>
                    <a:pt x="434088" y="291467"/>
                    <a:pt x="435965" y="288655"/>
                    <a:pt x="438547" y="286664"/>
                  </a:cubicBezTo>
                  <a:cubicBezTo>
                    <a:pt x="459787" y="270381"/>
                    <a:pt x="481378" y="260892"/>
                    <a:pt x="502970" y="258315"/>
                  </a:cubicBezTo>
                  <a:cubicBezTo>
                    <a:pt x="502970" y="258315"/>
                    <a:pt x="506725" y="257846"/>
                    <a:pt x="513884" y="257846"/>
                  </a:cubicBezTo>
                  <a:close/>
                  <a:moveTo>
                    <a:pt x="23466" y="0"/>
                  </a:moveTo>
                  <a:lnTo>
                    <a:pt x="555312" y="0"/>
                  </a:lnTo>
                  <a:cubicBezTo>
                    <a:pt x="568336" y="0"/>
                    <a:pt x="578778" y="10544"/>
                    <a:pt x="578778" y="23430"/>
                  </a:cubicBezTo>
                  <a:lnTo>
                    <a:pt x="578778" y="253163"/>
                  </a:lnTo>
                  <a:cubicBezTo>
                    <a:pt x="563408" y="245548"/>
                    <a:pt x="547686" y="240979"/>
                    <a:pt x="531847" y="239339"/>
                  </a:cubicBezTo>
                  <a:lnTo>
                    <a:pt x="531847" y="46861"/>
                  </a:lnTo>
                  <a:lnTo>
                    <a:pt x="46931" y="46861"/>
                  </a:lnTo>
                  <a:lnTo>
                    <a:pt x="46931" y="346766"/>
                  </a:lnTo>
                  <a:lnTo>
                    <a:pt x="404898" y="346766"/>
                  </a:lnTo>
                  <a:cubicBezTo>
                    <a:pt x="402904" y="367502"/>
                    <a:pt x="403256" y="388589"/>
                    <a:pt x="405837" y="410730"/>
                  </a:cubicBezTo>
                  <a:cubicBezTo>
                    <a:pt x="406658" y="418111"/>
                    <a:pt x="407714" y="425374"/>
                    <a:pt x="409005" y="432638"/>
                  </a:cubicBezTo>
                  <a:lnTo>
                    <a:pt x="368175" y="432638"/>
                  </a:lnTo>
                  <a:lnTo>
                    <a:pt x="388120" y="500585"/>
                  </a:lnTo>
                  <a:lnTo>
                    <a:pt x="412407" y="500585"/>
                  </a:lnTo>
                  <a:cubicBezTo>
                    <a:pt x="418626" y="500585"/>
                    <a:pt x="423553" y="505622"/>
                    <a:pt x="423553" y="511714"/>
                  </a:cubicBezTo>
                  <a:lnTo>
                    <a:pt x="423553" y="530107"/>
                  </a:lnTo>
                  <a:cubicBezTo>
                    <a:pt x="423553" y="536199"/>
                    <a:pt x="418626" y="541236"/>
                    <a:pt x="412407" y="541236"/>
                  </a:cubicBezTo>
                  <a:lnTo>
                    <a:pt x="166371" y="541236"/>
                  </a:lnTo>
                  <a:cubicBezTo>
                    <a:pt x="160270" y="541236"/>
                    <a:pt x="155225" y="536199"/>
                    <a:pt x="155225" y="530107"/>
                  </a:cubicBezTo>
                  <a:lnTo>
                    <a:pt x="155225" y="511714"/>
                  </a:lnTo>
                  <a:cubicBezTo>
                    <a:pt x="155225" y="505622"/>
                    <a:pt x="160270" y="500585"/>
                    <a:pt x="166371" y="500585"/>
                  </a:cubicBezTo>
                  <a:lnTo>
                    <a:pt x="190658" y="500585"/>
                  </a:lnTo>
                  <a:lnTo>
                    <a:pt x="210721" y="432638"/>
                  </a:lnTo>
                  <a:lnTo>
                    <a:pt x="23466" y="432638"/>
                  </a:lnTo>
                  <a:cubicBezTo>
                    <a:pt x="10560" y="432638"/>
                    <a:pt x="0" y="422211"/>
                    <a:pt x="0" y="409207"/>
                  </a:cubicBezTo>
                  <a:lnTo>
                    <a:pt x="0" y="23430"/>
                  </a:lnTo>
                  <a:cubicBezTo>
                    <a:pt x="0" y="10544"/>
                    <a:pt x="10560" y="0"/>
                    <a:pt x="23466"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39" name="ïSḻiḍé"/>
            <p:cNvSpPr txBox="1"/>
            <p:nvPr/>
          </p:nvSpPr>
          <p:spPr>
            <a:xfrm>
              <a:off x="4882718" y="1456168"/>
              <a:ext cx="6636181" cy="1702554"/>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400" dirty="0"/>
                <a:t>目录结构的组织，是设计好文件系统的重要环节。</a:t>
              </a:r>
              <a:endParaRPr lang="en-US" altLang="zh-CN" sz="2400" dirty="0"/>
            </a:p>
            <a:p>
              <a:pPr marL="342900" indent="-342900" algn="just">
                <a:lnSpc>
                  <a:spcPct val="130000"/>
                </a:lnSpc>
                <a:buClr>
                  <a:srgbClr val="FF0000"/>
                </a:buClr>
                <a:buFont typeface="Wingdings" panose="05000000000000000000" pitchFamily="2" charset="2"/>
                <a:buChar char="Ø"/>
              </a:pPr>
              <a:r>
                <a:rPr lang="zh-CN" altLang="en-US" sz="2400" dirty="0">
                  <a:latin typeface="+mj-ea"/>
                  <a:ea typeface="+mj-ea"/>
                </a:rPr>
                <a:t>关系到文件系统的存取速度。</a:t>
              </a:r>
            </a:p>
            <a:p>
              <a:pPr marL="342900" indent="-342900" algn="just">
                <a:lnSpc>
                  <a:spcPct val="130000"/>
                </a:lnSpc>
                <a:buClr>
                  <a:srgbClr val="FF0000"/>
                </a:buClr>
                <a:buFont typeface="Wingdings" panose="05000000000000000000" pitchFamily="2" charset="2"/>
                <a:buChar char="Ø"/>
              </a:pPr>
              <a:r>
                <a:rPr lang="zh-CN" altLang="en-US" sz="2400" dirty="0">
                  <a:latin typeface="+mj-ea"/>
                  <a:ea typeface="+mj-ea"/>
                </a:rPr>
                <a:t>也关系到文件的共享性和安全性。</a:t>
              </a:r>
            </a:p>
          </p:txBody>
        </p:sp>
      </p:grpSp>
      <p:grpSp>
        <p:nvGrpSpPr>
          <p:cNvPr id="12" name="išḷîḓé"/>
          <p:cNvGrpSpPr/>
          <p:nvPr/>
        </p:nvGrpSpPr>
        <p:grpSpPr>
          <a:xfrm>
            <a:off x="4183062" y="3800144"/>
            <a:ext cx="7722859" cy="700835"/>
            <a:chOff x="4136995" y="3233565"/>
            <a:chExt cx="7722859" cy="700835"/>
          </a:xfrm>
        </p:grpSpPr>
        <p:sp>
          <p:nvSpPr>
            <p:cNvPr id="33" name="íśľïḋé"/>
            <p:cNvSpPr/>
            <p:nvPr/>
          </p:nvSpPr>
          <p:spPr>
            <a:xfrm>
              <a:off x="4136995" y="3450237"/>
              <a:ext cx="408372" cy="363926"/>
            </a:xfrm>
            <a:custGeom>
              <a:avLst/>
              <a:gdLst>
                <a:gd name="connsiteX0" fmla="*/ 514822 w 607336"/>
                <a:gd name="connsiteY0" fmla="*/ 287718 h 541236"/>
                <a:gd name="connsiteX1" fmla="*/ 501327 w 607336"/>
                <a:gd name="connsiteY1" fmla="*/ 301190 h 541236"/>
                <a:gd name="connsiteX2" fmla="*/ 501327 w 607336"/>
                <a:gd name="connsiteY2" fmla="*/ 357185 h 541236"/>
                <a:gd name="connsiteX3" fmla="*/ 514822 w 607336"/>
                <a:gd name="connsiteY3" fmla="*/ 370656 h 541236"/>
                <a:gd name="connsiteX4" fmla="*/ 528317 w 607336"/>
                <a:gd name="connsiteY4" fmla="*/ 357185 h 541236"/>
                <a:gd name="connsiteX5" fmla="*/ 528317 w 607336"/>
                <a:gd name="connsiteY5" fmla="*/ 301190 h 541236"/>
                <a:gd name="connsiteX6" fmla="*/ 514822 w 607336"/>
                <a:gd name="connsiteY6" fmla="*/ 287718 h 541236"/>
                <a:gd name="connsiteX7" fmla="*/ 513884 w 607336"/>
                <a:gd name="connsiteY7" fmla="*/ 257846 h 541236"/>
                <a:gd name="connsiteX8" fmla="*/ 524093 w 607336"/>
                <a:gd name="connsiteY8" fmla="*/ 258315 h 541236"/>
                <a:gd name="connsiteX9" fmla="*/ 591098 w 607336"/>
                <a:gd name="connsiteY9" fmla="*/ 286664 h 541236"/>
                <a:gd name="connsiteX10" fmla="*/ 596496 w 607336"/>
                <a:gd name="connsiteY10" fmla="*/ 294630 h 541236"/>
                <a:gd name="connsiteX11" fmla="*/ 605297 w 607336"/>
                <a:gd name="connsiteY11" fmla="*/ 403457 h 541236"/>
                <a:gd name="connsiteX12" fmla="*/ 581123 w 607336"/>
                <a:gd name="connsiteY12" fmla="*/ 508770 h 541236"/>
                <a:gd name="connsiteX13" fmla="*/ 575725 w 607336"/>
                <a:gd name="connsiteY13" fmla="*/ 516736 h 541236"/>
                <a:gd name="connsiteX14" fmla="*/ 514822 w 607336"/>
                <a:gd name="connsiteY14" fmla="*/ 536650 h 541236"/>
                <a:gd name="connsiteX15" fmla="*/ 453919 w 607336"/>
                <a:gd name="connsiteY15" fmla="*/ 516736 h 541236"/>
                <a:gd name="connsiteX16" fmla="*/ 448521 w 607336"/>
                <a:gd name="connsiteY16" fmla="*/ 508770 h 541236"/>
                <a:gd name="connsiteX17" fmla="*/ 424348 w 607336"/>
                <a:gd name="connsiteY17" fmla="*/ 403457 h 541236"/>
                <a:gd name="connsiteX18" fmla="*/ 433149 w 607336"/>
                <a:gd name="connsiteY18" fmla="*/ 294630 h 541236"/>
                <a:gd name="connsiteX19" fmla="*/ 438547 w 607336"/>
                <a:gd name="connsiteY19" fmla="*/ 286664 h 541236"/>
                <a:gd name="connsiteX20" fmla="*/ 502970 w 607336"/>
                <a:gd name="connsiteY20" fmla="*/ 258315 h 541236"/>
                <a:gd name="connsiteX21" fmla="*/ 513884 w 607336"/>
                <a:gd name="connsiteY21" fmla="*/ 257846 h 541236"/>
                <a:gd name="connsiteX22" fmla="*/ 23466 w 607336"/>
                <a:gd name="connsiteY22" fmla="*/ 0 h 541236"/>
                <a:gd name="connsiteX23" fmla="*/ 555312 w 607336"/>
                <a:gd name="connsiteY23" fmla="*/ 0 h 541236"/>
                <a:gd name="connsiteX24" fmla="*/ 578778 w 607336"/>
                <a:gd name="connsiteY24" fmla="*/ 23430 h 541236"/>
                <a:gd name="connsiteX25" fmla="*/ 578778 w 607336"/>
                <a:gd name="connsiteY25" fmla="*/ 253163 h 541236"/>
                <a:gd name="connsiteX26" fmla="*/ 531847 w 607336"/>
                <a:gd name="connsiteY26" fmla="*/ 239339 h 541236"/>
                <a:gd name="connsiteX27" fmla="*/ 531847 w 607336"/>
                <a:gd name="connsiteY27" fmla="*/ 46861 h 541236"/>
                <a:gd name="connsiteX28" fmla="*/ 46931 w 607336"/>
                <a:gd name="connsiteY28" fmla="*/ 46861 h 541236"/>
                <a:gd name="connsiteX29" fmla="*/ 46931 w 607336"/>
                <a:gd name="connsiteY29" fmla="*/ 346766 h 541236"/>
                <a:gd name="connsiteX30" fmla="*/ 404898 w 607336"/>
                <a:gd name="connsiteY30" fmla="*/ 346766 h 541236"/>
                <a:gd name="connsiteX31" fmla="*/ 405837 w 607336"/>
                <a:gd name="connsiteY31" fmla="*/ 410730 h 541236"/>
                <a:gd name="connsiteX32" fmla="*/ 409005 w 607336"/>
                <a:gd name="connsiteY32" fmla="*/ 432638 h 541236"/>
                <a:gd name="connsiteX33" fmla="*/ 368175 w 607336"/>
                <a:gd name="connsiteY33" fmla="*/ 432638 h 541236"/>
                <a:gd name="connsiteX34" fmla="*/ 388120 w 607336"/>
                <a:gd name="connsiteY34" fmla="*/ 500585 h 541236"/>
                <a:gd name="connsiteX35" fmla="*/ 412407 w 607336"/>
                <a:gd name="connsiteY35" fmla="*/ 500585 h 541236"/>
                <a:gd name="connsiteX36" fmla="*/ 423553 w 607336"/>
                <a:gd name="connsiteY36" fmla="*/ 511714 h 541236"/>
                <a:gd name="connsiteX37" fmla="*/ 423553 w 607336"/>
                <a:gd name="connsiteY37" fmla="*/ 530107 h 541236"/>
                <a:gd name="connsiteX38" fmla="*/ 412407 w 607336"/>
                <a:gd name="connsiteY38" fmla="*/ 541236 h 541236"/>
                <a:gd name="connsiteX39" fmla="*/ 166371 w 607336"/>
                <a:gd name="connsiteY39" fmla="*/ 541236 h 541236"/>
                <a:gd name="connsiteX40" fmla="*/ 155225 w 607336"/>
                <a:gd name="connsiteY40" fmla="*/ 530107 h 541236"/>
                <a:gd name="connsiteX41" fmla="*/ 155225 w 607336"/>
                <a:gd name="connsiteY41" fmla="*/ 511714 h 541236"/>
                <a:gd name="connsiteX42" fmla="*/ 166371 w 607336"/>
                <a:gd name="connsiteY42" fmla="*/ 500585 h 541236"/>
                <a:gd name="connsiteX43" fmla="*/ 190658 w 607336"/>
                <a:gd name="connsiteY43" fmla="*/ 500585 h 541236"/>
                <a:gd name="connsiteX44" fmla="*/ 210721 w 607336"/>
                <a:gd name="connsiteY44" fmla="*/ 432638 h 541236"/>
                <a:gd name="connsiteX45" fmla="*/ 23466 w 607336"/>
                <a:gd name="connsiteY45" fmla="*/ 432638 h 541236"/>
                <a:gd name="connsiteX46" fmla="*/ 0 w 607336"/>
                <a:gd name="connsiteY46" fmla="*/ 409207 h 541236"/>
                <a:gd name="connsiteX47" fmla="*/ 0 w 607336"/>
                <a:gd name="connsiteY47" fmla="*/ 23430 h 541236"/>
                <a:gd name="connsiteX48" fmla="*/ 23466 w 607336"/>
                <a:gd name="connsiteY48" fmla="*/ 0 h 5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7336" h="541236">
                  <a:moveTo>
                    <a:pt x="514822" y="287718"/>
                  </a:moveTo>
                  <a:cubicBezTo>
                    <a:pt x="507429" y="287718"/>
                    <a:pt x="501327" y="293810"/>
                    <a:pt x="501327" y="301190"/>
                  </a:cubicBezTo>
                  <a:lnTo>
                    <a:pt x="501327" y="357185"/>
                  </a:lnTo>
                  <a:cubicBezTo>
                    <a:pt x="501327" y="364682"/>
                    <a:pt x="507429" y="370656"/>
                    <a:pt x="514822" y="370656"/>
                  </a:cubicBezTo>
                  <a:cubicBezTo>
                    <a:pt x="522215" y="370656"/>
                    <a:pt x="528317" y="364682"/>
                    <a:pt x="528317" y="357185"/>
                  </a:cubicBezTo>
                  <a:lnTo>
                    <a:pt x="528317" y="301190"/>
                  </a:lnTo>
                  <a:cubicBezTo>
                    <a:pt x="528317" y="293810"/>
                    <a:pt x="522215" y="287718"/>
                    <a:pt x="514822" y="287718"/>
                  </a:cubicBezTo>
                  <a:close/>
                  <a:moveTo>
                    <a:pt x="513884" y="257846"/>
                  </a:moveTo>
                  <a:cubicBezTo>
                    <a:pt x="521042" y="257846"/>
                    <a:pt x="524093" y="258315"/>
                    <a:pt x="524093" y="258315"/>
                  </a:cubicBezTo>
                  <a:cubicBezTo>
                    <a:pt x="546506" y="260423"/>
                    <a:pt x="569037" y="269795"/>
                    <a:pt x="591098" y="286664"/>
                  </a:cubicBezTo>
                  <a:cubicBezTo>
                    <a:pt x="593679" y="288655"/>
                    <a:pt x="595557" y="291467"/>
                    <a:pt x="596496" y="294630"/>
                  </a:cubicBezTo>
                  <a:cubicBezTo>
                    <a:pt x="606940" y="330710"/>
                    <a:pt x="609756" y="365268"/>
                    <a:pt x="605297" y="403457"/>
                  </a:cubicBezTo>
                  <a:cubicBezTo>
                    <a:pt x="601307" y="437312"/>
                    <a:pt x="592037" y="471166"/>
                    <a:pt x="581123" y="508770"/>
                  </a:cubicBezTo>
                  <a:cubicBezTo>
                    <a:pt x="580185" y="511933"/>
                    <a:pt x="578307" y="514744"/>
                    <a:pt x="575725" y="516736"/>
                  </a:cubicBezTo>
                  <a:cubicBezTo>
                    <a:pt x="559062" y="529622"/>
                    <a:pt x="537470" y="536650"/>
                    <a:pt x="514822" y="536650"/>
                  </a:cubicBezTo>
                  <a:cubicBezTo>
                    <a:pt x="492174" y="536650"/>
                    <a:pt x="470583" y="529622"/>
                    <a:pt x="453919" y="516736"/>
                  </a:cubicBezTo>
                  <a:cubicBezTo>
                    <a:pt x="451338" y="514744"/>
                    <a:pt x="449460" y="511933"/>
                    <a:pt x="448521" y="508770"/>
                  </a:cubicBezTo>
                  <a:cubicBezTo>
                    <a:pt x="437608" y="471166"/>
                    <a:pt x="428338" y="437312"/>
                    <a:pt x="424348" y="403457"/>
                  </a:cubicBezTo>
                  <a:cubicBezTo>
                    <a:pt x="420006" y="365268"/>
                    <a:pt x="422705" y="330710"/>
                    <a:pt x="433149" y="294630"/>
                  </a:cubicBezTo>
                  <a:cubicBezTo>
                    <a:pt x="434088" y="291467"/>
                    <a:pt x="435965" y="288655"/>
                    <a:pt x="438547" y="286664"/>
                  </a:cubicBezTo>
                  <a:cubicBezTo>
                    <a:pt x="459787" y="270381"/>
                    <a:pt x="481378" y="260892"/>
                    <a:pt x="502970" y="258315"/>
                  </a:cubicBezTo>
                  <a:cubicBezTo>
                    <a:pt x="502970" y="258315"/>
                    <a:pt x="506725" y="257846"/>
                    <a:pt x="513884" y="257846"/>
                  </a:cubicBezTo>
                  <a:close/>
                  <a:moveTo>
                    <a:pt x="23466" y="0"/>
                  </a:moveTo>
                  <a:lnTo>
                    <a:pt x="555312" y="0"/>
                  </a:lnTo>
                  <a:cubicBezTo>
                    <a:pt x="568336" y="0"/>
                    <a:pt x="578778" y="10544"/>
                    <a:pt x="578778" y="23430"/>
                  </a:cubicBezTo>
                  <a:lnTo>
                    <a:pt x="578778" y="253163"/>
                  </a:lnTo>
                  <a:cubicBezTo>
                    <a:pt x="563408" y="245548"/>
                    <a:pt x="547686" y="240979"/>
                    <a:pt x="531847" y="239339"/>
                  </a:cubicBezTo>
                  <a:lnTo>
                    <a:pt x="531847" y="46861"/>
                  </a:lnTo>
                  <a:lnTo>
                    <a:pt x="46931" y="46861"/>
                  </a:lnTo>
                  <a:lnTo>
                    <a:pt x="46931" y="346766"/>
                  </a:lnTo>
                  <a:lnTo>
                    <a:pt x="404898" y="346766"/>
                  </a:lnTo>
                  <a:cubicBezTo>
                    <a:pt x="402904" y="367502"/>
                    <a:pt x="403256" y="388589"/>
                    <a:pt x="405837" y="410730"/>
                  </a:cubicBezTo>
                  <a:cubicBezTo>
                    <a:pt x="406658" y="418111"/>
                    <a:pt x="407714" y="425374"/>
                    <a:pt x="409005" y="432638"/>
                  </a:cubicBezTo>
                  <a:lnTo>
                    <a:pt x="368175" y="432638"/>
                  </a:lnTo>
                  <a:lnTo>
                    <a:pt x="388120" y="500585"/>
                  </a:lnTo>
                  <a:lnTo>
                    <a:pt x="412407" y="500585"/>
                  </a:lnTo>
                  <a:cubicBezTo>
                    <a:pt x="418626" y="500585"/>
                    <a:pt x="423553" y="505622"/>
                    <a:pt x="423553" y="511714"/>
                  </a:cubicBezTo>
                  <a:lnTo>
                    <a:pt x="423553" y="530107"/>
                  </a:lnTo>
                  <a:cubicBezTo>
                    <a:pt x="423553" y="536199"/>
                    <a:pt x="418626" y="541236"/>
                    <a:pt x="412407" y="541236"/>
                  </a:cubicBezTo>
                  <a:lnTo>
                    <a:pt x="166371" y="541236"/>
                  </a:lnTo>
                  <a:cubicBezTo>
                    <a:pt x="160270" y="541236"/>
                    <a:pt x="155225" y="536199"/>
                    <a:pt x="155225" y="530107"/>
                  </a:cubicBezTo>
                  <a:lnTo>
                    <a:pt x="155225" y="511714"/>
                  </a:lnTo>
                  <a:cubicBezTo>
                    <a:pt x="155225" y="505622"/>
                    <a:pt x="160270" y="500585"/>
                    <a:pt x="166371" y="500585"/>
                  </a:cubicBezTo>
                  <a:lnTo>
                    <a:pt x="190658" y="500585"/>
                  </a:lnTo>
                  <a:lnTo>
                    <a:pt x="210721" y="432638"/>
                  </a:lnTo>
                  <a:lnTo>
                    <a:pt x="23466" y="432638"/>
                  </a:lnTo>
                  <a:cubicBezTo>
                    <a:pt x="10560" y="432638"/>
                    <a:pt x="0" y="422211"/>
                    <a:pt x="0" y="409207"/>
                  </a:cubicBezTo>
                  <a:lnTo>
                    <a:pt x="0" y="23430"/>
                  </a:lnTo>
                  <a:cubicBezTo>
                    <a:pt x="0" y="10544"/>
                    <a:pt x="10560" y="0"/>
                    <a:pt x="23466"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35" name="îŝľîḓè"/>
            <p:cNvSpPr txBox="1"/>
            <p:nvPr/>
          </p:nvSpPr>
          <p:spPr>
            <a:xfrm>
              <a:off x="4882718" y="3233565"/>
              <a:ext cx="6977136" cy="700835"/>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2400" dirty="0">
                  <a:solidFill>
                    <a:srgbClr val="0000FF"/>
                  </a:solidFill>
                </a:rPr>
                <a:t>目录结构和文件都驻留在磁盘上。</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单级文件目录</a:t>
            </a:r>
          </a:p>
        </p:txBody>
      </p:sp>
      <p:sp>
        <p:nvSpPr>
          <p:cNvPr id="21" name="Rectangle 3"/>
          <p:cNvSpPr txBox="1">
            <a:spLocks noChangeArrowheads="1"/>
          </p:cNvSpPr>
          <p:nvPr/>
        </p:nvSpPr>
        <p:spPr bwMode="auto">
          <a:xfrm>
            <a:off x="2112332" y="1438407"/>
            <a:ext cx="8229600" cy="38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73050" indent="-273050" algn="l" rtl="0" eaLnBrk="1" fontAlgn="base" hangingPunct="1">
              <a:spcBef>
                <a:spcPts val="575"/>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1pPr>
            <a:lvl2pPr marL="548005" indent="-228600" algn="l" rtl="0" eaLnBrk="1" fontAlgn="base" hangingPunct="1">
              <a:spcBef>
                <a:spcPts val="375"/>
              </a:spcBef>
              <a:spcAft>
                <a:spcPct val="0"/>
              </a:spcAft>
              <a:buClr>
                <a:schemeClr val="accent2"/>
              </a:buClr>
              <a:buSzPct val="85000"/>
              <a:buFont typeface="Wingdings" panose="05000000000000000000" pitchFamily="2" charset="2"/>
              <a:buChar char="Ø"/>
              <a:defRPr sz="2200" kern="1200">
                <a:solidFill>
                  <a:schemeClr val="tx1"/>
                </a:solidFill>
                <a:latin typeface="+mn-lt"/>
                <a:ea typeface="+mn-ea"/>
                <a:cs typeface="+mn-cs"/>
              </a:defRPr>
            </a:lvl2pPr>
            <a:lvl3pPr marL="822325" indent="-228600" algn="l" rtl="0" eaLnBrk="1" fontAlgn="base" hangingPunct="1">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1" fontAlgn="base" hangingPunct="1">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ts val="600"/>
              </a:spcAft>
              <a:buClr>
                <a:srgbClr val="D34817"/>
              </a:buClr>
              <a:buSzPct val="85000"/>
              <a:buNone/>
              <a:defRPr/>
            </a:pPr>
            <a:r>
              <a:rPr kumimoji="0" lang="zh-CN" altLang="en-US" b="0" i="0" u="none" strike="noStrike" kern="1200" cap="none" spc="0" normalizeH="0" baseline="0" noProof="0" dirty="0">
                <a:ln>
                  <a:noFill/>
                </a:ln>
                <a:solidFill>
                  <a:sysClr val="windowText" lastClr="000000"/>
                </a:solidFill>
                <a:effectLst/>
                <a:uLnTx/>
                <a:uFillTx/>
                <a:latin typeface="+mn-ea"/>
                <a:cs typeface="+mn-cs"/>
              </a:rPr>
              <a:t>所有用户的文件都在同一目录中。</a:t>
            </a:r>
            <a:endParaRPr kumimoji="0" lang="en-US" altLang="zh-CN" b="0" i="0" u="none" strike="noStrike" kern="1200" cap="none" spc="0" normalizeH="0" baseline="0" noProof="0" dirty="0">
              <a:ln>
                <a:noFill/>
              </a:ln>
              <a:solidFill>
                <a:sysClr val="windowText" lastClr="000000"/>
              </a:solidFill>
              <a:effectLst/>
              <a:uLnTx/>
              <a:uFillTx/>
              <a:latin typeface="+mn-ea"/>
              <a:cs typeface="+mn-cs"/>
            </a:endParaRPr>
          </a:p>
          <a:p>
            <a:pPr marL="0" marR="0" lvl="0" indent="0" algn="l" defTabSz="914400" rtl="0" eaLnBrk="1" fontAlgn="base" latinLnBrk="0" hangingPunct="1">
              <a:lnSpc>
                <a:spcPct val="100000"/>
              </a:lnSpc>
              <a:spcBef>
                <a:spcPts val="600"/>
              </a:spcBef>
              <a:spcAft>
                <a:spcPts val="600"/>
              </a:spcAft>
              <a:buClr>
                <a:srgbClr val="D34817"/>
              </a:buClr>
              <a:buSzPct val="85000"/>
              <a:buNone/>
              <a:defRPr/>
            </a:pPr>
            <a:r>
              <a:rPr kumimoji="0" lang="zh-CN" altLang="en-US" b="0" i="0" u="none" strike="noStrike" kern="1200" cap="none" spc="0" normalizeH="0" baseline="0" noProof="0" dirty="0">
                <a:ln>
                  <a:noFill/>
                </a:ln>
                <a:solidFill>
                  <a:sysClr val="windowText" lastClr="000000"/>
                </a:solidFill>
                <a:effectLst/>
                <a:uLnTx/>
                <a:uFillTx/>
                <a:latin typeface="+mn-ea"/>
                <a:cs typeface="+mn-cs"/>
              </a:rPr>
              <a:t>最简单的文件目录。</a:t>
            </a:r>
            <a:endParaRPr kumimoji="0" lang="en-US" altLang="zh-CN" b="0" i="0" u="none" strike="noStrike" kern="1200" cap="none" spc="0" normalizeH="0" baseline="0" noProof="0" dirty="0">
              <a:ln>
                <a:noFill/>
              </a:ln>
              <a:solidFill>
                <a:sysClr val="windowText" lastClr="000000"/>
              </a:solidFill>
              <a:effectLst/>
              <a:uLnTx/>
              <a:uFillTx/>
              <a:latin typeface="+mn-ea"/>
              <a:cs typeface="+mn-cs"/>
            </a:endParaRPr>
          </a:p>
          <a:p>
            <a:pPr marL="0" marR="0" lvl="0" indent="0" algn="l" defTabSz="914400" rtl="0" eaLnBrk="1" fontAlgn="base" latinLnBrk="0" hangingPunct="1">
              <a:lnSpc>
                <a:spcPct val="100000"/>
              </a:lnSpc>
              <a:spcBef>
                <a:spcPts val="600"/>
              </a:spcBef>
              <a:spcAft>
                <a:spcPts val="600"/>
              </a:spcAft>
              <a:buClr>
                <a:srgbClr val="D34817"/>
              </a:buClr>
              <a:buSzPct val="85000"/>
              <a:buNone/>
              <a:defRPr/>
            </a:pPr>
            <a:r>
              <a:rPr kumimoji="0" lang="zh-CN" altLang="zh-CN" b="0" i="0" u="none" strike="noStrike" kern="1200" cap="none" spc="0" normalizeH="0" baseline="0" noProof="0" dirty="0">
                <a:ln>
                  <a:noFill/>
                </a:ln>
                <a:solidFill>
                  <a:srgbClr val="0000FF"/>
                </a:solidFill>
                <a:effectLst/>
                <a:uLnTx/>
                <a:uFillTx/>
                <a:latin typeface="+mn-ea"/>
                <a:cs typeface="+mn-cs"/>
              </a:rPr>
              <a:t>目录项：</a:t>
            </a:r>
            <a:endParaRPr kumimoji="0" lang="en-US" altLang="zh-CN" b="0" i="0" u="none" strike="noStrike" kern="1200" cap="none" spc="0" normalizeH="0" baseline="0" noProof="0" dirty="0">
              <a:ln>
                <a:noFill/>
              </a:ln>
              <a:solidFill>
                <a:sysClr val="windowText" lastClr="000000"/>
              </a:solidFill>
              <a:effectLst/>
              <a:uLnTx/>
              <a:uFillTx/>
              <a:latin typeface="+mn-ea"/>
              <a:cs typeface="+mn-cs"/>
            </a:endParaRPr>
          </a:p>
          <a:p>
            <a:pPr marR="0" lvl="1" indent="-360045" algn="l" defTabSz="914400" rtl="0" eaLnBrk="1" fontAlgn="base" latinLnBrk="0" hangingPunct="1">
              <a:lnSpc>
                <a:spcPct val="100000"/>
              </a:lnSpc>
              <a:spcBef>
                <a:spcPts val="600"/>
              </a:spcBef>
              <a:spcAft>
                <a:spcPts val="600"/>
              </a:spcAft>
              <a:buClr>
                <a:srgbClr val="FF0000"/>
              </a:buClr>
              <a:buSzPct val="100000"/>
              <a:buFont typeface="Wingdings" panose="05000000000000000000" pitchFamily="2" charset="2"/>
              <a:buChar char="n"/>
              <a:defRPr/>
            </a:pPr>
            <a:r>
              <a:rPr kumimoji="0" lang="zh-CN" altLang="zh-CN" sz="2400" b="0" i="0" u="none" strike="noStrike" kern="1200" cap="none" spc="0" normalizeH="0" baseline="0" noProof="0" dirty="0">
                <a:ln>
                  <a:noFill/>
                </a:ln>
                <a:solidFill>
                  <a:sysClr val="windowText" lastClr="000000"/>
                </a:solidFill>
                <a:effectLst/>
                <a:uLnTx/>
                <a:uFillTx/>
                <a:latin typeface="+mn-ea"/>
                <a:cs typeface="+mn-cs"/>
              </a:rPr>
              <a:t>文件名、扩展名、文件长度、文件类型、物理地址、文件说明以及其他文件属性</a:t>
            </a:r>
            <a:endParaRPr kumimoji="0" lang="en-US" altLang="zh-CN" sz="2400" b="0" i="0" u="none" strike="noStrike" kern="1200" cap="none" spc="0" normalizeH="0" baseline="0" noProof="0" dirty="0">
              <a:ln>
                <a:noFill/>
              </a:ln>
              <a:solidFill>
                <a:sysClr val="windowText" lastClr="000000"/>
              </a:solidFill>
              <a:effectLst/>
              <a:uLnTx/>
              <a:uFillTx/>
              <a:latin typeface="+mn-ea"/>
              <a:cs typeface="+mn-cs"/>
            </a:endParaRPr>
          </a:p>
          <a:p>
            <a:pPr marL="0" marR="0" lvl="0" indent="0" algn="l" defTabSz="914400" rtl="0" eaLnBrk="1" fontAlgn="base" latinLnBrk="0" hangingPunct="1">
              <a:lnSpc>
                <a:spcPct val="100000"/>
              </a:lnSpc>
              <a:spcBef>
                <a:spcPts val="600"/>
              </a:spcBef>
              <a:spcAft>
                <a:spcPts val="600"/>
              </a:spcAft>
              <a:buClr>
                <a:srgbClr val="D34817"/>
              </a:buClr>
              <a:buSzPct val="85000"/>
              <a:buNone/>
              <a:defRPr/>
            </a:pPr>
            <a:r>
              <a:rPr kumimoji="0" lang="zh-CN" altLang="en-US" b="0" i="0" u="none" strike="noStrike" kern="1200" cap="none" spc="0" normalizeH="0" baseline="0" noProof="0" dirty="0">
                <a:ln>
                  <a:noFill/>
                </a:ln>
                <a:solidFill>
                  <a:srgbClr val="0000FF"/>
                </a:solidFill>
                <a:effectLst/>
                <a:uLnTx/>
                <a:uFillTx/>
                <a:latin typeface="+mn-ea"/>
                <a:cs typeface="+mn-cs"/>
              </a:rPr>
              <a:t>缺点：</a:t>
            </a:r>
            <a:endParaRPr kumimoji="0" lang="en-US" altLang="zh-CN" b="0" i="0" u="none" strike="noStrike" kern="1200" cap="none" spc="0" normalizeH="0" baseline="0" noProof="0" dirty="0">
              <a:ln>
                <a:noFill/>
              </a:ln>
              <a:solidFill>
                <a:srgbClr val="0000FF"/>
              </a:solidFill>
              <a:effectLst/>
              <a:uLnTx/>
              <a:uFillTx/>
              <a:latin typeface="+mn-ea"/>
              <a:cs typeface="+mn-cs"/>
            </a:endParaRPr>
          </a:p>
          <a:p>
            <a:pPr marL="617855" marR="0" lvl="1" indent="-360045" algn="l" defTabSz="914400" rtl="0" eaLnBrk="1" fontAlgn="base" latinLnBrk="0" hangingPunct="1">
              <a:lnSpc>
                <a:spcPct val="100000"/>
              </a:lnSpc>
              <a:spcBef>
                <a:spcPts val="600"/>
              </a:spcBef>
              <a:spcAft>
                <a:spcPts val="600"/>
              </a:spcAft>
              <a:buClr>
                <a:srgbClr val="FF0000"/>
              </a:buClr>
              <a:buSzPct val="100000"/>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rPr>
              <a:t>查找速度慢</a:t>
            </a:r>
            <a:endParaRPr kumimoji="0" lang="en-US" altLang="zh-CN" sz="2400" b="0" i="0" u="none" strike="noStrike" kern="1200" cap="none" spc="0" normalizeH="0" baseline="0" noProof="0" dirty="0">
              <a:ln>
                <a:noFill/>
              </a:ln>
              <a:solidFill>
                <a:sysClr val="windowText" lastClr="000000"/>
              </a:solidFill>
              <a:effectLst/>
              <a:uLnTx/>
              <a:uFillTx/>
              <a:latin typeface="+mn-ea"/>
              <a:cs typeface="+mn-cs"/>
            </a:endParaRPr>
          </a:p>
          <a:p>
            <a:pPr marL="617855" marR="0" lvl="1" indent="-360045" algn="l" defTabSz="914400" rtl="0" eaLnBrk="1" fontAlgn="base" latinLnBrk="0" hangingPunct="1">
              <a:lnSpc>
                <a:spcPct val="100000"/>
              </a:lnSpc>
              <a:spcBef>
                <a:spcPts val="600"/>
              </a:spcBef>
              <a:spcAft>
                <a:spcPts val="600"/>
              </a:spcAft>
              <a:buClr>
                <a:srgbClr val="FF0000"/>
              </a:buClr>
              <a:buSzPct val="100000"/>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rPr>
              <a:t>不允许重名</a:t>
            </a:r>
          </a:p>
          <a:p>
            <a:pPr marL="617855" marR="0" lvl="1" indent="-360045" algn="l" defTabSz="914400" rtl="0" eaLnBrk="1" fontAlgn="base" latinLnBrk="0" hangingPunct="1">
              <a:lnSpc>
                <a:spcPct val="100000"/>
              </a:lnSpc>
              <a:spcBef>
                <a:spcPts val="600"/>
              </a:spcBef>
              <a:spcAft>
                <a:spcPts val="600"/>
              </a:spcAft>
              <a:buClr>
                <a:srgbClr val="FF0000"/>
              </a:buClr>
              <a:buSzPct val="100000"/>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rPr>
              <a:t>不便于实现文件共享</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391360" y="1358508"/>
            <a:ext cx="527050" cy="527050"/>
          </a:xfrm>
          <a:prstGeom prst="rect">
            <a:avLst/>
          </a:prstGeom>
          <a:ln>
            <a:noFill/>
          </a:ln>
          <a:effectLst>
            <a:softEdge rad="0"/>
          </a:effectLst>
        </p:spPr>
      </p:pic>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391360" y="1899259"/>
            <a:ext cx="527050" cy="527050"/>
          </a:xfrm>
          <a:prstGeom prst="rect">
            <a:avLst/>
          </a:prstGeom>
          <a:ln>
            <a:noFill/>
          </a:ln>
          <a:effectLst>
            <a:softEdge rad="0"/>
          </a:effectLst>
        </p:spPr>
      </p:pic>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391360" y="2439316"/>
            <a:ext cx="527050" cy="527050"/>
          </a:xfrm>
          <a:prstGeom prst="rect">
            <a:avLst/>
          </a:prstGeom>
          <a:ln>
            <a:noFill/>
          </a:ln>
          <a:effectLst>
            <a:softEdge rad="0"/>
          </a:effectLst>
        </p:spPr>
      </p:pic>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391360" y="3819311"/>
            <a:ext cx="527050" cy="527050"/>
          </a:xfrm>
          <a:prstGeom prst="rect">
            <a:avLst/>
          </a:prstGeom>
          <a:ln>
            <a:noFill/>
          </a:ln>
          <a:effectLst>
            <a:softEdge rad="0"/>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两级文件目录</a:t>
            </a:r>
          </a:p>
        </p:txBody>
      </p:sp>
      <p:sp>
        <p:nvSpPr>
          <p:cNvPr id="21" name="Rectangle 3"/>
          <p:cNvSpPr txBox="1">
            <a:spLocks noChangeArrowheads="1"/>
          </p:cNvSpPr>
          <p:nvPr/>
        </p:nvSpPr>
        <p:spPr bwMode="auto">
          <a:xfrm>
            <a:off x="669925" y="1372946"/>
            <a:ext cx="8229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73050" indent="-273050" algn="l" rtl="0" eaLnBrk="1" fontAlgn="base" hangingPunct="1">
              <a:spcBef>
                <a:spcPts val="575"/>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1pPr>
            <a:lvl2pPr marL="548005" indent="-228600" algn="l" rtl="0" eaLnBrk="1" fontAlgn="base" hangingPunct="1">
              <a:spcBef>
                <a:spcPts val="375"/>
              </a:spcBef>
              <a:spcAft>
                <a:spcPct val="0"/>
              </a:spcAft>
              <a:buClr>
                <a:schemeClr val="accent2"/>
              </a:buClr>
              <a:buSzPct val="85000"/>
              <a:buFont typeface="Wingdings" panose="05000000000000000000" pitchFamily="2" charset="2"/>
              <a:buChar char="Ø"/>
              <a:defRPr sz="2200" kern="1200">
                <a:solidFill>
                  <a:schemeClr val="tx1"/>
                </a:solidFill>
                <a:latin typeface="+mn-lt"/>
                <a:ea typeface="+mn-ea"/>
                <a:cs typeface="+mn-cs"/>
              </a:defRPr>
            </a:lvl2pPr>
            <a:lvl3pPr marL="822325" indent="-228600" algn="l" rtl="0" eaLnBrk="1" fontAlgn="base" hangingPunct="1">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1" fontAlgn="base" hangingPunct="1">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ts val="600"/>
              </a:spcAft>
              <a:buClr>
                <a:srgbClr val="D34817"/>
              </a:buClr>
              <a:buSzPct val="85000"/>
              <a:buNone/>
              <a:defRPr/>
            </a:pPr>
            <a:r>
              <a:rPr kumimoji="0" lang="zh-CN" altLang="en-US" b="0" i="0" u="none" strike="noStrike" kern="1200" cap="none" spc="0" normalizeH="0" baseline="0" noProof="0" dirty="0">
                <a:ln>
                  <a:noFill/>
                </a:ln>
                <a:solidFill>
                  <a:srgbClr val="0000FF"/>
                </a:solidFill>
                <a:effectLst/>
                <a:uLnTx/>
                <a:uFillTx/>
                <a:latin typeface="+mn-ea"/>
                <a:cs typeface="+mn-cs"/>
              </a:rPr>
              <a:t>每个用户</a:t>
            </a:r>
            <a:r>
              <a:rPr kumimoji="0" lang="zh-CN" altLang="en-US" b="0" i="0" u="none" strike="noStrike" kern="1200" cap="none" spc="0" normalizeH="0" baseline="0" noProof="0" dirty="0">
                <a:ln>
                  <a:noFill/>
                </a:ln>
                <a:solidFill>
                  <a:sysClr val="windowText" lastClr="000000"/>
                </a:solidFill>
                <a:effectLst/>
                <a:uLnTx/>
                <a:uFillTx/>
                <a:latin typeface="+mn-ea"/>
                <a:cs typeface="+mn-cs"/>
              </a:rPr>
              <a:t>有自己的目录结构</a:t>
            </a:r>
            <a:r>
              <a:rPr lang="en-US" altLang="zh-CN" dirty="0">
                <a:solidFill>
                  <a:sysClr val="windowText" lastClr="000000"/>
                </a:solidFill>
                <a:latin typeface="+mn-ea"/>
              </a:rPr>
              <a:t>-</a:t>
            </a:r>
            <a:r>
              <a:rPr lang="zh-CN" altLang="en-US" dirty="0">
                <a:solidFill>
                  <a:sysClr val="windowText" lastClr="000000"/>
                </a:solidFill>
                <a:latin typeface="+mn-ea"/>
              </a:rPr>
              <a:t>用户目录</a:t>
            </a:r>
            <a:r>
              <a:rPr lang="en-US" altLang="zh-CN" dirty="0">
                <a:solidFill>
                  <a:srgbClr val="0000FF"/>
                </a:solidFill>
                <a:latin typeface="+mn-ea"/>
              </a:rPr>
              <a:t>UFD</a:t>
            </a:r>
            <a:r>
              <a:rPr kumimoji="0" lang="zh-CN" altLang="en-US" b="0" i="0" u="none" strike="noStrike" kern="1200" cap="none" spc="0" normalizeH="0" baseline="0" noProof="0" dirty="0">
                <a:ln>
                  <a:noFill/>
                </a:ln>
                <a:solidFill>
                  <a:sysClr val="windowText" lastClr="000000"/>
                </a:solidFill>
                <a:effectLst/>
                <a:uLnTx/>
                <a:uFillTx/>
                <a:latin typeface="+mn-ea"/>
                <a:cs typeface="+mn-cs"/>
              </a:rPr>
              <a:t>。</a:t>
            </a:r>
            <a:endParaRPr kumimoji="0" lang="en-US" altLang="zh-CN" b="0" i="0" u="none" strike="noStrike" kern="1200" cap="none" spc="0" normalizeH="0" baseline="0" noProof="0" dirty="0">
              <a:ln>
                <a:noFill/>
              </a:ln>
              <a:solidFill>
                <a:sysClr val="windowText" lastClr="000000"/>
              </a:solidFill>
              <a:effectLst/>
              <a:uLnTx/>
              <a:uFillTx/>
              <a:latin typeface="+mn-ea"/>
              <a:cs typeface="+mn-cs"/>
            </a:endParaRPr>
          </a:p>
          <a:p>
            <a:pPr marL="0" marR="0" lvl="0" indent="0" algn="l" defTabSz="914400" rtl="0" eaLnBrk="1" fontAlgn="base" latinLnBrk="0" hangingPunct="1">
              <a:lnSpc>
                <a:spcPct val="100000"/>
              </a:lnSpc>
              <a:spcBef>
                <a:spcPts val="600"/>
              </a:spcBef>
              <a:spcAft>
                <a:spcPts val="600"/>
              </a:spcAft>
              <a:buClr>
                <a:srgbClr val="D34817"/>
              </a:buClr>
              <a:buSzPct val="85000"/>
              <a:buNone/>
              <a:defRPr/>
            </a:pPr>
            <a:r>
              <a:rPr lang="zh-CN" altLang="en-US" dirty="0">
                <a:solidFill>
                  <a:srgbClr val="0000FF"/>
                </a:solidFill>
                <a:latin typeface="+mn-ea"/>
              </a:rPr>
              <a:t>整个系统</a:t>
            </a:r>
            <a:r>
              <a:rPr lang="zh-CN" altLang="en-US" dirty="0">
                <a:solidFill>
                  <a:sysClr val="windowText" lastClr="000000"/>
                </a:solidFill>
                <a:latin typeface="+mn-ea"/>
              </a:rPr>
              <a:t>再建立一个上层目录</a:t>
            </a:r>
            <a:r>
              <a:rPr lang="en-US" altLang="zh-CN" dirty="0">
                <a:solidFill>
                  <a:sysClr val="windowText" lastClr="000000"/>
                </a:solidFill>
                <a:latin typeface="+mn-ea"/>
              </a:rPr>
              <a:t>-</a:t>
            </a:r>
            <a:r>
              <a:rPr lang="zh-CN" altLang="en-US" dirty="0">
                <a:solidFill>
                  <a:sysClr val="windowText" lastClr="000000"/>
                </a:solidFill>
                <a:latin typeface="+mn-ea"/>
              </a:rPr>
              <a:t>主文件目录</a:t>
            </a:r>
            <a:r>
              <a:rPr lang="en-US" altLang="zh-CN" dirty="0">
                <a:solidFill>
                  <a:srgbClr val="0000FF"/>
                </a:solidFill>
                <a:latin typeface="+mn-ea"/>
              </a:rPr>
              <a:t>MFD</a:t>
            </a:r>
            <a:r>
              <a:rPr lang="zh-CN" altLang="en-US" dirty="0">
                <a:solidFill>
                  <a:sysClr val="windowText" lastClr="000000"/>
                </a:solidFill>
                <a:latin typeface="+mn-ea"/>
              </a:rPr>
              <a:t>。</a:t>
            </a:r>
            <a:endParaRPr lang="en-US" altLang="zh-CN" dirty="0">
              <a:solidFill>
                <a:sysClr val="windowText" lastClr="000000"/>
              </a:solidFill>
              <a:latin typeface="+mn-ea"/>
            </a:endParaRPr>
          </a:p>
        </p:txBody>
      </p:sp>
      <p:pic>
        <p:nvPicPr>
          <p:cNvPr id="22" name="图片 21"/>
          <p:cNvPicPr>
            <a:picLocks noChangeAspect="1"/>
          </p:cNvPicPr>
          <p:nvPr/>
        </p:nvPicPr>
        <p:blipFill>
          <a:blip r:embed="rId3">
            <a:clrChange>
              <a:clrFrom>
                <a:srgbClr val="FFFFFF"/>
              </a:clrFrom>
              <a:clrTo>
                <a:srgbClr val="FFFFFF">
                  <a:alpha val="0"/>
                </a:srgbClr>
              </a:clrTo>
            </a:clrChange>
          </a:blip>
          <a:stretch>
            <a:fillRect/>
          </a:stretch>
        </p:blipFill>
        <p:spPr>
          <a:xfrm>
            <a:off x="3587153" y="1781488"/>
            <a:ext cx="8244794" cy="4452208"/>
          </a:xfrm>
          <a:prstGeom prst="rect">
            <a:avLst/>
          </a:prstGeom>
        </p:spPr>
      </p:pic>
      <p:sp>
        <p:nvSpPr>
          <p:cNvPr id="23" name="Rectangle 3"/>
          <p:cNvSpPr txBox="1">
            <a:spLocks noChangeArrowheads="1"/>
          </p:cNvSpPr>
          <p:nvPr/>
        </p:nvSpPr>
        <p:spPr bwMode="auto">
          <a:xfrm>
            <a:off x="669925" y="2339887"/>
            <a:ext cx="2616142" cy="2715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73050" indent="-273050" algn="l" rtl="0" eaLnBrk="1" fontAlgn="base" hangingPunct="1">
              <a:spcBef>
                <a:spcPts val="575"/>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1pPr>
            <a:lvl2pPr marL="548005" indent="-228600" algn="l" rtl="0" eaLnBrk="1" fontAlgn="base" hangingPunct="1">
              <a:spcBef>
                <a:spcPts val="375"/>
              </a:spcBef>
              <a:spcAft>
                <a:spcPct val="0"/>
              </a:spcAft>
              <a:buClr>
                <a:schemeClr val="accent2"/>
              </a:buClr>
              <a:buSzPct val="85000"/>
              <a:buFont typeface="Wingdings" panose="05000000000000000000" pitchFamily="2" charset="2"/>
              <a:buChar char="Ø"/>
              <a:defRPr sz="2200" kern="1200">
                <a:solidFill>
                  <a:schemeClr val="tx1"/>
                </a:solidFill>
                <a:latin typeface="+mn-lt"/>
                <a:ea typeface="+mn-ea"/>
                <a:cs typeface="+mn-cs"/>
              </a:defRPr>
            </a:lvl2pPr>
            <a:lvl3pPr marL="822325" indent="-228600" algn="l" rtl="0" eaLnBrk="1" fontAlgn="base" hangingPunct="1">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1" fontAlgn="base" hangingPunct="1">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ts val="600"/>
              </a:spcAft>
              <a:buClr>
                <a:srgbClr val="D34817"/>
              </a:buClr>
              <a:buSzPct val="85000"/>
              <a:buNone/>
              <a:defRPr/>
            </a:pPr>
            <a:r>
              <a:rPr kumimoji="0" lang="zh-CN" altLang="en-US" b="0" i="0" u="none" strike="noStrike" kern="1200" cap="none" spc="0" normalizeH="0" baseline="0" noProof="0" dirty="0">
                <a:ln>
                  <a:noFill/>
                </a:ln>
                <a:solidFill>
                  <a:srgbClr val="0000FF"/>
                </a:solidFill>
                <a:effectLst/>
                <a:uLnTx/>
                <a:uFillTx/>
                <a:latin typeface="+mn-ea"/>
                <a:cs typeface="+mn-cs"/>
              </a:rPr>
              <a:t>特点：</a:t>
            </a:r>
            <a:endParaRPr kumimoji="0" lang="en-US" altLang="zh-CN" b="0" i="0" u="none" strike="noStrike" kern="1200" cap="none" spc="0" normalizeH="0" baseline="0" noProof="0" dirty="0">
              <a:ln>
                <a:noFill/>
              </a:ln>
              <a:solidFill>
                <a:srgbClr val="0000FF"/>
              </a:solidFill>
              <a:effectLst/>
              <a:uLnTx/>
              <a:uFillTx/>
              <a:latin typeface="+mn-ea"/>
              <a:cs typeface="+mn-cs"/>
            </a:endParaRPr>
          </a:p>
          <a:p>
            <a:pPr marL="617855" marR="0" lvl="1" indent="-360045" algn="l" defTabSz="914400" rtl="0" eaLnBrk="1" fontAlgn="base" latinLnBrk="0" hangingPunct="1">
              <a:lnSpc>
                <a:spcPct val="100000"/>
              </a:lnSpc>
              <a:spcBef>
                <a:spcPts val="600"/>
              </a:spcBef>
              <a:spcAft>
                <a:spcPts val="600"/>
              </a:spcAft>
              <a:buClr>
                <a:srgbClr val="FF0000"/>
              </a:buClr>
              <a:buSzPct val="100000"/>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rPr>
              <a:t>提高了检索目录的速度</a:t>
            </a:r>
          </a:p>
          <a:p>
            <a:pPr marL="617855" marR="0" lvl="1" indent="-360045" algn="l" defTabSz="914400" rtl="0" eaLnBrk="1" fontAlgn="base" latinLnBrk="0" hangingPunct="1">
              <a:lnSpc>
                <a:spcPct val="100000"/>
              </a:lnSpc>
              <a:spcBef>
                <a:spcPts val="600"/>
              </a:spcBef>
              <a:spcAft>
                <a:spcPts val="600"/>
              </a:spcAft>
              <a:buClr>
                <a:srgbClr val="FF0000"/>
              </a:buClr>
              <a:buSzPct val="100000"/>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rPr>
              <a:t>不同用户可以有相同的文件名</a:t>
            </a:r>
          </a:p>
        </p:txBody>
      </p:sp>
      <p:sp>
        <p:nvSpPr>
          <p:cNvPr id="27" name="Rectangle 3"/>
          <p:cNvSpPr txBox="1">
            <a:spLocks noChangeArrowheads="1"/>
          </p:cNvSpPr>
          <p:nvPr/>
        </p:nvSpPr>
        <p:spPr bwMode="auto">
          <a:xfrm>
            <a:off x="661139" y="4955252"/>
            <a:ext cx="5805062" cy="1437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73050" indent="-273050" algn="l" rtl="0" eaLnBrk="1" fontAlgn="base" hangingPunct="1">
              <a:spcBef>
                <a:spcPts val="575"/>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1pPr>
            <a:lvl2pPr marL="548005" indent="-228600" algn="l" rtl="0" eaLnBrk="1" fontAlgn="base" hangingPunct="1">
              <a:spcBef>
                <a:spcPts val="375"/>
              </a:spcBef>
              <a:spcAft>
                <a:spcPct val="0"/>
              </a:spcAft>
              <a:buClr>
                <a:schemeClr val="accent2"/>
              </a:buClr>
              <a:buSzPct val="85000"/>
              <a:buFont typeface="Wingdings" panose="05000000000000000000" pitchFamily="2" charset="2"/>
              <a:buChar char="Ø"/>
              <a:defRPr sz="2200" kern="1200">
                <a:solidFill>
                  <a:schemeClr val="tx1"/>
                </a:solidFill>
                <a:latin typeface="+mn-lt"/>
                <a:ea typeface="+mn-ea"/>
                <a:cs typeface="+mn-cs"/>
              </a:defRPr>
            </a:lvl2pPr>
            <a:lvl3pPr marL="822325" indent="-228600" algn="l" rtl="0" eaLnBrk="1" fontAlgn="base" hangingPunct="1">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1" fontAlgn="base" hangingPunct="1">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617855" marR="0" lvl="1" indent="-360045" algn="l" defTabSz="914400" rtl="0" eaLnBrk="1" fontAlgn="base" latinLnBrk="0" hangingPunct="1">
              <a:lnSpc>
                <a:spcPct val="100000"/>
              </a:lnSpc>
              <a:spcBef>
                <a:spcPts val="600"/>
              </a:spcBef>
              <a:spcAft>
                <a:spcPts val="600"/>
              </a:spcAft>
              <a:buClr>
                <a:srgbClr val="FF0000"/>
              </a:buClr>
              <a:buSzPct val="100000"/>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rPr>
              <a:t>不同用户可以使用不同文件名访问同一个共享文件</a:t>
            </a:r>
          </a:p>
          <a:p>
            <a:pPr marL="617855" marR="0" lvl="1" indent="-360045" algn="l" defTabSz="914400" rtl="0" eaLnBrk="1" fontAlgn="base" latinLnBrk="0" hangingPunct="1">
              <a:lnSpc>
                <a:spcPct val="100000"/>
              </a:lnSpc>
              <a:spcBef>
                <a:spcPts val="600"/>
              </a:spcBef>
              <a:spcAft>
                <a:spcPts val="600"/>
              </a:spcAft>
              <a:buClr>
                <a:srgbClr val="FF0000"/>
              </a:buClr>
              <a:buSzPct val="100000"/>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rPr>
              <a:t>不便于共享文件（需要用户隔离时）</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7.3.3 </a:t>
            </a:r>
            <a:r>
              <a:rPr lang="zh-CN" altLang="en-US" sz="2800" b="1" dirty="0">
                <a:solidFill>
                  <a:schemeClr val="bg1"/>
                </a:solidFill>
              </a:rPr>
              <a:t>树形结构目录</a:t>
            </a:r>
          </a:p>
        </p:txBody>
      </p:sp>
      <p:pic>
        <p:nvPicPr>
          <p:cNvPr id="2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25" y="1219209"/>
            <a:ext cx="9389074" cy="4825005"/>
          </a:xfrm>
          <a:prstGeom prst="rect">
            <a:avLst/>
          </a:prstGeom>
          <a:noFill/>
          <a:ln w="38100" cmpd="dbl">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a:extLst>
              <a:ext uri="{FF2B5EF4-FFF2-40B4-BE49-F238E27FC236}">
                <a16:creationId xmlns:a16="http://schemas.microsoft.com/office/drawing/2014/main" id="{A43D3F03-B4E6-A924-D6E0-57CAECC27E3C}"/>
              </a:ext>
            </a:extLst>
          </p:cNvPr>
          <p:cNvSpPr txBox="1"/>
          <p:nvPr/>
        </p:nvSpPr>
        <p:spPr>
          <a:xfrm>
            <a:off x="10181061" y="5028551"/>
            <a:ext cx="1884558" cy="1015663"/>
          </a:xfrm>
          <a:prstGeom prst="rect">
            <a:avLst/>
          </a:prstGeom>
          <a:noFill/>
        </p:spPr>
        <p:txBody>
          <a:bodyPr wrap="square" rtlCol="0">
            <a:spAutoFit/>
          </a:bodyPr>
          <a:lstStyle/>
          <a:p>
            <a:r>
              <a:rPr lang="zh-CN" altLang="en-US" sz="2000" dirty="0">
                <a:solidFill>
                  <a:srgbClr val="FF0000"/>
                </a:solidFill>
              </a:rPr>
              <a:t>扩展思考</a:t>
            </a:r>
            <a:r>
              <a:rPr lang="zh-CN" altLang="en-US" sz="2000" dirty="0">
                <a:solidFill>
                  <a:srgbClr val="0000FF"/>
                </a:solidFill>
              </a:rPr>
              <a:t>：</a:t>
            </a:r>
            <a:endParaRPr lang="en-US" altLang="zh-CN" sz="2000" dirty="0">
              <a:solidFill>
                <a:srgbClr val="0000FF"/>
              </a:solidFill>
            </a:endParaRPr>
          </a:p>
          <a:p>
            <a:r>
              <a:rPr lang="zh-CN" altLang="en-US" sz="2000" dirty="0">
                <a:solidFill>
                  <a:srgbClr val="0000FF"/>
                </a:solidFill>
              </a:rPr>
              <a:t>多个分区目录如何用树表示？</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路径名和当前目录</a:t>
            </a:r>
          </a:p>
        </p:txBody>
      </p:sp>
      <p:grpSp>
        <p:nvGrpSpPr>
          <p:cNvPr id="24" name="20411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3100" y="1429214"/>
            <a:ext cx="10845800" cy="4481929"/>
            <a:chOff x="673100" y="1367070"/>
            <a:chExt cx="10845800" cy="4481929"/>
          </a:xfrm>
        </p:grpSpPr>
        <p:sp>
          <p:nvSpPr>
            <p:cNvPr id="25" name="ïsḷîde"/>
            <p:cNvSpPr/>
            <p:nvPr/>
          </p:nvSpPr>
          <p:spPr bwMode="auto">
            <a:xfrm>
              <a:off x="673100" y="2982961"/>
              <a:ext cx="2628292" cy="1311179"/>
            </a:xfrm>
            <a:prstGeom prst="hexagon">
              <a:avLst/>
            </a:prstGeom>
            <a:solidFill>
              <a:schemeClr val="accent1"/>
            </a:solidFill>
            <a:ln w="19050">
              <a:noFill/>
              <a:round/>
            </a:ln>
          </p:spPr>
          <p:txBody>
            <a:bodyPr wrap="square" lIns="91440" tIns="45720" rIns="91440" bIns="45720" anchor="ctr">
              <a:normAutofit/>
            </a:bodyPr>
            <a:lstStyle/>
            <a:p>
              <a:pPr algn="ctr"/>
              <a:endParaRPr lang="en-US" altLang="zh-CN" sz="3200" dirty="0">
                <a:solidFill>
                  <a:schemeClr val="bg1">
                    <a:lumMod val="100000"/>
                  </a:schemeClr>
                </a:solidFill>
                <a:latin typeface="Impact" panose="020B0806030902050204" pitchFamily="34" charset="0"/>
              </a:endParaRPr>
            </a:p>
          </p:txBody>
        </p:sp>
        <p:sp>
          <p:nvSpPr>
            <p:cNvPr id="26" name="îSḷïḋe"/>
            <p:cNvSpPr/>
            <p:nvPr/>
          </p:nvSpPr>
          <p:spPr bwMode="auto">
            <a:xfrm>
              <a:off x="2727477" y="2982961"/>
              <a:ext cx="2628292" cy="1311179"/>
            </a:xfrm>
            <a:prstGeom prst="hexagon">
              <a:avLst/>
            </a:prstGeom>
            <a:solidFill>
              <a:schemeClr val="bg1">
                <a:lumMod val="95000"/>
              </a:schemeClr>
            </a:solidFill>
            <a:ln w="19050">
              <a:noFill/>
              <a:round/>
            </a:ln>
          </p:spPr>
          <p:txBody>
            <a:bodyPr wrap="square" lIns="91440" tIns="45720" rIns="91440" bIns="45720" anchor="ctr">
              <a:normAutofit/>
            </a:bodyPr>
            <a:lstStyle/>
            <a:p>
              <a:pPr algn="ctr"/>
              <a:endParaRPr lang="en-US" altLang="zh-CN" sz="3200" dirty="0">
                <a:solidFill>
                  <a:schemeClr val="bg1">
                    <a:lumMod val="100000"/>
                  </a:schemeClr>
                </a:solidFill>
                <a:latin typeface="Impact" panose="020B0806030902050204" pitchFamily="34" charset="0"/>
              </a:endParaRPr>
            </a:p>
          </p:txBody>
        </p:sp>
        <p:sp>
          <p:nvSpPr>
            <p:cNvPr id="27" name="íšļíḍè"/>
            <p:cNvSpPr/>
            <p:nvPr/>
          </p:nvSpPr>
          <p:spPr bwMode="auto">
            <a:xfrm>
              <a:off x="4781854" y="2982961"/>
              <a:ext cx="2628292" cy="1311179"/>
            </a:xfrm>
            <a:prstGeom prst="hexagon">
              <a:avLst/>
            </a:prstGeom>
            <a:solidFill>
              <a:schemeClr val="accent1"/>
            </a:solidFill>
            <a:ln w="19050">
              <a:noFill/>
              <a:round/>
            </a:ln>
          </p:spPr>
          <p:txBody>
            <a:bodyPr wrap="square" lIns="91440" tIns="45720" rIns="91440" bIns="45720" anchor="ctr">
              <a:normAutofit/>
            </a:bodyPr>
            <a:lstStyle/>
            <a:p>
              <a:pPr algn="ctr"/>
              <a:endParaRPr lang="en-US" altLang="zh-CN" sz="3200" dirty="0">
                <a:solidFill>
                  <a:schemeClr val="bg1">
                    <a:lumMod val="100000"/>
                  </a:schemeClr>
                </a:solidFill>
                <a:latin typeface="Impact" panose="020B0806030902050204" pitchFamily="34" charset="0"/>
              </a:endParaRPr>
            </a:p>
          </p:txBody>
        </p:sp>
        <p:sp>
          <p:nvSpPr>
            <p:cNvPr id="28" name="îṧḷíḋé"/>
            <p:cNvSpPr/>
            <p:nvPr/>
          </p:nvSpPr>
          <p:spPr bwMode="auto">
            <a:xfrm>
              <a:off x="6836231" y="2982961"/>
              <a:ext cx="2628292" cy="1311179"/>
            </a:xfrm>
            <a:prstGeom prst="hexagon">
              <a:avLst/>
            </a:prstGeom>
            <a:solidFill>
              <a:schemeClr val="bg1">
                <a:lumMod val="95000"/>
              </a:schemeClr>
            </a:solidFill>
            <a:ln w="19050">
              <a:noFill/>
              <a:round/>
            </a:ln>
          </p:spPr>
          <p:txBody>
            <a:bodyPr wrap="square" lIns="91440" tIns="45720" rIns="91440" bIns="45720" anchor="ctr">
              <a:normAutofit/>
            </a:bodyPr>
            <a:lstStyle/>
            <a:p>
              <a:pPr algn="ctr"/>
              <a:endParaRPr lang="en-US" altLang="zh-CN" sz="3200" dirty="0">
                <a:solidFill>
                  <a:schemeClr val="bg1">
                    <a:lumMod val="100000"/>
                  </a:schemeClr>
                </a:solidFill>
                <a:latin typeface="Impact" panose="020B0806030902050204" pitchFamily="34" charset="0"/>
              </a:endParaRPr>
            </a:p>
          </p:txBody>
        </p:sp>
        <p:sp>
          <p:nvSpPr>
            <p:cNvPr id="29" name="íṣlíḍè"/>
            <p:cNvSpPr/>
            <p:nvPr/>
          </p:nvSpPr>
          <p:spPr bwMode="auto">
            <a:xfrm>
              <a:off x="8890608" y="2982961"/>
              <a:ext cx="2628292" cy="1311179"/>
            </a:xfrm>
            <a:prstGeom prst="hexagon">
              <a:avLst/>
            </a:prstGeom>
            <a:solidFill>
              <a:schemeClr val="accent1"/>
            </a:solidFill>
            <a:ln w="19050">
              <a:noFill/>
              <a:round/>
            </a:ln>
          </p:spPr>
          <p:txBody>
            <a:bodyPr wrap="square" lIns="91440" tIns="45720" rIns="91440" bIns="45720" anchor="ctr">
              <a:normAutofit/>
            </a:bodyPr>
            <a:lstStyle/>
            <a:p>
              <a:pPr algn="ctr"/>
              <a:endParaRPr lang="en-US" altLang="zh-CN" sz="3200" dirty="0">
                <a:solidFill>
                  <a:schemeClr val="bg1">
                    <a:lumMod val="100000"/>
                  </a:schemeClr>
                </a:solidFill>
                <a:latin typeface="Impact" panose="020B0806030902050204" pitchFamily="34" charset="0"/>
              </a:endParaRPr>
            </a:p>
          </p:txBody>
        </p:sp>
        <p:sp>
          <p:nvSpPr>
            <p:cNvPr id="30" name="îṧlîḍe"/>
            <p:cNvSpPr/>
            <p:nvPr/>
          </p:nvSpPr>
          <p:spPr bwMode="auto">
            <a:xfrm>
              <a:off x="7866670" y="3365703"/>
              <a:ext cx="567414" cy="545694"/>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tx1">
                <a:lumMod val="50000"/>
                <a:lumOff val="50000"/>
              </a:schemeClr>
            </a:solidFill>
            <a:ln>
              <a:noFill/>
            </a:ln>
          </p:spPr>
          <p:txBody>
            <a:bodyPr/>
            <a:lstStyle/>
            <a:p>
              <a:endParaRPr lang="zh-CN" altLang="en-US"/>
            </a:p>
          </p:txBody>
        </p:sp>
        <p:sp>
          <p:nvSpPr>
            <p:cNvPr id="31" name="iṥḷíďe"/>
            <p:cNvSpPr/>
            <p:nvPr/>
          </p:nvSpPr>
          <p:spPr bwMode="auto">
            <a:xfrm>
              <a:off x="3757917" y="3365618"/>
              <a:ext cx="567412" cy="545864"/>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tx1">
                <a:lumMod val="50000"/>
                <a:lumOff val="50000"/>
              </a:schemeClr>
            </a:solidFill>
            <a:ln>
              <a:noFill/>
            </a:ln>
          </p:spPr>
          <p:txBody>
            <a:bodyPr/>
            <a:lstStyle/>
            <a:p>
              <a:endParaRPr lang="zh-CN" altLang="en-US"/>
            </a:p>
          </p:txBody>
        </p:sp>
        <p:sp>
          <p:nvSpPr>
            <p:cNvPr id="32" name="iṥḻíḓê"/>
            <p:cNvSpPr/>
            <p:nvPr/>
          </p:nvSpPr>
          <p:spPr bwMode="auto">
            <a:xfrm>
              <a:off x="1703540" y="3355375"/>
              <a:ext cx="567412" cy="566350"/>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p:spPr>
          <p:txBody>
            <a:bodyPr wrap="square" lIns="91440" tIns="45720" rIns="91440" bIns="45720">
              <a:normAutofit/>
            </a:bodyPr>
            <a:lstStyle/>
            <a:p>
              <a:endParaRPr lang="zh-CN" altLang="en-US"/>
            </a:p>
          </p:txBody>
        </p:sp>
        <p:sp>
          <p:nvSpPr>
            <p:cNvPr id="33" name="îsḻiḋè"/>
            <p:cNvSpPr/>
            <p:nvPr/>
          </p:nvSpPr>
          <p:spPr bwMode="auto">
            <a:xfrm>
              <a:off x="9921048" y="3390890"/>
              <a:ext cx="567412" cy="495320"/>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chemeClr val="bg1"/>
            </a:solidFill>
            <a:ln>
              <a:noFill/>
            </a:ln>
          </p:spPr>
          <p:txBody>
            <a:bodyPr/>
            <a:lstStyle/>
            <a:p>
              <a:endParaRPr lang="zh-CN" altLang="en-US"/>
            </a:p>
          </p:txBody>
        </p:sp>
        <p:sp>
          <p:nvSpPr>
            <p:cNvPr id="34" name="îṥḷiḋè"/>
            <p:cNvSpPr/>
            <p:nvPr/>
          </p:nvSpPr>
          <p:spPr bwMode="auto">
            <a:xfrm>
              <a:off x="5778268" y="3381375"/>
              <a:ext cx="635464" cy="51435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49" name="ïṧļíḋê"/>
            <p:cNvSpPr txBox="1"/>
            <p:nvPr/>
          </p:nvSpPr>
          <p:spPr>
            <a:xfrm>
              <a:off x="794434" y="4469859"/>
              <a:ext cx="2406599" cy="393389"/>
            </a:xfrm>
            <a:prstGeom prst="rect">
              <a:avLst/>
            </a:prstGeom>
            <a:noFill/>
          </p:spPr>
          <p:txBody>
            <a:bodyPr wrap="square" lIns="91440" tIns="45720" rIns="91440" bIns="45720">
              <a:noAutofit/>
            </a:bodyPr>
            <a:lstStyle/>
            <a:p>
              <a:pPr algn="ctr"/>
              <a:r>
                <a:rPr lang="zh-CN" altLang="en-US" sz="2200" b="1" dirty="0"/>
                <a:t>主目录 </a:t>
              </a:r>
              <a:r>
                <a:rPr lang="en-US" altLang="zh-CN" sz="2200" b="1" dirty="0"/>
                <a:t>–&gt; </a:t>
              </a:r>
              <a:r>
                <a:rPr lang="zh-CN" altLang="en-US" sz="2200" b="1" dirty="0"/>
                <a:t>根目录</a:t>
              </a:r>
            </a:p>
          </p:txBody>
        </p:sp>
        <p:grpSp>
          <p:nvGrpSpPr>
            <p:cNvPr id="36" name="îṥḻiḋe"/>
            <p:cNvGrpSpPr/>
            <p:nvPr/>
          </p:nvGrpSpPr>
          <p:grpSpPr>
            <a:xfrm>
              <a:off x="4619035" y="4469858"/>
              <a:ext cx="3247635" cy="1379141"/>
              <a:chOff x="510281" y="4753177"/>
              <a:chExt cx="3247635" cy="1379141"/>
            </a:xfrm>
          </p:grpSpPr>
          <p:sp>
            <p:nvSpPr>
              <p:cNvPr id="46" name="ïśḻîdê"/>
              <p:cNvSpPr txBox="1"/>
              <p:nvPr/>
            </p:nvSpPr>
            <p:spPr>
              <a:xfrm>
                <a:off x="681532" y="5217286"/>
                <a:ext cx="3076384" cy="915032"/>
              </a:xfrm>
              <a:prstGeom prst="rect">
                <a:avLst/>
              </a:prstGeom>
              <a:noFill/>
            </p:spPr>
            <p:txBody>
              <a:bodyPr wrap="square" lIns="91440" tIns="45720" rIns="91440" bIns="45720">
                <a:noAutofit/>
              </a:bodyPr>
              <a:lstStyle/>
              <a:p>
                <a:pPr marL="171450" indent="-171450">
                  <a:lnSpc>
                    <a:spcPct val="120000"/>
                  </a:lnSpc>
                  <a:buClr>
                    <a:srgbClr val="FF0000"/>
                  </a:buClr>
                  <a:buFont typeface="Wingdings" panose="05000000000000000000" pitchFamily="2" charset="2"/>
                  <a:buChar char="Ø"/>
                </a:pPr>
                <a:r>
                  <a:rPr lang="en-US" altLang="zh-CN" sz="2400" dirty="0"/>
                  <a:t>cd /spell/mail/prog</a:t>
                </a:r>
              </a:p>
              <a:p>
                <a:pPr marL="171450" indent="-171450">
                  <a:lnSpc>
                    <a:spcPct val="120000"/>
                  </a:lnSpc>
                  <a:buClr>
                    <a:srgbClr val="FF0000"/>
                  </a:buClr>
                  <a:buFont typeface="Wingdings" panose="05000000000000000000" pitchFamily="2" charset="2"/>
                  <a:buChar char="Ø"/>
                </a:pPr>
                <a:r>
                  <a:rPr lang="en-US" altLang="zh-CN" sz="2400" dirty="0" err="1"/>
                  <a:t>pwd</a:t>
                </a:r>
                <a:endParaRPr lang="en-US" altLang="zh-CN" sz="2400" dirty="0"/>
              </a:p>
              <a:p>
                <a:pPr marL="171450" indent="-171450">
                  <a:lnSpc>
                    <a:spcPct val="120000"/>
                  </a:lnSpc>
                  <a:buClr>
                    <a:srgbClr val="FF0000"/>
                  </a:buClr>
                  <a:buFont typeface="Wingdings" panose="05000000000000000000" pitchFamily="2" charset="2"/>
                  <a:buChar char="Ø"/>
                </a:pPr>
                <a:r>
                  <a:rPr lang="en-US" altLang="zh-CN" sz="2400" dirty="0"/>
                  <a:t>type list</a:t>
                </a:r>
              </a:p>
            </p:txBody>
          </p:sp>
          <p:sp>
            <p:nvSpPr>
              <p:cNvPr id="47" name="îşḷíḓè"/>
              <p:cNvSpPr txBox="1"/>
              <p:nvPr/>
            </p:nvSpPr>
            <p:spPr>
              <a:xfrm>
                <a:off x="510281" y="4753177"/>
                <a:ext cx="3077165" cy="393389"/>
              </a:xfrm>
              <a:prstGeom prst="rect">
                <a:avLst/>
              </a:prstGeom>
              <a:noFill/>
            </p:spPr>
            <p:txBody>
              <a:bodyPr wrap="square" lIns="91440" tIns="45720" rIns="91440" bIns="45720">
                <a:noAutofit/>
              </a:bodyPr>
              <a:lstStyle/>
              <a:p>
                <a:pPr algn="ctr"/>
                <a:r>
                  <a:rPr lang="zh-CN" altLang="en-US" sz="2200" b="1" dirty="0"/>
                  <a:t>当前目录 － 工作目录</a:t>
                </a:r>
              </a:p>
            </p:txBody>
          </p:sp>
        </p:grpSp>
        <p:sp>
          <p:nvSpPr>
            <p:cNvPr id="45" name="íşľiḍé"/>
            <p:cNvSpPr txBox="1"/>
            <p:nvPr/>
          </p:nvSpPr>
          <p:spPr>
            <a:xfrm>
              <a:off x="9128024" y="4408441"/>
              <a:ext cx="2153459" cy="1051052"/>
            </a:xfrm>
            <a:prstGeom prst="rect">
              <a:avLst/>
            </a:prstGeom>
            <a:noFill/>
          </p:spPr>
          <p:txBody>
            <a:bodyPr wrap="square" lIns="91440" tIns="45720" rIns="91440" bIns="45720">
              <a:noAutofit/>
            </a:bodyPr>
            <a:lstStyle/>
            <a:p>
              <a:pPr algn="ctr"/>
              <a:r>
                <a:rPr lang="zh-CN" altLang="en-US" sz="2200" b="1" dirty="0">
                  <a:solidFill>
                    <a:srgbClr val="0000FF"/>
                  </a:solidFill>
                </a:rPr>
                <a:t>更加有效地进行文件管理和保护</a:t>
              </a:r>
            </a:p>
          </p:txBody>
        </p:sp>
        <p:sp>
          <p:nvSpPr>
            <p:cNvPr id="43" name="í$ḻiḍê"/>
            <p:cNvSpPr txBox="1"/>
            <p:nvPr/>
          </p:nvSpPr>
          <p:spPr>
            <a:xfrm>
              <a:off x="9128024" y="5377099"/>
              <a:ext cx="2153460" cy="393389"/>
            </a:xfrm>
            <a:prstGeom prst="rect">
              <a:avLst/>
            </a:prstGeom>
            <a:noFill/>
          </p:spPr>
          <p:txBody>
            <a:bodyPr wrap="square" lIns="91440" tIns="45720" rIns="91440" bIns="45720">
              <a:noAutofit/>
            </a:bodyPr>
            <a:lstStyle/>
            <a:p>
              <a:pPr algn="ctr"/>
              <a:r>
                <a:rPr lang="zh-CN" altLang="en-US" sz="2200" b="1" dirty="0">
                  <a:solidFill>
                    <a:srgbClr val="0000FF"/>
                  </a:solidFill>
                </a:rPr>
                <a:t>明显提高对目录的检索速度</a:t>
              </a:r>
            </a:p>
          </p:txBody>
        </p:sp>
        <p:grpSp>
          <p:nvGrpSpPr>
            <p:cNvPr id="39" name="íṡľiḑê"/>
            <p:cNvGrpSpPr/>
            <p:nvPr/>
          </p:nvGrpSpPr>
          <p:grpSpPr>
            <a:xfrm>
              <a:off x="1473693" y="1367070"/>
              <a:ext cx="5294300" cy="1501591"/>
              <a:chOff x="-580684" y="4634609"/>
              <a:chExt cx="5294300" cy="1501591"/>
            </a:xfrm>
          </p:grpSpPr>
          <p:sp>
            <p:nvSpPr>
              <p:cNvPr id="40" name="îşľïḑe"/>
              <p:cNvSpPr txBox="1"/>
              <p:nvPr/>
            </p:nvSpPr>
            <p:spPr>
              <a:xfrm>
                <a:off x="-580684" y="5085148"/>
                <a:ext cx="4847208" cy="1051052"/>
              </a:xfrm>
              <a:prstGeom prst="rect">
                <a:avLst/>
              </a:prstGeom>
              <a:noFill/>
            </p:spPr>
            <p:txBody>
              <a:bodyPr wrap="square" lIns="91440" tIns="45720" rIns="91440" bIns="45720">
                <a:noAutofit/>
              </a:bodyPr>
              <a:lstStyle/>
              <a:p>
                <a:pPr marL="171450" indent="-171450" algn="just">
                  <a:lnSpc>
                    <a:spcPct val="120000"/>
                  </a:lnSpc>
                  <a:buClr>
                    <a:srgbClr val="FFC000"/>
                  </a:buClr>
                  <a:buFont typeface="Wingdings" panose="05000000000000000000" pitchFamily="2" charset="2"/>
                  <a:buChar char="Ø"/>
                </a:pPr>
                <a:r>
                  <a:rPr lang="zh-CN" altLang="en-US" sz="2000" dirty="0"/>
                  <a:t>绝对路径名：从根目录开始的路径名</a:t>
                </a:r>
              </a:p>
              <a:p>
                <a:pPr marL="171450" indent="-171450" algn="just">
                  <a:lnSpc>
                    <a:spcPct val="120000"/>
                  </a:lnSpc>
                  <a:buClr>
                    <a:srgbClr val="FFC000"/>
                  </a:buClr>
                  <a:buFont typeface="Wingdings" panose="05000000000000000000" pitchFamily="2" charset="2"/>
                  <a:buChar char="Ø"/>
                </a:pPr>
                <a:r>
                  <a:rPr lang="zh-CN" altLang="en-US" sz="2000" dirty="0"/>
                  <a:t>相对路径名：从当前目录开始的路径名</a:t>
                </a:r>
              </a:p>
            </p:txBody>
          </p:sp>
          <p:sp>
            <p:nvSpPr>
              <p:cNvPr id="41" name="îṥľíḑé"/>
              <p:cNvSpPr txBox="1"/>
              <p:nvPr/>
            </p:nvSpPr>
            <p:spPr>
              <a:xfrm>
                <a:off x="-580684" y="4634609"/>
                <a:ext cx="5294300" cy="393389"/>
              </a:xfrm>
              <a:prstGeom prst="rect">
                <a:avLst/>
              </a:prstGeom>
              <a:noFill/>
            </p:spPr>
            <p:txBody>
              <a:bodyPr wrap="square" lIns="91440" tIns="45720" rIns="91440" bIns="45720">
                <a:noAutofit/>
              </a:bodyPr>
              <a:lstStyle/>
              <a:p>
                <a:pPr algn="ctr"/>
                <a:r>
                  <a:rPr lang="zh-CN" altLang="en-US" sz="2200" b="1" dirty="0"/>
                  <a:t>路径名 </a:t>
                </a:r>
                <a:r>
                  <a:rPr lang="en-US" altLang="zh-CN" sz="2200" b="1" dirty="0"/>
                  <a:t>– </a:t>
                </a:r>
                <a:r>
                  <a:rPr lang="zh-CN" altLang="en-US" sz="2200" b="1" dirty="0"/>
                  <a:t>从根目录到任何数据文件的通路</a:t>
                </a:r>
              </a:p>
            </p:txBody>
          </p:sp>
        </p:grpSp>
      </p:grpSp>
      <p:sp>
        <p:nvSpPr>
          <p:cNvPr id="2" name="文本框 1">
            <a:extLst>
              <a:ext uri="{FF2B5EF4-FFF2-40B4-BE49-F238E27FC236}">
                <a16:creationId xmlns:a16="http://schemas.microsoft.com/office/drawing/2014/main" id="{ACAC1170-78F6-A0D3-4647-8EC29B0B2B18}"/>
              </a:ext>
            </a:extLst>
          </p:cNvPr>
          <p:cNvSpPr txBox="1"/>
          <p:nvPr/>
        </p:nvSpPr>
        <p:spPr>
          <a:xfrm>
            <a:off x="6644521" y="806356"/>
            <a:ext cx="5547479" cy="2246769"/>
          </a:xfrm>
          <a:prstGeom prst="rect">
            <a:avLst/>
          </a:prstGeom>
          <a:noFill/>
        </p:spPr>
        <p:txBody>
          <a:bodyPr wrap="square" rtlCol="0">
            <a:spAutoFit/>
          </a:bodyPr>
          <a:lstStyle/>
          <a:p>
            <a:r>
              <a:rPr lang="zh-CN" altLang="en-US" sz="2000" dirty="0">
                <a:solidFill>
                  <a:srgbClr val="FF0000"/>
                </a:solidFill>
              </a:rPr>
              <a:t>思考</a:t>
            </a:r>
            <a:r>
              <a:rPr lang="zh-CN" altLang="en-US" sz="2000" dirty="0">
                <a:solidFill>
                  <a:srgbClr val="0000FF"/>
                </a:solidFill>
              </a:rPr>
              <a:t>：</a:t>
            </a:r>
            <a:endParaRPr lang="en-US" altLang="zh-CN" sz="2000" dirty="0">
              <a:solidFill>
                <a:srgbClr val="0000FF"/>
              </a:solidFill>
            </a:endParaRPr>
          </a:p>
          <a:p>
            <a:r>
              <a:rPr lang="en-US" altLang="zh-CN" sz="2000" dirty="0">
                <a:solidFill>
                  <a:srgbClr val="0000FF"/>
                </a:solidFill>
              </a:rPr>
              <a:t>1</a:t>
            </a:r>
            <a:r>
              <a:rPr lang="zh-CN" altLang="en-US" sz="2000" dirty="0">
                <a:solidFill>
                  <a:srgbClr val="0000FF"/>
                </a:solidFill>
              </a:rPr>
              <a:t>、树形目录相比单级和两件目录，对文件的访问速度有何影响？</a:t>
            </a:r>
            <a:r>
              <a:rPr lang="en-US" altLang="zh-CN" sz="2000" dirty="0">
                <a:solidFill>
                  <a:srgbClr val="0000FF"/>
                </a:solidFill>
              </a:rPr>
              <a:t>(</a:t>
            </a:r>
            <a:r>
              <a:rPr lang="zh-CN" altLang="en-US" sz="2000" dirty="0">
                <a:solidFill>
                  <a:srgbClr val="0000FF"/>
                </a:solidFill>
              </a:rPr>
              <a:t>检索速度、磁盘访问次数？）</a:t>
            </a:r>
            <a:endParaRPr lang="en-US" altLang="zh-CN" sz="2000" dirty="0">
              <a:solidFill>
                <a:srgbClr val="0000FF"/>
              </a:solidFill>
            </a:endParaRPr>
          </a:p>
          <a:p>
            <a:r>
              <a:rPr lang="en-US" altLang="zh-CN" sz="2000" dirty="0">
                <a:solidFill>
                  <a:srgbClr val="0000FF"/>
                </a:solidFill>
              </a:rPr>
              <a:t>2</a:t>
            </a:r>
            <a:r>
              <a:rPr lang="zh-CN" altLang="en-US" sz="2000" dirty="0">
                <a:solidFill>
                  <a:srgbClr val="0000FF"/>
                </a:solidFill>
              </a:rPr>
              <a:t>、绝对路径和相对路径谁的检索速度快？为什么？</a:t>
            </a:r>
            <a:endParaRPr lang="en-US" altLang="zh-CN" sz="2000" dirty="0">
              <a:solidFill>
                <a:srgbClr val="0000FF"/>
              </a:solidFill>
            </a:endParaRPr>
          </a:p>
          <a:p>
            <a:r>
              <a:rPr lang="en-US" altLang="zh-CN" sz="2000" dirty="0">
                <a:solidFill>
                  <a:srgbClr val="0000FF"/>
                </a:solidFill>
              </a:rPr>
              <a:t>3</a:t>
            </a:r>
            <a:r>
              <a:rPr lang="zh-CN" altLang="en-US" sz="2000" dirty="0">
                <a:solidFill>
                  <a:srgbClr val="0000FF"/>
                </a:solidFill>
              </a:rPr>
              <a:t>、读取</a:t>
            </a:r>
            <a:r>
              <a:rPr lang="en-US" altLang="zh-CN" sz="2000" dirty="0">
                <a:solidFill>
                  <a:srgbClr val="0000FF"/>
                </a:solidFill>
              </a:rPr>
              <a:t>/opt/</a:t>
            </a:r>
            <a:r>
              <a:rPr lang="en-US" altLang="zh-CN" sz="2000" dirty="0" err="1">
                <a:solidFill>
                  <a:srgbClr val="0000FF"/>
                </a:solidFill>
              </a:rPr>
              <a:t>src</a:t>
            </a:r>
            <a:r>
              <a:rPr lang="en-US" altLang="zh-CN" sz="2000" dirty="0">
                <a:solidFill>
                  <a:srgbClr val="0000FF"/>
                </a:solidFill>
              </a:rPr>
              <a:t>/</a:t>
            </a:r>
            <a:r>
              <a:rPr lang="en-US" altLang="zh-CN" sz="2000" dirty="0" err="1">
                <a:solidFill>
                  <a:srgbClr val="0000FF"/>
                </a:solidFill>
              </a:rPr>
              <a:t>helloword.c</a:t>
            </a:r>
            <a:r>
              <a:rPr lang="zh-CN" altLang="en-US" sz="2000" b="1" dirty="0">
                <a:solidFill>
                  <a:srgbClr val="0000FF"/>
                </a:solidFill>
              </a:rPr>
              <a:t>至少</a:t>
            </a:r>
            <a:r>
              <a:rPr lang="zh-CN" altLang="en-US" sz="2000" dirty="0">
                <a:solidFill>
                  <a:srgbClr val="0000FF"/>
                </a:solidFill>
              </a:rPr>
              <a:t>需要读多少次磁盘？</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目录操作</a:t>
            </a:r>
          </a:p>
        </p:txBody>
      </p:sp>
      <p:sp>
        <p:nvSpPr>
          <p:cNvPr id="24" name="Rectangle 3"/>
          <p:cNvSpPr txBox="1">
            <a:spLocks noChangeArrowheads="1"/>
          </p:cNvSpPr>
          <p:nvPr/>
        </p:nvSpPr>
        <p:spPr bwMode="auto">
          <a:xfrm>
            <a:off x="957071" y="1041214"/>
            <a:ext cx="8229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73050" indent="-273050" algn="l" rtl="0" eaLnBrk="1" fontAlgn="base" hangingPunct="1">
              <a:spcBef>
                <a:spcPts val="575"/>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1pPr>
            <a:lvl2pPr marL="548005" indent="-228600" algn="l" rtl="0" eaLnBrk="1" fontAlgn="base" hangingPunct="1">
              <a:spcBef>
                <a:spcPts val="375"/>
              </a:spcBef>
              <a:spcAft>
                <a:spcPct val="0"/>
              </a:spcAft>
              <a:buClr>
                <a:schemeClr val="accent2"/>
              </a:buClr>
              <a:buSzPct val="85000"/>
              <a:buFont typeface="Wingdings" panose="05000000000000000000" pitchFamily="2" charset="2"/>
              <a:buChar char="Ø"/>
              <a:defRPr sz="2200" kern="1200">
                <a:solidFill>
                  <a:schemeClr val="tx1"/>
                </a:solidFill>
                <a:latin typeface="+mn-lt"/>
                <a:ea typeface="+mn-ea"/>
                <a:cs typeface="+mn-cs"/>
              </a:defRPr>
            </a:lvl2pPr>
            <a:lvl3pPr marL="822325" indent="-228600" algn="l" rtl="0" eaLnBrk="1" fontAlgn="base" hangingPunct="1">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1" fontAlgn="base" hangingPunct="1">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ts val="600"/>
              </a:spcAft>
              <a:buClr>
                <a:srgbClr val="D34817"/>
              </a:buClr>
              <a:buSzPct val="85000"/>
              <a:buNone/>
              <a:defRPr/>
            </a:pPr>
            <a:r>
              <a:rPr kumimoji="0" lang="zh-CN" altLang="en-US" b="0" i="0" u="none" strike="noStrike" kern="1200" cap="none" spc="0" normalizeH="0" baseline="0" noProof="0" dirty="0">
                <a:ln>
                  <a:noFill/>
                </a:ln>
                <a:solidFill>
                  <a:srgbClr val="FF0000"/>
                </a:solidFill>
                <a:effectLst/>
                <a:uLnTx/>
                <a:uFillTx/>
                <a:latin typeface="+mn-ea"/>
                <a:cs typeface="+mn-cs"/>
              </a:rPr>
              <a:t>目录操作</a:t>
            </a:r>
          </a:p>
        </p:txBody>
      </p:sp>
      <p:grpSp>
        <p:nvGrpSpPr>
          <p:cNvPr id="25" name="22440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515905" y="1763071"/>
            <a:ext cx="11002994" cy="3733544"/>
            <a:chOff x="511144" y="1557009"/>
            <a:chExt cx="11002994" cy="3733544"/>
          </a:xfrm>
        </p:grpSpPr>
        <p:sp>
          <p:nvSpPr>
            <p:cNvPr id="26" name="íśḷíḋé"/>
            <p:cNvSpPr/>
            <p:nvPr/>
          </p:nvSpPr>
          <p:spPr bwMode="auto">
            <a:xfrm>
              <a:off x="4801181" y="2133141"/>
              <a:ext cx="2589100" cy="2588226"/>
            </a:xfrm>
            <a:prstGeom prst="ellipse">
              <a:avLst/>
            </a:prstGeom>
            <a:blipFill>
              <a:blip r:embed="rId4"/>
              <a:stretch>
                <a:fillRect l="-25098" r="-24851"/>
              </a:stretch>
            </a:blipFill>
            <a:ln w="57150">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en-US" sz="2800" b="1">
                <a:solidFill>
                  <a:schemeClr val="lt1"/>
                </a:solidFill>
              </a:endParaRPr>
            </a:p>
          </p:txBody>
        </p:sp>
        <p:sp>
          <p:nvSpPr>
            <p:cNvPr id="27" name="ïSlïďè"/>
            <p:cNvSpPr/>
            <p:nvPr/>
          </p:nvSpPr>
          <p:spPr bwMode="auto">
            <a:xfrm>
              <a:off x="4955845" y="2290426"/>
              <a:ext cx="343408" cy="342533"/>
            </a:xfrm>
            <a:custGeom>
              <a:avLst/>
              <a:gdLst>
                <a:gd name="T0" fmla="*/ 777 w 863"/>
                <a:gd name="T1" fmla="*/ 460 h 861"/>
                <a:gd name="T2" fmla="*/ 505 w 863"/>
                <a:gd name="T3" fmla="*/ 427 h 861"/>
                <a:gd name="T4" fmla="*/ 75 w 863"/>
                <a:gd name="T5" fmla="*/ 0 h 861"/>
                <a:gd name="T6" fmla="*/ 0 w 863"/>
                <a:gd name="T7" fmla="*/ 75 h 861"/>
                <a:gd name="T8" fmla="*/ 430 w 863"/>
                <a:gd name="T9" fmla="*/ 503 h 861"/>
                <a:gd name="T10" fmla="*/ 463 w 863"/>
                <a:gd name="T11" fmla="*/ 774 h 861"/>
                <a:gd name="T12" fmla="*/ 777 w 863"/>
                <a:gd name="T13" fmla="*/ 774 h 861"/>
                <a:gd name="T14" fmla="*/ 777 w 863"/>
                <a:gd name="T15" fmla="*/ 460 h 8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3" h="861">
                  <a:moveTo>
                    <a:pt x="777" y="460"/>
                  </a:moveTo>
                  <a:cubicBezTo>
                    <a:pt x="703" y="386"/>
                    <a:pt x="590" y="376"/>
                    <a:pt x="505" y="427"/>
                  </a:cubicBezTo>
                  <a:cubicBezTo>
                    <a:pt x="75" y="0"/>
                    <a:pt x="75" y="0"/>
                    <a:pt x="75" y="0"/>
                  </a:cubicBezTo>
                  <a:cubicBezTo>
                    <a:pt x="0" y="75"/>
                    <a:pt x="0" y="75"/>
                    <a:pt x="0" y="75"/>
                  </a:cubicBezTo>
                  <a:cubicBezTo>
                    <a:pt x="430" y="503"/>
                    <a:pt x="430" y="503"/>
                    <a:pt x="430" y="503"/>
                  </a:cubicBezTo>
                  <a:cubicBezTo>
                    <a:pt x="378" y="588"/>
                    <a:pt x="389" y="700"/>
                    <a:pt x="463" y="774"/>
                  </a:cubicBezTo>
                  <a:cubicBezTo>
                    <a:pt x="549" y="861"/>
                    <a:pt x="690" y="861"/>
                    <a:pt x="777" y="774"/>
                  </a:cubicBezTo>
                  <a:cubicBezTo>
                    <a:pt x="863" y="687"/>
                    <a:pt x="863" y="547"/>
                    <a:pt x="777" y="460"/>
                  </a:cubicBezTo>
                  <a:close/>
                </a:path>
              </a:pathLst>
            </a:custGeom>
            <a:solidFill>
              <a:schemeClr val="accent1"/>
            </a:solidFill>
            <a:ln>
              <a:noFill/>
            </a:ln>
          </p:spPr>
          <p:txBody>
            <a:bodyPr vert="horz" wrap="square" lIns="91440" tIns="45720" rIns="91440" bIns="45720" numCol="1" anchor="t" anchorCtr="0" compatLnSpc="1">
              <a:normAutofit lnSpcReduction="10000"/>
            </a:bodyPr>
            <a:lstStyle/>
            <a:p>
              <a:endParaRPr lang="en-US"/>
            </a:p>
          </p:txBody>
        </p:sp>
        <p:sp>
          <p:nvSpPr>
            <p:cNvPr id="28" name="îśľïḓê"/>
            <p:cNvSpPr/>
            <p:nvPr/>
          </p:nvSpPr>
          <p:spPr bwMode="auto">
            <a:xfrm>
              <a:off x="4523309" y="3361717"/>
              <a:ext cx="394089" cy="176509"/>
            </a:xfrm>
            <a:custGeom>
              <a:avLst/>
              <a:gdLst>
                <a:gd name="T0" fmla="*/ 770 w 992"/>
                <a:gd name="T1" fmla="*/ 0 h 444"/>
                <a:gd name="T2" fmla="*/ 555 w 992"/>
                <a:gd name="T3" fmla="*/ 169 h 444"/>
                <a:gd name="T4" fmla="*/ 0 w 992"/>
                <a:gd name="T5" fmla="*/ 169 h 444"/>
                <a:gd name="T6" fmla="*/ 0 w 992"/>
                <a:gd name="T7" fmla="*/ 275 h 444"/>
                <a:gd name="T8" fmla="*/ 555 w 992"/>
                <a:gd name="T9" fmla="*/ 275 h 444"/>
                <a:gd name="T10" fmla="*/ 770 w 992"/>
                <a:gd name="T11" fmla="*/ 444 h 444"/>
                <a:gd name="T12" fmla="*/ 992 w 992"/>
                <a:gd name="T13" fmla="*/ 222 h 444"/>
                <a:gd name="T14" fmla="*/ 770 w 992"/>
                <a:gd name="T15" fmla="*/ 0 h 4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444">
                  <a:moveTo>
                    <a:pt x="770" y="0"/>
                  </a:moveTo>
                  <a:cubicBezTo>
                    <a:pt x="666" y="0"/>
                    <a:pt x="578" y="72"/>
                    <a:pt x="555" y="169"/>
                  </a:cubicBezTo>
                  <a:cubicBezTo>
                    <a:pt x="0" y="169"/>
                    <a:pt x="0" y="169"/>
                    <a:pt x="0" y="169"/>
                  </a:cubicBezTo>
                  <a:cubicBezTo>
                    <a:pt x="0" y="275"/>
                    <a:pt x="0" y="275"/>
                    <a:pt x="0" y="275"/>
                  </a:cubicBezTo>
                  <a:cubicBezTo>
                    <a:pt x="555" y="275"/>
                    <a:pt x="555" y="275"/>
                    <a:pt x="555" y="275"/>
                  </a:cubicBezTo>
                  <a:cubicBezTo>
                    <a:pt x="578" y="372"/>
                    <a:pt x="666" y="444"/>
                    <a:pt x="770" y="444"/>
                  </a:cubicBezTo>
                  <a:cubicBezTo>
                    <a:pt x="892" y="444"/>
                    <a:pt x="992" y="344"/>
                    <a:pt x="992" y="222"/>
                  </a:cubicBezTo>
                  <a:cubicBezTo>
                    <a:pt x="992" y="99"/>
                    <a:pt x="892" y="0"/>
                    <a:pt x="770" y="0"/>
                  </a:cubicBezTo>
                  <a:close/>
                </a:path>
              </a:pathLst>
            </a:custGeom>
            <a:solidFill>
              <a:schemeClr val="accent6"/>
            </a:solidFill>
            <a:ln>
              <a:noFill/>
            </a:ln>
          </p:spPr>
          <p:txBody>
            <a:bodyPr vert="horz" wrap="square" lIns="91440" tIns="45720" rIns="91440" bIns="45720" numCol="1" anchor="t" anchorCtr="0" compatLnSpc="1">
              <a:normAutofit fontScale="32500" lnSpcReduction="20000"/>
            </a:bodyPr>
            <a:lstStyle/>
            <a:p>
              <a:endParaRPr lang="en-US"/>
            </a:p>
          </p:txBody>
        </p:sp>
        <p:sp>
          <p:nvSpPr>
            <p:cNvPr id="29" name="ïSlíďé"/>
            <p:cNvSpPr/>
            <p:nvPr/>
          </p:nvSpPr>
          <p:spPr bwMode="auto">
            <a:xfrm>
              <a:off x="4225048" y="1557009"/>
              <a:ext cx="846430" cy="846430"/>
            </a:xfrm>
            <a:prstGeom prst="ellipse">
              <a:avLst/>
            </a:prstGeom>
            <a:solidFill>
              <a:schemeClr val="accent1"/>
            </a:solidFill>
            <a:ln>
              <a:noFill/>
            </a:ln>
          </p:spPr>
          <p:txBody>
            <a:bodyPr vert="horz" wrap="square" lIns="91440" tIns="45720" rIns="91440" bIns="45720" numCol="1" anchor="t" anchorCtr="0" compatLnSpc="1">
              <a:normAutofit/>
            </a:bodyPr>
            <a:lstStyle/>
            <a:p>
              <a:endParaRPr lang="en-US"/>
            </a:p>
          </p:txBody>
        </p:sp>
        <p:sp>
          <p:nvSpPr>
            <p:cNvPr id="30" name="îSḷîḑê"/>
            <p:cNvSpPr/>
            <p:nvPr/>
          </p:nvSpPr>
          <p:spPr bwMode="auto">
            <a:xfrm>
              <a:off x="3622073" y="2998796"/>
              <a:ext cx="847397" cy="846430"/>
            </a:xfrm>
            <a:prstGeom prst="ellipse">
              <a:avLst/>
            </a:prstGeom>
            <a:solidFill>
              <a:schemeClr val="accent6"/>
            </a:solidFill>
            <a:ln>
              <a:noFill/>
            </a:ln>
          </p:spPr>
          <p:txBody>
            <a:bodyPr vert="horz" wrap="square" lIns="91440" tIns="45720" rIns="91440" bIns="45720" numCol="1" anchor="t" anchorCtr="0" compatLnSpc="1">
              <a:normAutofit/>
            </a:bodyPr>
            <a:lstStyle/>
            <a:p>
              <a:endParaRPr lang="en-US"/>
            </a:p>
          </p:txBody>
        </p:sp>
        <p:sp>
          <p:nvSpPr>
            <p:cNvPr id="31" name="îṣlîḑê"/>
            <p:cNvSpPr/>
            <p:nvPr/>
          </p:nvSpPr>
          <p:spPr bwMode="auto">
            <a:xfrm>
              <a:off x="4945359" y="4227664"/>
              <a:ext cx="352146" cy="352146"/>
            </a:xfrm>
            <a:custGeom>
              <a:avLst/>
              <a:gdLst>
                <a:gd name="T0" fmla="*/ 797 w 884"/>
                <a:gd name="T1" fmla="*/ 87 h 886"/>
                <a:gd name="T2" fmla="*/ 483 w 884"/>
                <a:gd name="T3" fmla="*/ 87 h 886"/>
                <a:gd name="T4" fmla="*/ 450 w 884"/>
                <a:gd name="T5" fmla="*/ 358 h 886"/>
                <a:gd name="T6" fmla="*/ 0 w 884"/>
                <a:gd name="T7" fmla="*/ 811 h 886"/>
                <a:gd name="T8" fmla="*/ 75 w 884"/>
                <a:gd name="T9" fmla="*/ 886 h 886"/>
                <a:gd name="T10" fmla="*/ 525 w 884"/>
                <a:gd name="T11" fmla="*/ 434 h 886"/>
                <a:gd name="T12" fmla="*/ 797 w 884"/>
                <a:gd name="T13" fmla="*/ 401 h 886"/>
                <a:gd name="T14" fmla="*/ 797 w 884"/>
                <a:gd name="T15" fmla="*/ 87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886">
                  <a:moveTo>
                    <a:pt x="797" y="87"/>
                  </a:moveTo>
                  <a:cubicBezTo>
                    <a:pt x="710" y="0"/>
                    <a:pt x="570" y="0"/>
                    <a:pt x="483" y="87"/>
                  </a:cubicBezTo>
                  <a:cubicBezTo>
                    <a:pt x="409" y="161"/>
                    <a:pt x="399" y="273"/>
                    <a:pt x="450" y="358"/>
                  </a:cubicBezTo>
                  <a:cubicBezTo>
                    <a:pt x="0" y="811"/>
                    <a:pt x="0" y="811"/>
                    <a:pt x="0" y="811"/>
                  </a:cubicBezTo>
                  <a:cubicBezTo>
                    <a:pt x="75" y="886"/>
                    <a:pt x="75" y="886"/>
                    <a:pt x="75" y="886"/>
                  </a:cubicBezTo>
                  <a:cubicBezTo>
                    <a:pt x="525" y="434"/>
                    <a:pt x="525" y="434"/>
                    <a:pt x="525" y="434"/>
                  </a:cubicBezTo>
                  <a:cubicBezTo>
                    <a:pt x="611" y="485"/>
                    <a:pt x="723" y="475"/>
                    <a:pt x="797" y="401"/>
                  </a:cubicBezTo>
                  <a:cubicBezTo>
                    <a:pt x="884" y="314"/>
                    <a:pt x="884" y="174"/>
                    <a:pt x="797" y="87"/>
                  </a:cubicBezTo>
                  <a:close/>
                </a:path>
              </a:pathLst>
            </a:custGeom>
            <a:solidFill>
              <a:schemeClr val="accent5"/>
            </a:solidFill>
            <a:ln>
              <a:noFill/>
            </a:ln>
          </p:spPr>
          <p:txBody>
            <a:bodyPr vert="horz" wrap="square" lIns="91440" tIns="45720" rIns="91440" bIns="45720" numCol="1" anchor="t" anchorCtr="0" compatLnSpc="1">
              <a:normAutofit lnSpcReduction="10000"/>
            </a:bodyPr>
            <a:lstStyle/>
            <a:p>
              <a:endParaRPr lang="en-US"/>
            </a:p>
          </p:txBody>
        </p:sp>
        <p:sp>
          <p:nvSpPr>
            <p:cNvPr id="32" name="ï$ľîḓé"/>
            <p:cNvSpPr/>
            <p:nvPr/>
          </p:nvSpPr>
          <p:spPr bwMode="auto">
            <a:xfrm flipH="1">
              <a:off x="6892749" y="2290426"/>
              <a:ext cx="343408" cy="342533"/>
            </a:xfrm>
            <a:custGeom>
              <a:avLst/>
              <a:gdLst>
                <a:gd name="T0" fmla="*/ 777 w 863"/>
                <a:gd name="T1" fmla="*/ 460 h 861"/>
                <a:gd name="T2" fmla="*/ 505 w 863"/>
                <a:gd name="T3" fmla="*/ 427 h 861"/>
                <a:gd name="T4" fmla="*/ 75 w 863"/>
                <a:gd name="T5" fmla="*/ 0 h 861"/>
                <a:gd name="T6" fmla="*/ 0 w 863"/>
                <a:gd name="T7" fmla="*/ 75 h 861"/>
                <a:gd name="T8" fmla="*/ 430 w 863"/>
                <a:gd name="T9" fmla="*/ 503 h 861"/>
                <a:gd name="T10" fmla="*/ 463 w 863"/>
                <a:gd name="T11" fmla="*/ 774 h 861"/>
                <a:gd name="T12" fmla="*/ 777 w 863"/>
                <a:gd name="T13" fmla="*/ 774 h 861"/>
                <a:gd name="T14" fmla="*/ 777 w 863"/>
                <a:gd name="T15" fmla="*/ 460 h 8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3" h="861">
                  <a:moveTo>
                    <a:pt x="777" y="460"/>
                  </a:moveTo>
                  <a:cubicBezTo>
                    <a:pt x="703" y="386"/>
                    <a:pt x="590" y="376"/>
                    <a:pt x="505" y="427"/>
                  </a:cubicBezTo>
                  <a:cubicBezTo>
                    <a:pt x="75" y="0"/>
                    <a:pt x="75" y="0"/>
                    <a:pt x="75" y="0"/>
                  </a:cubicBezTo>
                  <a:cubicBezTo>
                    <a:pt x="0" y="75"/>
                    <a:pt x="0" y="75"/>
                    <a:pt x="0" y="75"/>
                  </a:cubicBezTo>
                  <a:cubicBezTo>
                    <a:pt x="430" y="503"/>
                    <a:pt x="430" y="503"/>
                    <a:pt x="430" y="503"/>
                  </a:cubicBezTo>
                  <a:cubicBezTo>
                    <a:pt x="378" y="588"/>
                    <a:pt x="389" y="700"/>
                    <a:pt x="463" y="774"/>
                  </a:cubicBezTo>
                  <a:cubicBezTo>
                    <a:pt x="549" y="861"/>
                    <a:pt x="690" y="861"/>
                    <a:pt x="777" y="774"/>
                  </a:cubicBezTo>
                  <a:cubicBezTo>
                    <a:pt x="863" y="687"/>
                    <a:pt x="863" y="547"/>
                    <a:pt x="777" y="460"/>
                  </a:cubicBezTo>
                  <a:close/>
                </a:path>
              </a:pathLst>
            </a:custGeom>
            <a:solidFill>
              <a:schemeClr val="accent2"/>
            </a:solidFill>
            <a:ln>
              <a:noFill/>
            </a:ln>
          </p:spPr>
          <p:txBody>
            <a:bodyPr vert="horz" wrap="square" lIns="91440" tIns="45720" rIns="91440" bIns="45720" numCol="1" anchor="t" anchorCtr="0" compatLnSpc="1">
              <a:normAutofit lnSpcReduction="10000"/>
            </a:bodyPr>
            <a:lstStyle/>
            <a:p>
              <a:endParaRPr lang="en-US"/>
            </a:p>
          </p:txBody>
        </p:sp>
        <p:sp>
          <p:nvSpPr>
            <p:cNvPr id="33" name="isḷiḋé"/>
            <p:cNvSpPr/>
            <p:nvPr/>
          </p:nvSpPr>
          <p:spPr bwMode="auto">
            <a:xfrm flipH="1">
              <a:off x="7274604" y="3361717"/>
              <a:ext cx="394089" cy="176509"/>
            </a:xfrm>
            <a:custGeom>
              <a:avLst/>
              <a:gdLst>
                <a:gd name="T0" fmla="*/ 770 w 992"/>
                <a:gd name="T1" fmla="*/ 0 h 444"/>
                <a:gd name="T2" fmla="*/ 555 w 992"/>
                <a:gd name="T3" fmla="*/ 169 h 444"/>
                <a:gd name="T4" fmla="*/ 0 w 992"/>
                <a:gd name="T5" fmla="*/ 169 h 444"/>
                <a:gd name="T6" fmla="*/ 0 w 992"/>
                <a:gd name="T7" fmla="*/ 275 h 444"/>
                <a:gd name="T8" fmla="*/ 555 w 992"/>
                <a:gd name="T9" fmla="*/ 275 h 444"/>
                <a:gd name="T10" fmla="*/ 770 w 992"/>
                <a:gd name="T11" fmla="*/ 444 h 444"/>
                <a:gd name="T12" fmla="*/ 992 w 992"/>
                <a:gd name="T13" fmla="*/ 222 h 444"/>
                <a:gd name="T14" fmla="*/ 770 w 992"/>
                <a:gd name="T15" fmla="*/ 0 h 4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444">
                  <a:moveTo>
                    <a:pt x="770" y="0"/>
                  </a:moveTo>
                  <a:cubicBezTo>
                    <a:pt x="666" y="0"/>
                    <a:pt x="578" y="72"/>
                    <a:pt x="555" y="169"/>
                  </a:cubicBezTo>
                  <a:cubicBezTo>
                    <a:pt x="0" y="169"/>
                    <a:pt x="0" y="169"/>
                    <a:pt x="0" y="169"/>
                  </a:cubicBezTo>
                  <a:cubicBezTo>
                    <a:pt x="0" y="275"/>
                    <a:pt x="0" y="275"/>
                    <a:pt x="0" y="275"/>
                  </a:cubicBezTo>
                  <a:cubicBezTo>
                    <a:pt x="555" y="275"/>
                    <a:pt x="555" y="275"/>
                    <a:pt x="555" y="275"/>
                  </a:cubicBezTo>
                  <a:cubicBezTo>
                    <a:pt x="578" y="372"/>
                    <a:pt x="666" y="444"/>
                    <a:pt x="770" y="444"/>
                  </a:cubicBezTo>
                  <a:cubicBezTo>
                    <a:pt x="892" y="444"/>
                    <a:pt x="992" y="344"/>
                    <a:pt x="992" y="222"/>
                  </a:cubicBezTo>
                  <a:cubicBezTo>
                    <a:pt x="992" y="99"/>
                    <a:pt x="892" y="0"/>
                    <a:pt x="770" y="0"/>
                  </a:cubicBezTo>
                  <a:close/>
                </a:path>
              </a:pathLst>
            </a:custGeom>
            <a:solidFill>
              <a:schemeClr val="accent3"/>
            </a:solidFill>
            <a:ln>
              <a:noFill/>
            </a:ln>
          </p:spPr>
          <p:txBody>
            <a:bodyPr vert="horz" wrap="square" lIns="91440" tIns="45720" rIns="91440" bIns="45720" numCol="1" anchor="t" anchorCtr="0" compatLnSpc="1">
              <a:normAutofit fontScale="32500" lnSpcReduction="20000"/>
            </a:bodyPr>
            <a:lstStyle/>
            <a:p>
              <a:endParaRPr lang="en-US"/>
            </a:p>
          </p:txBody>
        </p:sp>
        <p:sp>
          <p:nvSpPr>
            <p:cNvPr id="34" name="îśḻiďé"/>
            <p:cNvSpPr/>
            <p:nvPr/>
          </p:nvSpPr>
          <p:spPr bwMode="auto">
            <a:xfrm>
              <a:off x="7109163" y="1557009"/>
              <a:ext cx="846430" cy="846430"/>
            </a:xfrm>
            <a:prstGeom prst="ellipse">
              <a:avLst/>
            </a:prstGeom>
            <a:solidFill>
              <a:schemeClr val="accent2"/>
            </a:solidFill>
            <a:ln>
              <a:noFill/>
            </a:ln>
          </p:spPr>
          <p:txBody>
            <a:bodyPr vert="horz" wrap="square" lIns="91440" tIns="45720" rIns="91440" bIns="45720" numCol="1" anchor="t" anchorCtr="0" compatLnSpc="1">
              <a:normAutofit/>
            </a:bodyPr>
            <a:lstStyle/>
            <a:p>
              <a:endParaRPr lang="en-US"/>
            </a:p>
          </p:txBody>
        </p:sp>
        <p:sp>
          <p:nvSpPr>
            <p:cNvPr id="35" name="išľiďe"/>
            <p:cNvSpPr/>
            <p:nvPr/>
          </p:nvSpPr>
          <p:spPr bwMode="auto">
            <a:xfrm>
              <a:off x="7712046" y="2998796"/>
              <a:ext cx="847397" cy="846430"/>
            </a:xfrm>
            <a:prstGeom prst="ellipse">
              <a:avLst/>
            </a:prstGeom>
            <a:solidFill>
              <a:schemeClr val="accent3"/>
            </a:solidFill>
            <a:ln>
              <a:noFill/>
            </a:ln>
          </p:spPr>
          <p:txBody>
            <a:bodyPr vert="horz" wrap="square" lIns="91440" tIns="45720" rIns="91440" bIns="45720" numCol="1" anchor="t" anchorCtr="0" compatLnSpc="1">
              <a:normAutofit/>
            </a:bodyPr>
            <a:lstStyle/>
            <a:p>
              <a:endParaRPr lang="en-US"/>
            </a:p>
          </p:txBody>
        </p:sp>
        <p:sp>
          <p:nvSpPr>
            <p:cNvPr id="36" name="ïṡľíḍè"/>
            <p:cNvSpPr/>
            <p:nvPr/>
          </p:nvSpPr>
          <p:spPr bwMode="auto">
            <a:xfrm flipH="1">
              <a:off x="6894497" y="4227664"/>
              <a:ext cx="352146" cy="352146"/>
            </a:xfrm>
            <a:custGeom>
              <a:avLst/>
              <a:gdLst>
                <a:gd name="T0" fmla="*/ 797 w 884"/>
                <a:gd name="T1" fmla="*/ 87 h 886"/>
                <a:gd name="T2" fmla="*/ 483 w 884"/>
                <a:gd name="T3" fmla="*/ 87 h 886"/>
                <a:gd name="T4" fmla="*/ 450 w 884"/>
                <a:gd name="T5" fmla="*/ 358 h 886"/>
                <a:gd name="T6" fmla="*/ 0 w 884"/>
                <a:gd name="T7" fmla="*/ 811 h 886"/>
                <a:gd name="T8" fmla="*/ 75 w 884"/>
                <a:gd name="T9" fmla="*/ 886 h 886"/>
                <a:gd name="T10" fmla="*/ 525 w 884"/>
                <a:gd name="T11" fmla="*/ 434 h 886"/>
                <a:gd name="T12" fmla="*/ 797 w 884"/>
                <a:gd name="T13" fmla="*/ 401 h 886"/>
                <a:gd name="T14" fmla="*/ 797 w 884"/>
                <a:gd name="T15" fmla="*/ 87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886">
                  <a:moveTo>
                    <a:pt x="797" y="87"/>
                  </a:moveTo>
                  <a:cubicBezTo>
                    <a:pt x="710" y="0"/>
                    <a:pt x="570" y="0"/>
                    <a:pt x="483" y="87"/>
                  </a:cubicBezTo>
                  <a:cubicBezTo>
                    <a:pt x="409" y="161"/>
                    <a:pt x="399" y="273"/>
                    <a:pt x="450" y="358"/>
                  </a:cubicBezTo>
                  <a:cubicBezTo>
                    <a:pt x="0" y="811"/>
                    <a:pt x="0" y="811"/>
                    <a:pt x="0" y="811"/>
                  </a:cubicBezTo>
                  <a:cubicBezTo>
                    <a:pt x="75" y="886"/>
                    <a:pt x="75" y="886"/>
                    <a:pt x="75" y="886"/>
                  </a:cubicBezTo>
                  <a:cubicBezTo>
                    <a:pt x="525" y="434"/>
                    <a:pt x="525" y="434"/>
                    <a:pt x="525" y="434"/>
                  </a:cubicBezTo>
                  <a:cubicBezTo>
                    <a:pt x="611" y="485"/>
                    <a:pt x="723" y="475"/>
                    <a:pt x="797" y="401"/>
                  </a:cubicBezTo>
                  <a:cubicBezTo>
                    <a:pt x="884" y="314"/>
                    <a:pt x="884" y="174"/>
                    <a:pt x="797" y="87"/>
                  </a:cubicBezTo>
                  <a:close/>
                </a:path>
              </a:pathLst>
            </a:custGeom>
            <a:solidFill>
              <a:schemeClr val="accent4"/>
            </a:solidFill>
            <a:ln>
              <a:noFill/>
            </a:ln>
          </p:spPr>
          <p:txBody>
            <a:bodyPr vert="horz" wrap="square" lIns="91440" tIns="45720" rIns="91440" bIns="45720" numCol="1" anchor="t" anchorCtr="0" compatLnSpc="1">
              <a:normAutofit lnSpcReduction="10000"/>
            </a:bodyPr>
            <a:lstStyle/>
            <a:p>
              <a:endParaRPr lang="en-US"/>
            </a:p>
          </p:txBody>
        </p:sp>
        <p:sp>
          <p:nvSpPr>
            <p:cNvPr id="37" name="isḷídé"/>
            <p:cNvSpPr/>
            <p:nvPr/>
          </p:nvSpPr>
          <p:spPr bwMode="auto">
            <a:xfrm>
              <a:off x="4220680" y="4443157"/>
              <a:ext cx="846430" cy="847396"/>
            </a:xfrm>
            <a:prstGeom prst="ellipse">
              <a:avLst/>
            </a:prstGeom>
            <a:solidFill>
              <a:schemeClr val="accent5"/>
            </a:solidFill>
            <a:ln>
              <a:noFill/>
            </a:ln>
          </p:spPr>
          <p:txBody>
            <a:bodyPr vert="horz" wrap="square" lIns="91440" tIns="45720" rIns="91440" bIns="45720" numCol="1" anchor="t" anchorCtr="0" compatLnSpc="1">
              <a:normAutofit/>
            </a:bodyPr>
            <a:lstStyle/>
            <a:p>
              <a:endParaRPr lang="en-US"/>
            </a:p>
          </p:txBody>
        </p:sp>
        <p:sp>
          <p:nvSpPr>
            <p:cNvPr id="38" name="íśľîḋé"/>
            <p:cNvSpPr/>
            <p:nvPr/>
          </p:nvSpPr>
          <p:spPr bwMode="auto">
            <a:xfrm>
              <a:off x="7115280" y="4443157"/>
              <a:ext cx="846430" cy="847396"/>
            </a:xfrm>
            <a:prstGeom prst="ellipse">
              <a:avLst/>
            </a:prstGeom>
            <a:solidFill>
              <a:schemeClr val="accent4"/>
            </a:solidFill>
            <a:ln>
              <a:noFill/>
            </a:ln>
          </p:spPr>
          <p:txBody>
            <a:bodyPr vert="horz" wrap="square" lIns="91440" tIns="45720" rIns="91440" bIns="45720" numCol="1" anchor="t" anchorCtr="0" compatLnSpc="1">
              <a:normAutofit/>
            </a:bodyPr>
            <a:lstStyle/>
            <a:p>
              <a:endParaRPr lang="en-US"/>
            </a:p>
          </p:txBody>
        </p:sp>
        <p:sp>
          <p:nvSpPr>
            <p:cNvPr id="39" name="ïṡḷidè"/>
            <p:cNvSpPr/>
            <p:nvPr/>
          </p:nvSpPr>
          <p:spPr bwMode="auto">
            <a:xfrm>
              <a:off x="7963389" y="3249916"/>
              <a:ext cx="344710" cy="344189"/>
            </a:xfrm>
            <a:custGeom>
              <a:avLst/>
              <a:gdLst>
                <a:gd name="connsiteX0" fmla="*/ 106370 w 607639"/>
                <a:gd name="connsiteY0" fmla="*/ 436610 h 606722"/>
                <a:gd name="connsiteX1" fmla="*/ 61329 w 607639"/>
                <a:gd name="connsiteY1" fmla="*/ 480515 h 606722"/>
                <a:gd name="connsiteX2" fmla="*/ 126397 w 607639"/>
                <a:gd name="connsiteY2" fmla="*/ 545485 h 606722"/>
                <a:gd name="connsiteX3" fmla="*/ 170369 w 607639"/>
                <a:gd name="connsiteY3" fmla="*/ 500513 h 606722"/>
                <a:gd name="connsiteX4" fmla="*/ 455714 w 607639"/>
                <a:gd name="connsiteY4" fmla="*/ 404481 h 606722"/>
                <a:gd name="connsiteX5" fmla="*/ 531614 w 607639"/>
                <a:gd name="connsiteY5" fmla="*/ 404481 h 606722"/>
                <a:gd name="connsiteX6" fmla="*/ 531703 w 607639"/>
                <a:gd name="connsiteY6" fmla="*/ 404481 h 606722"/>
                <a:gd name="connsiteX7" fmla="*/ 531792 w 607639"/>
                <a:gd name="connsiteY7" fmla="*/ 404481 h 606722"/>
                <a:gd name="connsiteX8" fmla="*/ 548075 w 607639"/>
                <a:gd name="connsiteY8" fmla="*/ 410525 h 606722"/>
                <a:gd name="connsiteX9" fmla="*/ 551456 w 607639"/>
                <a:gd name="connsiteY9" fmla="*/ 413991 h 606722"/>
                <a:gd name="connsiteX10" fmla="*/ 556973 w 607639"/>
                <a:gd name="connsiteY10" fmla="*/ 429012 h 606722"/>
                <a:gd name="connsiteX11" fmla="*/ 556973 w 607639"/>
                <a:gd name="connsiteY11" fmla="*/ 429811 h 606722"/>
                <a:gd name="connsiteX12" fmla="*/ 556973 w 607639"/>
                <a:gd name="connsiteY12" fmla="*/ 505625 h 606722"/>
                <a:gd name="connsiteX13" fmla="*/ 531614 w 607639"/>
                <a:gd name="connsiteY13" fmla="*/ 530867 h 606722"/>
                <a:gd name="connsiteX14" fmla="*/ 506343 w 607639"/>
                <a:gd name="connsiteY14" fmla="*/ 505625 h 606722"/>
                <a:gd name="connsiteX15" fmla="*/ 476001 w 607639"/>
                <a:gd name="connsiteY15" fmla="*/ 546065 h 606722"/>
                <a:gd name="connsiteX16" fmla="*/ 455714 w 607639"/>
                <a:gd name="connsiteY16" fmla="*/ 556197 h 606722"/>
                <a:gd name="connsiteX17" fmla="*/ 440498 w 607639"/>
                <a:gd name="connsiteY17" fmla="*/ 551131 h 606722"/>
                <a:gd name="connsiteX18" fmla="*/ 435515 w 607639"/>
                <a:gd name="connsiteY18" fmla="*/ 515757 h 606722"/>
                <a:gd name="connsiteX19" fmla="*/ 481073 w 607639"/>
                <a:gd name="connsiteY19" fmla="*/ 455053 h 606722"/>
                <a:gd name="connsiteX20" fmla="*/ 455714 w 607639"/>
                <a:gd name="connsiteY20" fmla="*/ 455053 h 606722"/>
                <a:gd name="connsiteX21" fmla="*/ 430443 w 607639"/>
                <a:gd name="connsiteY21" fmla="*/ 429811 h 606722"/>
                <a:gd name="connsiteX22" fmla="*/ 455714 w 607639"/>
                <a:gd name="connsiteY22" fmla="*/ 404481 h 606722"/>
                <a:gd name="connsiteX23" fmla="*/ 157786 w 607639"/>
                <a:gd name="connsiteY23" fmla="*/ 282117 h 606722"/>
                <a:gd name="connsiteX24" fmla="*/ 175710 w 607639"/>
                <a:gd name="connsiteY24" fmla="*/ 289516 h 606722"/>
                <a:gd name="connsiteX25" fmla="*/ 317685 w 607639"/>
                <a:gd name="connsiteY25" fmla="*/ 431277 h 606722"/>
                <a:gd name="connsiteX26" fmla="*/ 317685 w 607639"/>
                <a:gd name="connsiteY26" fmla="*/ 467006 h 606722"/>
                <a:gd name="connsiteX27" fmla="*/ 245229 w 607639"/>
                <a:gd name="connsiteY27" fmla="*/ 539441 h 606722"/>
                <a:gd name="connsiteX28" fmla="*/ 227248 w 607639"/>
                <a:gd name="connsiteY28" fmla="*/ 546818 h 606722"/>
                <a:gd name="connsiteX29" fmla="*/ 209357 w 607639"/>
                <a:gd name="connsiteY29" fmla="*/ 539441 h 606722"/>
                <a:gd name="connsiteX30" fmla="*/ 206241 w 607639"/>
                <a:gd name="connsiteY30" fmla="*/ 536242 h 606722"/>
                <a:gd name="connsiteX31" fmla="*/ 144734 w 607639"/>
                <a:gd name="connsiteY31" fmla="*/ 599079 h 606722"/>
                <a:gd name="connsiteX32" fmla="*/ 126753 w 607639"/>
                <a:gd name="connsiteY32" fmla="*/ 606722 h 606722"/>
                <a:gd name="connsiteX33" fmla="*/ 126575 w 607639"/>
                <a:gd name="connsiteY33" fmla="*/ 606722 h 606722"/>
                <a:gd name="connsiteX34" fmla="*/ 108684 w 607639"/>
                <a:gd name="connsiteY34" fmla="*/ 599256 h 606722"/>
                <a:gd name="connsiteX35" fmla="*/ 7388 w 607639"/>
                <a:gd name="connsiteY35" fmla="*/ 498113 h 606722"/>
                <a:gd name="connsiteX36" fmla="*/ 0 w 607639"/>
                <a:gd name="connsiteY36" fmla="*/ 480160 h 606722"/>
                <a:gd name="connsiteX37" fmla="*/ 7655 w 607639"/>
                <a:gd name="connsiteY37" fmla="*/ 462206 h 606722"/>
                <a:gd name="connsiteX38" fmla="*/ 70587 w 607639"/>
                <a:gd name="connsiteY38" fmla="*/ 400792 h 606722"/>
                <a:gd name="connsiteX39" fmla="*/ 67382 w 607639"/>
                <a:gd name="connsiteY39" fmla="*/ 397681 h 606722"/>
                <a:gd name="connsiteX40" fmla="*/ 59994 w 607639"/>
                <a:gd name="connsiteY40" fmla="*/ 379728 h 606722"/>
                <a:gd name="connsiteX41" fmla="*/ 67382 w 607639"/>
                <a:gd name="connsiteY41" fmla="*/ 361863 h 606722"/>
                <a:gd name="connsiteX42" fmla="*/ 139927 w 607639"/>
                <a:gd name="connsiteY42" fmla="*/ 289516 h 606722"/>
                <a:gd name="connsiteX43" fmla="*/ 157786 w 607639"/>
                <a:gd name="connsiteY43" fmla="*/ 282117 h 606722"/>
                <a:gd name="connsiteX44" fmla="*/ 363724 w 607639"/>
                <a:gd name="connsiteY44" fmla="*/ 101159 h 606722"/>
                <a:gd name="connsiteX45" fmla="*/ 353254 w 607639"/>
                <a:gd name="connsiteY45" fmla="*/ 105492 h 606722"/>
                <a:gd name="connsiteX46" fmla="*/ 320945 w 607639"/>
                <a:gd name="connsiteY46" fmla="*/ 137752 h 606722"/>
                <a:gd name="connsiteX47" fmla="*/ 323793 w 607639"/>
                <a:gd name="connsiteY47" fmla="*/ 139974 h 606722"/>
                <a:gd name="connsiteX48" fmla="*/ 335898 w 607639"/>
                <a:gd name="connsiteY48" fmla="*/ 148417 h 606722"/>
                <a:gd name="connsiteX49" fmla="*/ 341149 w 607639"/>
                <a:gd name="connsiteY49" fmla="*/ 151794 h 606722"/>
                <a:gd name="connsiteX50" fmla="*/ 359930 w 607639"/>
                <a:gd name="connsiteY50" fmla="*/ 162459 h 606722"/>
                <a:gd name="connsiteX51" fmla="*/ 408439 w 607639"/>
                <a:gd name="connsiteY51" fmla="*/ 198897 h 606722"/>
                <a:gd name="connsiteX52" fmla="*/ 444933 w 607639"/>
                <a:gd name="connsiteY52" fmla="*/ 247243 h 606722"/>
                <a:gd name="connsiteX53" fmla="*/ 455614 w 607639"/>
                <a:gd name="connsiteY53" fmla="*/ 266084 h 606722"/>
                <a:gd name="connsiteX54" fmla="*/ 458907 w 607639"/>
                <a:gd name="connsiteY54" fmla="*/ 271239 h 606722"/>
                <a:gd name="connsiteX55" fmla="*/ 467452 w 607639"/>
                <a:gd name="connsiteY55" fmla="*/ 283326 h 606722"/>
                <a:gd name="connsiteX56" fmla="*/ 469677 w 607639"/>
                <a:gd name="connsiteY56" fmla="*/ 286258 h 606722"/>
                <a:gd name="connsiteX57" fmla="*/ 501987 w 607639"/>
                <a:gd name="connsiteY57" fmla="*/ 253998 h 606722"/>
                <a:gd name="connsiteX58" fmla="*/ 501987 w 607639"/>
                <a:gd name="connsiteY58" fmla="*/ 233024 h 606722"/>
                <a:gd name="connsiteX59" fmla="*/ 374260 w 607639"/>
                <a:gd name="connsiteY59" fmla="*/ 105492 h 606722"/>
                <a:gd name="connsiteX60" fmla="*/ 363724 w 607639"/>
                <a:gd name="connsiteY60" fmla="*/ 101159 h 606722"/>
                <a:gd name="connsiteX61" fmla="*/ 177209 w 607639"/>
                <a:gd name="connsiteY61" fmla="*/ 50521 h 606722"/>
                <a:gd name="connsiteX62" fmla="*/ 195096 w 607639"/>
                <a:gd name="connsiteY62" fmla="*/ 57919 h 606722"/>
                <a:gd name="connsiteX63" fmla="*/ 195096 w 607639"/>
                <a:gd name="connsiteY63" fmla="*/ 93644 h 606722"/>
                <a:gd name="connsiteX64" fmla="*/ 137075 w 607639"/>
                <a:gd name="connsiteY64" fmla="*/ 151675 h 606722"/>
                <a:gd name="connsiteX65" fmla="*/ 151936 w 607639"/>
                <a:gd name="connsiteY65" fmla="*/ 151675 h 606722"/>
                <a:gd name="connsiteX66" fmla="*/ 177209 w 607639"/>
                <a:gd name="connsiteY66" fmla="*/ 176914 h 606722"/>
                <a:gd name="connsiteX67" fmla="*/ 151936 w 607639"/>
                <a:gd name="connsiteY67" fmla="*/ 202241 h 606722"/>
                <a:gd name="connsiteX68" fmla="*/ 75939 w 607639"/>
                <a:gd name="connsiteY68" fmla="*/ 202241 h 606722"/>
                <a:gd name="connsiteX69" fmla="*/ 59387 w 607639"/>
                <a:gd name="connsiteY69" fmla="*/ 196020 h 606722"/>
                <a:gd name="connsiteX70" fmla="*/ 55916 w 607639"/>
                <a:gd name="connsiteY70" fmla="*/ 192288 h 606722"/>
                <a:gd name="connsiteX71" fmla="*/ 50755 w 607639"/>
                <a:gd name="connsiteY71" fmla="*/ 178691 h 606722"/>
                <a:gd name="connsiteX72" fmla="*/ 50666 w 607639"/>
                <a:gd name="connsiteY72" fmla="*/ 176736 h 606722"/>
                <a:gd name="connsiteX73" fmla="*/ 50666 w 607639"/>
                <a:gd name="connsiteY73" fmla="*/ 101109 h 606722"/>
                <a:gd name="connsiteX74" fmla="*/ 75939 w 607639"/>
                <a:gd name="connsiteY74" fmla="*/ 75782 h 606722"/>
                <a:gd name="connsiteX75" fmla="*/ 101301 w 607639"/>
                <a:gd name="connsiteY75" fmla="*/ 101109 h 606722"/>
                <a:gd name="connsiteX76" fmla="*/ 101301 w 607639"/>
                <a:gd name="connsiteY76" fmla="*/ 115861 h 606722"/>
                <a:gd name="connsiteX77" fmla="*/ 159322 w 607639"/>
                <a:gd name="connsiteY77" fmla="*/ 57919 h 606722"/>
                <a:gd name="connsiteX78" fmla="*/ 177209 w 607639"/>
                <a:gd name="connsiteY78" fmla="*/ 50521 h 606722"/>
                <a:gd name="connsiteX79" fmla="*/ 480892 w 607639"/>
                <a:gd name="connsiteY79" fmla="*/ 0 h 606722"/>
                <a:gd name="connsiteX80" fmla="*/ 498960 w 607639"/>
                <a:gd name="connsiteY80" fmla="*/ 7376 h 606722"/>
                <a:gd name="connsiteX81" fmla="*/ 600162 w 607639"/>
                <a:gd name="connsiteY81" fmla="*/ 108513 h 606722"/>
                <a:gd name="connsiteX82" fmla="*/ 607639 w 607639"/>
                <a:gd name="connsiteY82" fmla="*/ 126554 h 606722"/>
                <a:gd name="connsiteX83" fmla="*/ 599984 w 607639"/>
                <a:gd name="connsiteY83" fmla="*/ 144507 h 606722"/>
                <a:gd name="connsiteX84" fmla="*/ 541417 w 607639"/>
                <a:gd name="connsiteY84" fmla="*/ 201741 h 606722"/>
                <a:gd name="connsiteX85" fmla="*/ 537768 w 607639"/>
                <a:gd name="connsiteY85" fmla="*/ 289724 h 606722"/>
                <a:gd name="connsiteX86" fmla="*/ 486499 w 607639"/>
                <a:gd name="connsiteY86" fmla="*/ 340915 h 606722"/>
                <a:gd name="connsiteX87" fmla="*/ 484719 w 607639"/>
                <a:gd name="connsiteY87" fmla="*/ 342159 h 606722"/>
                <a:gd name="connsiteX88" fmla="*/ 480002 w 607639"/>
                <a:gd name="connsiteY88" fmla="*/ 345270 h 606722"/>
                <a:gd name="connsiteX89" fmla="*/ 476530 w 607639"/>
                <a:gd name="connsiteY89" fmla="*/ 346869 h 606722"/>
                <a:gd name="connsiteX90" fmla="*/ 471190 w 607639"/>
                <a:gd name="connsiteY90" fmla="*/ 347847 h 606722"/>
                <a:gd name="connsiteX91" fmla="*/ 468609 w 607639"/>
                <a:gd name="connsiteY91" fmla="*/ 348380 h 606722"/>
                <a:gd name="connsiteX92" fmla="*/ 467452 w 607639"/>
                <a:gd name="connsiteY92" fmla="*/ 348114 h 606722"/>
                <a:gd name="connsiteX93" fmla="*/ 462111 w 607639"/>
                <a:gd name="connsiteY93" fmla="*/ 347047 h 606722"/>
                <a:gd name="connsiteX94" fmla="*/ 458373 w 607639"/>
                <a:gd name="connsiteY94" fmla="*/ 345981 h 606722"/>
                <a:gd name="connsiteX95" fmla="*/ 457305 w 607639"/>
                <a:gd name="connsiteY95" fmla="*/ 345714 h 606722"/>
                <a:gd name="connsiteX96" fmla="*/ 428911 w 607639"/>
                <a:gd name="connsiteY96" fmla="*/ 331494 h 606722"/>
                <a:gd name="connsiteX97" fmla="*/ 407282 w 607639"/>
                <a:gd name="connsiteY97" fmla="*/ 335049 h 606722"/>
                <a:gd name="connsiteX98" fmla="*/ 376308 w 607639"/>
                <a:gd name="connsiteY98" fmla="*/ 365888 h 606722"/>
                <a:gd name="connsiteX99" fmla="*/ 344265 w 607639"/>
                <a:gd name="connsiteY99" fmla="*/ 379219 h 606722"/>
                <a:gd name="connsiteX100" fmla="*/ 312133 w 607639"/>
                <a:gd name="connsiteY100" fmla="*/ 365888 h 606722"/>
                <a:gd name="connsiteX101" fmla="*/ 241194 w 607639"/>
                <a:gd name="connsiteY101" fmla="*/ 295057 h 606722"/>
                <a:gd name="connsiteX102" fmla="*/ 241194 w 607639"/>
                <a:gd name="connsiteY102" fmla="*/ 230891 h 606722"/>
                <a:gd name="connsiteX103" fmla="*/ 272079 w 607639"/>
                <a:gd name="connsiteY103" fmla="*/ 200052 h 606722"/>
                <a:gd name="connsiteX104" fmla="*/ 275551 w 607639"/>
                <a:gd name="connsiteY104" fmla="*/ 178456 h 606722"/>
                <a:gd name="connsiteX105" fmla="*/ 261398 w 607639"/>
                <a:gd name="connsiteY105" fmla="*/ 150106 h 606722"/>
                <a:gd name="connsiteX106" fmla="*/ 261131 w 607639"/>
                <a:gd name="connsiteY106" fmla="*/ 149039 h 606722"/>
                <a:gd name="connsiteX107" fmla="*/ 260063 w 607639"/>
                <a:gd name="connsiteY107" fmla="*/ 145307 h 606722"/>
                <a:gd name="connsiteX108" fmla="*/ 258995 w 607639"/>
                <a:gd name="connsiteY108" fmla="*/ 139974 h 606722"/>
                <a:gd name="connsiteX109" fmla="*/ 259262 w 607639"/>
                <a:gd name="connsiteY109" fmla="*/ 136242 h 606722"/>
                <a:gd name="connsiteX110" fmla="*/ 260241 w 607639"/>
                <a:gd name="connsiteY110" fmla="*/ 130909 h 606722"/>
                <a:gd name="connsiteX111" fmla="*/ 261754 w 607639"/>
                <a:gd name="connsiteY111" fmla="*/ 127443 h 606722"/>
                <a:gd name="connsiteX112" fmla="*/ 264959 w 607639"/>
                <a:gd name="connsiteY112" fmla="*/ 122733 h 606722"/>
                <a:gd name="connsiteX113" fmla="*/ 266116 w 607639"/>
                <a:gd name="connsiteY113" fmla="*/ 120955 h 606722"/>
                <a:gd name="connsiteX114" fmla="*/ 317384 w 607639"/>
                <a:gd name="connsiteY114" fmla="*/ 69676 h 606722"/>
                <a:gd name="connsiteX115" fmla="*/ 405591 w 607639"/>
                <a:gd name="connsiteY115" fmla="*/ 66121 h 606722"/>
                <a:gd name="connsiteX116" fmla="*/ 462912 w 607639"/>
                <a:gd name="connsiteY116" fmla="*/ 7554 h 606722"/>
                <a:gd name="connsiteX117" fmla="*/ 480892 w 607639"/>
                <a:gd name="connsiteY11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7639" h="606722">
                  <a:moveTo>
                    <a:pt x="106370" y="436610"/>
                  </a:moveTo>
                  <a:lnTo>
                    <a:pt x="61329" y="480515"/>
                  </a:lnTo>
                  <a:lnTo>
                    <a:pt x="126397" y="545485"/>
                  </a:lnTo>
                  <a:lnTo>
                    <a:pt x="170369" y="500513"/>
                  </a:lnTo>
                  <a:close/>
                  <a:moveTo>
                    <a:pt x="455714" y="404481"/>
                  </a:moveTo>
                  <a:lnTo>
                    <a:pt x="531614" y="404481"/>
                  </a:lnTo>
                  <a:lnTo>
                    <a:pt x="531703" y="404481"/>
                  </a:lnTo>
                  <a:lnTo>
                    <a:pt x="531792" y="404481"/>
                  </a:lnTo>
                  <a:cubicBezTo>
                    <a:pt x="538020" y="404481"/>
                    <a:pt x="543715" y="406792"/>
                    <a:pt x="548075" y="410525"/>
                  </a:cubicBezTo>
                  <a:cubicBezTo>
                    <a:pt x="549321" y="411591"/>
                    <a:pt x="550388" y="412747"/>
                    <a:pt x="551456" y="413991"/>
                  </a:cubicBezTo>
                  <a:cubicBezTo>
                    <a:pt x="554748" y="418079"/>
                    <a:pt x="556795" y="423323"/>
                    <a:pt x="556973" y="429012"/>
                  </a:cubicBezTo>
                  <a:cubicBezTo>
                    <a:pt x="556973" y="429278"/>
                    <a:pt x="556973" y="429545"/>
                    <a:pt x="556973" y="429811"/>
                  </a:cubicBezTo>
                  <a:lnTo>
                    <a:pt x="556973" y="505625"/>
                  </a:lnTo>
                  <a:cubicBezTo>
                    <a:pt x="556973" y="519579"/>
                    <a:pt x="545673" y="530867"/>
                    <a:pt x="531614" y="530867"/>
                  </a:cubicBezTo>
                  <a:cubicBezTo>
                    <a:pt x="517644" y="530867"/>
                    <a:pt x="506343" y="519579"/>
                    <a:pt x="506343" y="505625"/>
                  </a:cubicBezTo>
                  <a:lnTo>
                    <a:pt x="476001" y="546065"/>
                  </a:lnTo>
                  <a:cubicBezTo>
                    <a:pt x="471018" y="552731"/>
                    <a:pt x="463366" y="556197"/>
                    <a:pt x="455714" y="556197"/>
                  </a:cubicBezTo>
                  <a:cubicBezTo>
                    <a:pt x="450375" y="556197"/>
                    <a:pt x="445125" y="554508"/>
                    <a:pt x="440498" y="551131"/>
                  </a:cubicBezTo>
                  <a:cubicBezTo>
                    <a:pt x="429375" y="542776"/>
                    <a:pt x="427062" y="526867"/>
                    <a:pt x="435515" y="515757"/>
                  </a:cubicBezTo>
                  <a:lnTo>
                    <a:pt x="481073" y="455053"/>
                  </a:lnTo>
                  <a:lnTo>
                    <a:pt x="455714" y="455053"/>
                  </a:lnTo>
                  <a:cubicBezTo>
                    <a:pt x="441744" y="455053"/>
                    <a:pt x="430443" y="443765"/>
                    <a:pt x="430443" y="429811"/>
                  </a:cubicBezTo>
                  <a:cubicBezTo>
                    <a:pt x="430443" y="415857"/>
                    <a:pt x="441744" y="404481"/>
                    <a:pt x="455714" y="404481"/>
                  </a:cubicBezTo>
                  <a:close/>
                  <a:moveTo>
                    <a:pt x="157786" y="282117"/>
                  </a:moveTo>
                  <a:cubicBezTo>
                    <a:pt x="164272" y="282117"/>
                    <a:pt x="170770" y="284584"/>
                    <a:pt x="175710" y="289516"/>
                  </a:cubicBezTo>
                  <a:lnTo>
                    <a:pt x="317685" y="431277"/>
                  </a:lnTo>
                  <a:cubicBezTo>
                    <a:pt x="327565" y="441142"/>
                    <a:pt x="327565" y="457140"/>
                    <a:pt x="317685" y="467006"/>
                  </a:cubicBezTo>
                  <a:lnTo>
                    <a:pt x="245229" y="539441"/>
                  </a:lnTo>
                  <a:cubicBezTo>
                    <a:pt x="240422" y="544152"/>
                    <a:pt x="234013" y="546818"/>
                    <a:pt x="227248" y="546818"/>
                  </a:cubicBezTo>
                  <a:cubicBezTo>
                    <a:pt x="220572" y="546818"/>
                    <a:pt x="214163" y="544152"/>
                    <a:pt x="209357" y="539441"/>
                  </a:cubicBezTo>
                  <a:lnTo>
                    <a:pt x="206241" y="536242"/>
                  </a:lnTo>
                  <a:lnTo>
                    <a:pt x="144734" y="599079"/>
                  </a:lnTo>
                  <a:cubicBezTo>
                    <a:pt x="140016" y="603967"/>
                    <a:pt x="133518" y="606633"/>
                    <a:pt x="126753" y="606722"/>
                  </a:cubicBezTo>
                  <a:lnTo>
                    <a:pt x="126575" y="606722"/>
                  </a:lnTo>
                  <a:cubicBezTo>
                    <a:pt x="119899" y="606722"/>
                    <a:pt x="113491" y="604056"/>
                    <a:pt x="108684" y="599256"/>
                  </a:cubicBezTo>
                  <a:lnTo>
                    <a:pt x="7388" y="498113"/>
                  </a:lnTo>
                  <a:cubicBezTo>
                    <a:pt x="2670" y="493403"/>
                    <a:pt x="0" y="486914"/>
                    <a:pt x="0" y="480160"/>
                  </a:cubicBezTo>
                  <a:cubicBezTo>
                    <a:pt x="89" y="473405"/>
                    <a:pt x="2759" y="466917"/>
                    <a:pt x="7655" y="462206"/>
                  </a:cubicBezTo>
                  <a:lnTo>
                    <a:pt x="70587" y="400792"/>
                  </a:lnTo>
                  <a:lnTo>
                    <a:pt x="67382" y="397681"/>
                  </a:lnTo>
                  <a:cubicBezTo>
                    <a:pt x="62665" y="392882"/>
                    <a:pt x="59994" y="386482"/>
                    <a:pt x="59994" y="379728"/>
                  </a:cubicBezTo>
                  <a:cubicBezTo>
                    <a:pt x="59994" y="373062"/>
                    <a:pt x="62665" y="366663"/>
                    <a:pt x="67382" y="361863"/>
                  </a:cubicBezTo>
                  <a:lnTo>
                    <a:pt x="139927" y="289516"/>
                  </a:lnTo>
                  <a:cubicBezTo>
                    <a:pt x="144823" y="284584"/>
                    <a:pt x="151299" y="282117"/>
                    <a:pt x="157786" y="282117"/>
                  </a:cubicBezTo>
                  <a:close/>
                  <a:moveTo>
                    <a:pt x="363724" y="101159"/>
                  </a:moveTo>
                  <a:cubicBezTo>
                    <a:pt x="359930" y="101159"/>
                    <a:pt x="356147" y="102604"/>
                    <a:pt x="353254" y="105492"/>
                  </a:cubicBezTo>
                  <a:lnTo>
                    <a:pt x="320945" y="137752"/>
                  </a:lnTo>
                  <a:cubicBezTo>
                    <a:pt x="321835" y="138463"/>
                    <a:pt x="322814" y="139174"/>
                    <a:pt x="323793" y="139974"/>
                  </a:cubicBezTo>
                  <a:cubicBezTo>
                    <a:pt x="327709" y="142818"/>
                    <a:pt x="331715" y="145662"/>
                    <a:pt x="335898" y="148417"/>
                  </a:cubicBezTo>
                  <a:cubicBezTo>
                    <a:pt x="337678" y="149572"/>
                    <a:pt x="339369" y="150728"/>
                    <a:pt x="341149" y="151794"/>
                  </a:cubicBezTo>
                  <a:cubicBezTo>
                    <a:pt x="347113" y="155527"/>
                    <a:pt x="353254" y="159082"/>
                    <a:pt x="359930" y="162459"/>
                  </a:cubicBezTo>
                  <a:cubicBezTo>
                    <a:pt x="376040" y="170724"/>
                    <a:pt x="392863" y="183344"/>
                    <a:pt x="408439" y="198897"/>
                  </a:cubicBezTo>
                  <a:cubicBezTo>
                    <a:pt x="424016" y="214449"/>
                    <a:pt x="436655" y="231246"/>
                    <a:pt x="444933" y="247243"/>
                  </a:cubicBezTo>
                  <a:cubicBezTo>
                    <a:pt x="448315" y="253998"/>
                    <a:pt x="451875" y="260130"/>
                    <a:pt x="455614" y="266084"/>
                  </a:cubicBezTo>
                  <a:cubicBezTo>
                    <a:pt x="456682" y="267862"/>
                    <a:pt x="457839" y="269550"/>
                    <a:pt x="458907" y="271239"/>
                  </a:cubicBezTo>
                  <a:cubicBezTo>
                    <a:pt x="461666" y="275416"/>
                    <a:pt x="464514" y="279504"/>
                    <a:pt x="467452" y="283326"/>
                  </a:cubicBezTo>
                  <a:cubicBezTo>
                    <a:pt x="468164" y="284303"/>
                    <a:pt x="468876" y="285281"/>
                    <a:pt x="469677" y="286258"/>
                  </a:cubicBezTo>
                  <a:lnTo>
                    <a:pt x="501987" y="253998"/>
                  </a:lnTo>
                  <a:cubicBezTo>
                    <a:pt x="507772" y="248221"/>
                    <a:pt x="507772" y="238800"/>
                    <a:pt x="501987" y="233024"/>
                  </a:cubicBezTo>
                  <a:lnTo>
                    <a:pt x="374260" y="105492"/>
                  </a:lnTo>
                  <a:cubicBezTo>
                    <a:pt x="371323" y="102604"/>
                    <a:pt x="367518" y="101159"/>
                    <a:pt x="363724" y="101159"/>
                  </a:cubicBezTo>
                  <a:close/>
                  <a:moveTo>
                    <a:pt x="177209" y="50521"/>
                  </a:moveTo>
                  <a:cubicBezTo>
                    <a:pt x="183683" y="50521"/>
                    <a:pt x="190157" y="52987"/>
                    <a:pt x="195096" y="57919"/>
                  </a:cubicBezTo>
                  <a:cubicBezTo>
                    <a:pt x="205063" y="67784"/>
                    <a:pt x="205063" y="83869"/>
                    <a:pt x="195096" y="93644"/>
                  </a:cubicBezTo>
                  <a:lnTo>
                    <a:pt x="137075" y="151675"/>
                  </a:lnTo>
                  <a:lnTo>
                    <a:pt x="151936" y="151675"/>
                  </a:lnTo>
                  <a:cubicBezTo>
                    <a:pt x="165908" y="151675"/>
                    <a:pt x="177209" y="162961"/>
                    <a:pt x="177209" y="176914"/>
                  </a:cubicBezTo>
                  <a:cubicBezTo>
                    <a:pt x="177209" y="190866"/>
                    <a:pt x="165908" y="202241"/>
                    <a:pt x="151936" y="202241"/>
                  </a:cubicBezTo>
                  <a:lnTo>
                    <a:pt x="75939" y="202241"/>
                  </a:lnTo>
                  <a:cubicBezTo>
                    <a:pt x="69621" y="202241"/>
                    <a:pt x="63836" y="199842"/>
                    <a:pt x="59387" y="196020"/>
                  </a:cubicBezTo>
                  <a:cubicBezTo>
                    <a:pt x="58141" y="194954"/>
                    <a:pt x="56984" y="193710"/>
                    <a:pt x="55916" y="192288"/>
                  </a:cubicBezTo>
                  <a:cubicBezTo>
                    <a:pt x="52980" y="188466"/>
                    <a:pt x="51111" y="183845"/>
                    <a:pt x="50755" y="178691"/>
                  </a:cubicBezTo>
                  <a:cubicBezTo>
                    <a:pt x="50666" y="178069"/>
                    <a:pt x="50666" y="177447"/>
                    <a:pt x="50666" y="176736"/>
                  </a:cubicBezTo>
                  <a:lnTo>
                    <a:pt x="50666" y="101109"/>
                  </a:lnTo>
                  <a:cubicBezTo>
                    <a:pt x="50666" y="87157"/>
                    <a:pt x="61968" y="75782"/>
                    <a:pt x="75939" y="75782"/>
                  </a:cubicBezTo>
                  <a:cubicBezTo>
                    <a:pt x="89910" y="75782"/>
                    <a:pt x="101301" y="87157"/>
                    <a:pt x="101301" y="101109"/>
                  </a:cubicBezTo>
                  <a:lnTo>
                    <a:pt x="101301" y="115861"/>
                  </a:lnTo>
                  <a:lnTo>
                    <a:pt x="159322" y="57919"/>
                  </a:lnTo>
                  <a:cubicBezTo>
                    <a:pt x="164261" y="52987"/>
                    <a:pt x="170735" y="50521"/>
                    <a:pt x="177209" y="50521"/>
                  </a:cubicBezTo>
                  <a:close/>
                  <a:moveTo>
                    <a:pt x="480892" y="0"/>
                  </a:moveTo>
                  <a:cubicBezTo>
                    <a:pt x="487122" y="0"/>
                    <a:pt x="494154" y="2666"/>
                    <a:pt x="498960" y="7376"/>
                  </a:cubicBezTo>
                  <a:lnTo>
                    <a:pt x="600162" y="108513"/>
                  </a:lnTo>
                  <a:cubicBezTo>
                    <a:pt x="604969" y="113312"/>
                    <a:pt x="607639" y="119800"/>
                    <a:pt x="607639" y="126554"/>
                  </a:cubicBezTo>
                  <a:cubicBezTo>
                    <a:pt x="607550" y="133309"/>
                    <a:pt x="604880" y="139708"/>
                    <a:pt x="599984" y="144507"/>
                  </a:cubicBezTo>
                  <a:lnTo>
                    <a:pt x="541417" y="201741"/>
                  </a:lnTo>
                  <a:cubicBezTo>
                    <a:pt x="562957" y="227425"/>
                    <a:pt x="561978" y="265640"/>
                    <a:pt x="537768" y="289724"/>
                  </a:cubicBezTo>
                  <a:lnTo>
                    <a:pt x="486499" y="340915"/>
                  </a:lnTo>
                  <a:cubicBezTo>
                    <a:pt x="485965" y="341537"/>
                    <a:pt x="485342" y="341715"/>
                    <a:pt x="484719" y="342159"/>
                  </a:cubicBezTo>
                  <a:cubicBezTo>
                    <a:pt x="483206" y="343403"/>
                    <a:pt x="481693" y="344470"/>
                    <a:pt x="480002" y="345270"/>
                  </a:cubicBezTo>
                  <a:cubicBezTo>
                    <a:pt x="478845" y="345892"/>
                    <a:pt x="477688" y="346425"/>
                    <a:pt x="476530" y="346869"/>
                  </a:cubicBezTo>
                  <a:cubicBezTo>
                    <a:pt x="474750" y="347403"/>
                    <a:pt x="472970" y="347669"/>
                    <a:pt x="471190" y="347847"/>
                  </a:cubicBezTo>
                  <a:cubicBezTo>
                    <a:pt x="470300" y="347936"/>
                    <a:pt x="469499" y="348380"/>
                    <a:pt x="468609" y="348380"/>
                  </a:cubicBezTo>
                  <a:cubicBezTo>
                    <a:pt x="468253" y="348380"/>
                    <a:pt x="467808" y="348114"/>
                    <a:pt x="467452" y="348114"/>
                  </a:cubicBezTo>
                  <a:cubicBezTo>
                    <a:pt x="465582" y="348025"/>
                    <a:pt x="463891" y="347580"/>
                    <a:pt x="462111" y="347047"/>
                  </a:cubicBezTo>
                  <a:cubicBezTo>
                    <a:pt x="460776" y="346692"/>
                    <a:pt x="459530" y="346514"/>
                    <a:pt x="458373" y="345981"/>
                  </a:cubicBezTo>
                  <a:cubicBezTo>
                    <a:pt x="458017" y="345892"/>
                    <a:pt x="457661" y="345892"/>
                    <a:pt x="457305" y="345714"/>
                  </a:cubicBezTo>
                  <a:lnTo>
                    <a:pt x="428911" y="331494"/>
                  </a:lnTo>
                  <a:cubicBezTo>
                    <a:pt x="421702" y="327940"/>
                    <a:pt x="412979" y="329273"/>
                    <a:pt x="407282" y="335049"/>
                  </a:cubicBezTo>
                  <a:lnTo>
                    <a:pt x="376308" y="365888"/>
                  </a:lnTo>
                  <a:cubicBezTo>
                    <a:pt x="367763" y="374509"/>
                    <a:pt x="356370" y="379219"/>
                    <a:pt x="344265" y="379219"/>
                  </a:cubicBezTo>
                  <a:cubicBezTo>
                    <a:pt x="332160" y="379219"/>
                    <a:pt x="320678" y="374509"/>
                    <a:pt x="312133" y="365888"/>
                  </a:cubicBezTo>
                  <a:lnTo>
                    <a:pt x="241194" y="295057"/>
                  </a:lnTo>
                  <a:cubicBezTo>
                    <a:pt x="223481" y="277371"/>
                    <a:pt x="223481" y="248576"/>
                    <a:pt x="241194" y="230891"/>
                  </a:cubicBezTo>
                  <a:lnTo>
                    <a:pt x="272079" y="200052"/>
                  </a:lnTo>
                  <a:cubicBezTo>
                    <a:pt x="277776" y="194364"/>
                    <a:pt x="279200" y="185655"/>
                    <a:pt x="275551" y="178456"/>
                  </a:cubicBezTo>
                  <a:lnTo>
                    <a:pt x="261398" y="150106"/>
                  </a:lnTo>
                  <a:cubicBezTo>
                    <a:pt x="261220" y="149750"/>
                    <a:pt x="261220" y="149395"/>
                    <a:pt x="261131" y="149039"/>
                  </a:cubicBezTo>
                  <a:cubicBezTo>
                    <a:pt x="260508" y="147884"/>
                    <a:pt x="260330" y="146640"/>
                    <a:pt x="260063" y="145307"/>
                  </a:cubicBezTo>
                  <a:cubicBezTo>
                    <a:pt x="259529" y="143529"/>
                    <a:pt x="259084" y="141841"/>
                    <a:pt x="258995" y="139974"/>
                  </a:cubicBezTo>
                  <a:cubicBezTo>
                    <a:pt x="258906" y="138730"/>
                    <a:pt x="259084" y="137486"/>
                    <a:pt x="259262" y="136242"/>
                  </a:cubicBezTo>
                  <a:cubicBezTo>
                    <a:pt x="259440" y="134375"/>
                    <a:pt x="259707" y="132687"/>
                    <a:pt x="260241" y="130909"/>
                  </a:cubicBezTo>
                  <a:cubicBezTo>
                    <a:pt x="260686" y="129754"/>
                    <a:pt x="261220" y="128599"/>
                    <a:pt x="261754" y="127443"/>
                  </a:cubicBezTo>
                  <a:cubicBezTo>
                    <a:pt x="262644" y="125755"/>
                    <a:pt x="263713" y="124155"/>
                    <a:pt x="264959" y="122733"/>
                  </a:cubicBezTo>
                  <a:cubicBezTo>
                    <a:pt x="265404" y="122111"/>
                    <a:pt x="265582" y="121400"/>
                    <a:pt x="266116" y="120955"/>
                  </a:cubicBezTo>
                  <a:lnTo>
                    <a:pt x="317384" y="69676"/>
                  </a:lnTo>
                  <a:cubicBezTo>
                    <a:pt x="341505" y="45592"/>
                    <a:pt x="379868" y="44525"/>
                    <a:pt x="405591" y="66121"/>
                  </a:cubicBezTo>
                  <a:lnTo>
                    <a:pt x="462912" y="7554"/>
                  </a:lnTo>
                  <a:cubicBezTo>
                    <a:pt x="467719" y="2755"/>
                    <a:pt x="474127" y="89"/>
                    <a:pt x="480892" y="0"/>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0" name="iṡļîḍé"/>
            <p:cNvSpPr/>
            <p:nvPr/>
          </p:nvSpPr>
          <p:spPr bwMode="auto">
            <a:xfrm>
              <a:off x="7366140" y="4694761"/>
              <a:ext cx="344710" cy="344189"/>
            </a:xfrm>
            <a:custGeom>
              <a:avLst/>
              <a:gdLst>
                <a:gd name="connsiteX0" fmla="*/ 257564 w 607639"/>
                <a:gd name="connsiteY0" fmla="*/ 92370 h 606722"/>
                <a:gd name="connsiteX1" fmla="*/ 277411 w 607639"/>
                <a:gd name="connsiteY1" fmla="*/ 112098 h 606722"/>
                <a:gd name="connsiteX2" fmla="*/ 277411 w 607639"/>
                <a:gd name="connsiteY2" fmla="*/ 329729 h 606722"/>
                <a:gd name="connsiteX3" fmla="*/ 495281 w 607639"/>
                <a:gd name="connsiteY3" fmla="*/ 329729 h 606722"/>
                <a:gd name="connsiteX4" fmla="*/ 515128 w 607639"/>
                <a:gd name="connsiteY4" fmla="*/ 349546 h 606722"/>
                <a:gd name="connsiteX5" fmla="*/ 257564 w 607639"/>
                <a:gd name="connsiteY5" fmla="*/ 606722 h 606722"/>
                <a:gd name="connsiteX6" fmla="*/ 0 w 607639"/>
                <a:gd name="connsiteY6" fmla="*/ 349546 h 606722"/>
                <a:gd name="connsiteX7" fmla="*/ 257564 w 607639"/>
                <a:gd name="connsiteY7" fmla="*/ 92370 h 606722"/>
                <a:gd name="connsiteX8" fmla="*/ 350027 w 607639"/>
                <a:gd name="connsiteY8" fmla="*/ 0 h 606722"/>
                <a:gd name="connsiteX9" fmla="*/ 607639 w 607639"/>
                <a:gd name="connsiteY9" fmla="*/ 257220 h 606722"/>
                <a:gd name="connsiteX10" fmla="*/ 587788 w 607639"/>
                <a:gd name="connsiteY10" fmla="*/ 277040 h 606722"/>
                <a:gd name="connsiteX11" fmla="*/ 350027 w 607639"/>
                <a:gd name="connsiteY11" fmla="*/ 277040 h 606722"/>
                <a:gd name="connsiteX12" fmla="*/ 330176 w 607639"/>
                <a:gd name="connsiteY12" fmla="*/ 257220 h 606722"/>
                <a:gd name="connsiteX13" fmla="*/ 330176 w 607639"/>
                <a:gd name="connsiteY13" fmla="*/ 19820 h 606722"/>
                <a:gd name="connsiteX14" fmla="*/ 350027 w 607639"/>
                <a:gd name="connsiteY1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7639" h="606722">
                  <a:moveTo>
                    <a:pt x="257564" y="92370"/>
                  </a:moveTo>
                  <a:cubicBezTo>
                    <a:pt x="268511" y="92370"/>
                    <a:pt x="277411" y="101168"/>
                    <a:pt x="277411" y="112098"/>
                  </a:cubicBezTo>
                  <a:lnTo>
                    <a:pt x="277411" y="329729"/>
                  </a:lnTo>
                  <a:lnTo>
                    <a:pt x="495281" y="329729"/>
                  </a:lnTo>
                  <a:cubicBezTo>
                    <a:pt x="506228" y="329729"/>
                    <a:pt x="515128" y="338616"/>
                    <a:pt x="515128" y="349546"/>
                  </a:cubicBezTo>
                  <a:cubicBezTo>
                    <a:pt x="515128" y="491286"/>
                    <a:pt x="399607" y="606722"/>
                    <a:pt x="257564" y="606722"/>
                  </a:cubicBezTo>
                  <a:cubicBezTo>
                    <a:pt x="115521" y="606722"/>
                    <a:pt x="0" y="491286"/>
                    <a:pt x="0" y="349546"/>
                  </a:cubicBezTo>
                  <a:cubicBezTo>
                    <a:pt x="0" y="207717"/>
                    <a:pt x="115521" y="92370"/>
                    <a:pt x="257564" y="92370"/>
                  </a:cubicBezTo>
                  <a:close/>
                  <a:moveTo>
                    <a:pt x="350027" y="0"/>
                  </a:moveTo>
                  <a:cubicBezTo>
                    <a:pt x="492007" y="0"/>
                    <a:pt x="607639" y="115367"/>
                    <a:pt x="607639" y="257220"/>
                  </a:cubicBezTo>
                  <a:cubicBezTo>
                    <a:pt x="607639" y="268152"/>
                    <a:pt x="598737" y="277040"/>
                    <a:pt x="587788" y="277040"/>
                  </a:cubicBezTo>
                  <a:lnTo>
                    <a:pt x="350027" y="277040"/>
                  </a:lnTo>
                  <a:cubicBezTo>
                    <a:pt x="339078" y="277040"/>
                    <a:pt x="330176" y="268152"/>
                    <a:pt x="330176" y="257220"/>
                  </a:cubicBezTo>
                  <a:lnTo>
                    <a:pt x="330176" y="19820"/>
                  </a:lnTo>
                  <a:cubicBezTo>
                    <a:pt x="330176" y="8888"/>
                    <a:pt x="339078" y="0"/>
                    <a:pt x="350027" y="0"/>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1" name="îṣľiḓè"/>
            <p:cNvSpPr/>
            <p:nvPr/>
          </p:nvSpPr>
          <p:spPr bwMode="auto">
            <a:xfrm>
              <a:off x="4471521" y="1860106"/>
              <a:ext cx="353485" cy="240234"/>
            </a:xfrm>
            <a:custGeom>
              <a:avLst/>
              <a:gdLst>
                <a:gd name="connsiteX0" fmla="*/ 437011 w 604816"/>
                <a:gd name="connsiteY0" fmla="*/ 83550 h 411044"/>
                <a:gd name="connsiteX1" fmla="*/ 604816 w 604816"/>
                <a:gd name="connsiteY1" fmla="*/ 214450 h 411044"/>
                <a:gd name="connsiteX2" fmla="*/ 539177 w 604816"/>
                <a:gd name="connsiteY2" fmla="*/ 317799 h 411044"/>
                <a:gd name="connsiteX3" fmla="*/ 523523 w 604816"/>
                <a:gd name="connsiteY3" fmla="*/ 340690 h 411044"/>
                <a:gd name="connsiteX4" fmla="*/ 528878 w 604816"/>
                <a:gd name="connsiteY4" fmla="*/ 400177 h 411044"/>
                <a:gd name="connsiteX5" fmla="*/ 462004 w 604816"/>
                <a:gd name="connsiteY5" fmla="*/ 353300 h 411044"/>
                <a:gd name="connsiteX6" fmla="*/ 440033 w 604816"/>
                <a:gd name="connsiteY6" fmla="*/ 345213 h 411044"/>
                <a:gd name="connsiteX7" fmla="*/ 437011 w 604816"/>
                <a:gd name="connsiteY7" fmla="*/ 345350 h 411044"/>
                <a:gd name="connsiteX8" fmla="*/ 338279 w 604816"/>
                <a:gd name="connsiteY8" fmla="*/ 319992 h 411044"/>
                <a:gd name="connsiteX9" fmla="*/ 269207 w 604816"/>
                <a:gd name="connsiteY9" fmla="*/ 214450 h 411044"/>
                <a:gd name="connsiteX10" fmla="*/ 272091 w 604816"/>
                <a:gd name="connsiteY10" fmla="*/ 190189 h 411044"/>
                <a:gd name="connsiteX11" fmla="*/ 280467 w 604816"/>
                <a:gd name="connsiteY11" fmla="*/ 167299 h 411044"/>
                <a:gd name="connsiteX12" fmla="*/ 342948 w 604816"/>
                <a:gd name="connsiteY12" fmla="*/ 106166 h 411044"/>
                <a:gd name="connsiteX13" fmla="*/ 355581 w 604816"/>
                <a:gd name="connsiteY13" fmla="*/ 100135 h 411044"/>
                <a:gd name="connsiteX14" fmla="*/ 358602 w 604816"/>
                <a:gd name="connsiteY14" fmla="*/ 98765 h 411044"/>
                <a:gd name="connsiteX15" fmla="*/ 417375 w 604816"/>
                <a:gd name="connsiteY15" fmla="*/ 84509 h 411044"/>
                <a:gd name="connsiteX16" fmla="*/ 437011 w 604816"/>
                <a:gd name="connsiteY16" fmla="*/ 83550 h 411044"/>
                <a:gd name="connsiteX17" fmla="*/ 213353 w 604816"/>
                <a:gd name="connsiteY17" fmla="*/ 0 h 411044"/>
                <a:gd name="connsiteX18" fmla="*/ 340760 w 604816"/>
                <a:gd name="connsiteY18" fmla="*/ 33580 h 411044"/>
                <a:gd name="connsiteX19" fmla="*/ 331973 w 604816"/>
                <a:gd name="connsiteY19" fmla="*/ 37143 h 411044"/>
                <a:gd name="connsiteX20" fmla="*/ 327031 w 604816"/>
                <a:gd name="connsiteY20" fmla="*/ 39336 h 411044"/>
                <a:gd name="connsiteX21" fmla="*/ 310418 w 604816"/>
                <a:gd name="connsiteY21" fmla="*/ 47423 h 411044"/>
                <a:gd name="connsiteX22" fmla="*/ 306849 w 604816"/>
                <a:gd name="connsiteY22" fmla="*/ 49479 h 411044"/>
                <a:gd name="connsiteX23" fmla="*/ 294630 w 604816"/>
                <a:gd name="connsiteY23" fmla="*/ 56743 h 411044"/>
                <a:gd name="connsiteX24" fmla="*/ 289413 w 604816"/>
                <a:gd name="connsiteY24" fmla="*/ 60307 h 411044"/>
                <a:gd name="connsiteX25" fmla="*/ 279528 w 604816"/>
                <a:gd name="connsiteY25" fmla="*/ 67297 h 411044"/>
                <a:gd name="connsiteX26" fmla="*/ 274585 w 604816"/>
                <a:gd name="connsiteY26" fmla="*/ 71134 h 411044"/>
                <a:gd name="connsiteX27" fmla="*/ 264425 w 604816"/>
                <a:gd name="connsiteY27" fmla="*/ 79906 h 411044"/>
                <a:gd name="connsiteX28" fmla="*/ 261130 w 604816"/>
                <a:gd name="connsiteY28" fmla="*/ 82784 h 411044"/>
                <a:gd name="connsiteX29" fmla="*/ 249186 w 604816"/>
                <a:gd name="connsiteY29" fmla="*/ 95120 h 411044"/>
                <a:gd name="connsiteX30" fmla="*/ 246165 w 604816"/>
                <a:gd name="connsiteY30" fmla="*/ 98683 h 411044"/>
                <a:gd name="connsiteX31" fmla="*/ 238203 w 604816"/>
                <a:gd name="connsiteY31" fmla="*/ 108552 h 411044"/>
                <a:gd name="connsiteX32" fmla="*/ 234770 w 604816"/>
                <a:gd name="connsiteY32" fmla="*/ 113349 h 411044"/>
                <a:gd name="connsiteX33" fmla="*/ 228317 w 604816"/>
                <a:gd name="connsiteY33" fmla="*/ 123080 h 411044"/>
                <a:gd name="connsiteX34" fmla="*/ 225434 w 604816"/>
                <a:gd name="connsiteY34" fmla="*/ 127877 h 411044"/>
                <a:gd name="connsiteX35" fmla="*/ 218844 w 604816"/>
                <a:gd name="connsiteY35" fmla="*/ 140487 h 411044"/>
                <a:gd name="connsiteX36" fmla="*/ 217609 w 604816"/>
                <a:gd name="connsiteY36" fmla="*/ 142954 h 411044"/>
                <a:gd name="connsiteX37" fmla="*/ 211430 w 604816"/>
                <a:gd name="connsiteY37" fmla="*/ 158442 h 411044"/>
                <a:gd name="connsiteX38" fmla="*/ 209920 w 604816"/>
                <a:gd name="connsiteY38" fmla="*/ 163102 h 411044"/>
                <a:gd name="connsiteX39" fmla="*/ 206763 w 604816"/>
                <a:gd name="connsiteY39" fmla="*/ 174752 h 411044"/>
                <a:gd name="connsiteX40" fmla="*/ 205527 w 604816"/>
                <a:gd name="connsiteY40" fmla="*/ 180371 h 411044"/>
                <a:gd name="connsiteX41" fmla="*/ 203467 w 604816"/>
                <a:gd name="connsiteY41" fmla="*/ 192159 h 411044"/>
                <a:gd name="connsiteX42" fmla="*/ 202781 w 604816"/>
                <a:gd name="connsiteY42" fmla="*/ 197367 h 411044"/>
                <a:gd name="connsiteX43" fmla="*/ 201820 w 604816"/>
                <a:gd name="connsiteY43" fmla="*/ 214499 h 411044"/>
                <a:gd name="connsiteX44" fmla="*/ 203467 w 604816"/>
                <a:gd name="connsiteY44" fmla="*/ 236155 h 411044"/>
                <a:gd name="connsiteX45" fmla="*/ 204154 w 604816"/>
                <a:gd name="connsiteY45" fmla="*/ 241637 h 411044"/>
                <a:gd name="connsiteX46" fmla="*/ 208822 w 604816"/>
                <a:gd name="connsiteY46" fmla="*/ 262608 h 411044"/>
                <a:gd name="connsiteX47" fmla="*/ 208959 w 604816"/>
                <a:gd name="connsiteY47" fmla="*/ 263019 h 411044"/>
                <a:gd name="connsiteX48" fmla="*/ 216373 w 604816"/>
                <a:gd name="connsiteY48" fmla="*/ 282893 h 411044"/>
                <a:gd name="connsiteX49" fmla="*/ 218707 w 604816"/>
                <a:gd name="connsiteY49" fmla="*/ 287827 h 411044"/>
                <a:gd name="connsiteX50" fmla="*/ 229004 w 604816"/>
                <a:gd name="connsiteY50" fmla="*/ 307152 h 411044"/>
                <a:gd name="connsiteX51" fmla="*/ 229416 w 604816"/>
                <a:gd name="connsiteY51" fmla="*/ 307700 h 411044"/>
                <a:gd name="connsiteX52" fmla="*/ 242321 w 604816"/>
                <a:gd name="connsiteY52" fmla="*/ 325381 h 411044"/>
                <a:gd name="connsiteX53" fmla="*/ 245616 w 604816"/>
                <a:gd name="connsiteY53" fmla="*/ 329630 h 411044"/>
                <a:gd name="connsiteX54" fmla="*/ 249186 w 604816"/>
                <a:gd name="connsiteY54" fmla="*/ 333742 h 411044"/>
                <a:gd name="connsiteX55" fmla="*/ 213490 w 604816"/>
                <a:gd name="connsiteY55" fmla="*/ 336209 h 411044"/>
                <a:gd name="connsiteX56" fmla="*/ 213353 w 604816"/>
                <a:gd name="connsiteY56" fmla="*/ 336209 h 411044"/>
                <a:gd name="connsiteX57" fmla="*/ 187679 w 604816"/>
                <a:gd name="connsiteY57" fmla="*/ 344159 h 411044"/>
                <a:gd name="connsiteX58" fmla="*/ 87318 w 604816"/>
                <a:gd name="connsiteY58" fmla="*/ 411044 h 411044"/>
                <a:gd name="connsiteX59" fmla="*/ 99674 w 604816"/>
                <a:gd name="connsiteY59" fmla="*/ 324148 h 411044"/>
                <a:gd name="connsiteX60" fmla="*/ 84023 w 604816"/>
                <a:gd name="connsiteY60" fmla="*/ 301259 h 411044"/>
                <a:gd name="connsiteX61" fmla="*/ 0 w 604816"/>
                <a:gd name="connsiteY61" fmla="*/ 168036 h 411044"/>
                <a:gd name="connsiteX62" fmla="*/ 213353 w 604816"/>
                <a:gd name="connsiteY62" fmla="*/ 0 h 41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4816" h="411044">
                  <a:moveTo>
                    <a:pt x="437011" y="83550"/>
                  </a:moveTo>
                  <a:cubicBezTo>
                    <a:pt x="529565" y="83550"/>
                    <a:pt x="604816" y="142215"/>
                    <a:pt x="604816" y="214450"/>
                  </a:cubicBezTo>
                  <a:cubicBezTo>
                    <a:pt x="604816" y="254885"/>
                    <a:pt x="580922" y="292579"/>
                    <a:pt x="539177" y="317799"/>
                  </a:cubicBezTo>
                  <a:cubicBezTo>
                    <a:pt x="530938" y="322871"/>
                    <a:pt x="525308" y="331095"/>
                    <a:pt x="523523" y="340690"/>
                  </a:cubicBezTo>
                  <a:cubicBezTo>
                    <a:pt x="519953" y="360564"/>
                    <a:pt x="522974" y="381125"/>
                    <a:pt x="528878" y="400177"/>
                  </a:cubicBezTo>
                  <a:cubicBezTo>
                    <a:pt x="505122" y="387156"/>
                    <a:pt x="481366" y="370022"/>
                    <a:pt x="462004" y="353300"/>
                  </a:cubicBezTo>
                  <a:cubicBezTo>
                    <a:pt x="455824" y="348091"/>
                    <a:pt x="448134" y="345213"/>
                    <a:pt x="440033" y="345213"/>
                  </a:cubicBezTo>
                  <a:cubicBezTo>
                    <a:pt x="438934" y="345213"/>
                    <a:pt x="437835" y="345350"/>
                    <a:pt x="437011" y="345350"/>
                  </a:cubicBezTo>
                  <a:cubicBezTo>
                    <a:pt x="401308" y="345350"/>
                    <a:pt x="367253" y="336577"/>
                    <a:pt x="338279" y="319992"/>
                  </a:cubicBezTo>
                  <a:cubicBezTo>
                    <a:pt x="295023" y="295183"/>
                    <a:pt x="269207" y="255844"/>
                    <a:pt x="269207" y="214450"/>
                  </a:cubicBezTo>
                  <a:cubicBezTo>
                    <a:pt x="269207" y="206089"/>
                    <a:pt x="270168" y="198002"/>
                    <a:pt x="272091" y="190189"/>
                  </a:cubicBezTo>
                  <a:cubicBezTo>
                    <a:pt x="274013" y="182239"/>
                    <a:pt x="276760" y="174563"/>
                    <a:pt x="280467" y="167299"/>
                  </a:cubicBezTo>
                  <a:cubicBezTo>
                    <a:pt x="292826" y="142352"/>
                    <a:pt x="314797" y="121107"/>
                    <a:pt x="342948" y="106166"/>
                  </a:cubicBezTo>
                  <a:cubicBezTo>
                    <a:pt x="347067" y="103973"/>
                    <a:pt x="351187" y="102054"/>
                    <a:pt x="355581" y="100135"/>
                  </a:cubicBezTo>
                  <a:cubicBezTo>
                    <a:pt x="356542" y="99724"/>
                    <a:pt x="357503" y="99176"/>
                    <a:pt x="358602" y="98765"/>
                  </a:cubicBezTo>
                  <a:cubicBezTo>
                    <a:pt x="376454" y="91363"/>
                    <a:pt x="396228" y="86428"/>
                    <a:pt x="417375" y="84509"/>
                  </a:cubicBezTo>
                  <a:cubicBezTo>
                    <a:pt x="423829" y="83824"/>
                    <a:pt x="430283" y="83550"/>
                    <a:pt x="437011" y="83550"/>
                  </a:cubicBezTo>
                  <a:close/>
                  <a:moveTo>
                    <a:pt x="213353" y="0"/>
                  </a:moveTo>
                  <a:cubicBezTo>
                    <a:pt x="259757" y="0"/>
                    <a:pt x="304377" y="12061"/>
                    <a:pt x="340760" y="33580"/>
                  </a:cubicBezTo>
                  <a:cubicBezTo>
                    <a:pt x="337740" y="34676"/>
                    <a:pt x="334856" y="36047"/>
                    <a:pt x="331973" y="37143"/>
                  </a:cubicBezTo>
                  <a:cubicBezTo>
                    <a:pt x="330326" y="37966"/>
                    <a:pt x="328678" y="38514"/>
                    <a:pt x="327031" y="39336"/>
                  </a:cubicBezTo>
                  <a:cubicBezTo>
                    <a:pt x="321264" y="41803"/>
                    <a:pt x="315773" y="44545"/>
                    <a:pt x="310418" y="47423"/>
                  </a:cubicBezTo>
                  <a:cubicBezTo>
                    <a:pt x="309183" y="48108"/>
                    <a:pt x="308084" y="48793"/>
                    <a:pt x="306849" y="49479"/>
                  </a:cubicBezTo>
                  <a:cubicBezTo>
                    <a:pt x="302730" y="51809"/>
                    <a:pt x="298611" y="54139"/>
                    <a:pt x="294630" y="56743"/>
                  </a:cubicBezTo>
                  <a:cubicBezTo>
                    <a:pt x="292845" y="57839"/>
                    <a:pt x="291060" y="59073"/>
                    <a:pt x="289413" y="60307"/>
                  </a:cubicBezTo>
                  <a:cubicBezTo>
                    <a:pt x="285980" y="62500"/>
                    <a:pt x="282685" y="64830"/>
                    <a:pt x="279528" y="67297"/>
                  </a:cubicBezTo>
                  <a:cubicBezTo>
                    <a:pt x="277880" y="68530"/>
                    <a:pt x="276233" y="69901"/>
                    <a:pt x="274585" y="71134"/>
                  </a:cubicBezTo>
                  <a:cubicBezTo>
                    <a:pt x="271015" y="74013"/>
                    <a:pt x="267720" y="76891"/>
                    <a:pt x="264425" y="79906"/>
                  </a:cubicBezTo>
                  <a:cubicBezTo>
                    <a:pt x="263327" y="80866"/>
                    <a:pt x="262229" y="81825"/>
                    <a:pt x="261130" y="82784"/>
                  </a:cubicBezTo>
                  <a:cubicBezTo>
                    <a:pt x="257012" y="86759"/>
                    <a:pt x="253030" y="90871"/>
                    <a:pt x="249186" y="95120"/>
                  </a:cubicBezTo>
                  <a:cubicBezTo>
                    <a:pt x="248088" y="96216"/>
                    <a:pt x="247264" y="97450"/>
                    <a:pt x="246165" y="98683"/>
                  </a:cubicBezTo>
                  <a:cubicBezTo>
                    <a:pt x="243420" y="101836"/>
                    <a:pt x="240811" y="105125"/>
                    <a:pt x="238203" y="108552"/>
                  </a:cubicBezTo>
                  <a:cubicBezTo>
                    <a:pt x="237104" y="110197"/>
                    <a:pt x="235869" y="111704"/>
                    <a:pt x="234770" y="113349"/>
                  </a:cubicBezTo>
                  <a:cubicBezTo>
                    <a:pt x="232573" y="116501"/>
                    <a:pt x="230377" y="119791"/>
                    <a:pt x="228317" y="123080"/>
                  </a:cubicBezTo>
                  <a:cubicBezTo>
                    <a:pt x="227356" y="124725"/>
                    <a:pt x="226395" y="126233"/>
                    <a:pt x="225434" y="127877"/>
                  </a:cubicBezTo>
                  <a:cubicBezTo>
                    <a:pt x="223100" y="132126"/>
                    <a:pt x="220904" y="136238"/>
                    <a:pt x="218844" y="140487"/>
                  </a:cubicBezTo>
                  <a:cubicBezTo>
                    <a:pt x="218432" y="141309"/>
                    <a:pt x="218021" y="142132"/>
                    <a:pt x="217609" y="142954"/>
                  </a:cubicBezTo>
                  <a:cubicBezTo>
                    <a:pt x="215275" y="148025"/>
                    <a:pt x="213215" y="153233"/>
                    <a:pt x="211430" y="158442"/>
                  </a:cubicBezTo>
                  <a:cubicBezTo>
                    <a:pt x="210881" y="159949"/>
                    <a:pt x="210469" y="161457"/>
                    <a:pt x="209920" y="163102"/>
                  </a:cubicBezTo>
                  <a:cubicBezTo>
                    <a:pt x="208685" y="166940"/>
                    <a:pt x="207724" y="170777"/>
                    <a:pt x="206763" y="174752"/>
                  </a:cubicBezTo>
                  <a:cubicBezTo>
                    <a:pt x="206213" y="176671"/>
                    <a:pt x="205801" y="178453"/>
                    <a:pt x="205527" y="180371"/>
                  </a:cubicBezTo>
                  <a:cubicBezTo>
                    <a:pt x="204703" y="184209"/>
                    <a:pt x="204017" y="188184"/>
                    <a:pt x="203467" y="192159"/>
                  </a:cubicBezTo>
                  <a:cubicBezTo>
                    <a:pt x="203193" y="193940"/>
                    <a:pt x="202918" y="195585"/>
                    <a:pt x="202781" y="197367"/>
                  </a:cubicBezTo>
                  <a:cubicBezTo>
                    <a:pt x="202232" y="203123"/>
                    <a:pt x="201820" y="208743"/>
                    <a:pt x="201820" y="214499"/>
                  </a:cubicBezTo>
                  <a:cubicBezTo>
                    <a:pt x="201820" y="221901"/>
                    <a:pt x="202506" y="229028"/>
                    <a:pt x="203467" y="236155"/>
                  </a:cubicBezTo>
                  <a:cubicBezTo>
                    <a:pt x="203605" y="238074"/>
                    <a:pt x="203879" y="239719"/>
                    <a:pt x="204154" y="241637"/>
                  </a:cubicBezTo>
                  <a:cubicBezTo>
                    <a:pt x="205390" y="248627"/>
                    <a:pt x="206763" y="255755"/>
                    <a:pt x="208822" y="262608"/>
                  </a:cubicBezTo>
                  <a:cubicBezTo>
                    <a:pt x="208822" y="262745"/>
                    <a:pt x="208959" y="262882"/>
                    <a:pt x="208959" y="263019"/>
                  </a:cubicBezTo>
                  <a:cubicBezTo>
                    <a:pt x="211019" y="269735"/>
                    <a:pt x="213627" y="276451"/>
                    <a:pt x="216373" y="282893"/>
                  </a:cubicBezTo>
                  <a:cubicBezTo>
                    <a:pt x="217197" y="284537"/>
                    <a:pt x="217883" y="286182"/>
                    <a:pt x="218707" y="287827"/>
                  </a:cubicBezTo>
                  <a:cubicBezTo>
                    <a:pt x="221727" y="294406"/>
                    <a:pt x="225160" y="300847"/>
                    <a:pt x="229004" y="307152"/>
                  </a:cubicBezTo>
                  <a:cubicBezTo>
                    <a:pt x="229141" y="307289"/>
                    <a:pt x="229278" y="307563"/>
                    <a:pt x="229416" y="307700"/>
                  </a:cubicBezTo>
                  <a:cubicBezTo>
                    <a:pt x="233260" y="313731"/>
                    <a:pt x="237653" y="319625"/>
                    <a:pt x="242321" y="325381"/>
                  </a:cubicBezTo>
                  <a:cubicBezTo>
                    <a:pt x="243420" y="326752"/>
                    <a:pt x="244518" y="328122"/>
                    <a:pt x="245616" y="329630"/>
                  </a:cubicBezTo>
                  <a:cubicBezTo>
                    <a:pt x="246852" y="331001"/>
                    <a:pt x="247950" y="332371"/>
                    <a:pt x="249186" y="333742"/>
                  </a:cubicBezTo>
                  <a:cubicBezTo>
                    <a:pt x="237379" y="335387"/>
                    <a:pt x="225572" y="336209"/>
                    <a:pt x="213490" y="336209"/>
                  </a:cubicBezTo>
                  <a:lnTo>
                    <a:pt x="213353" y="336209"/>
                  </a:lnTo>
                  <a:cubicBezTo>
                    <a:pt x="204154" y="335661"/>
                    <a:pt x="194681" y="337991"/>
                    <a:pt x="187679" y="344159"/>
                  </a:cubicBezTo>
                  <a:cubicBezTo>
                    <a:pt x="158847" y="368692"/>
                    <a:pt x="122602" y="394323"/>
                    <a:pt x="87318" y="411044"/>
                  </a:cubicBezTo>
                  <a:cubicBezTo>
                    <a:pt x="97890" y="384317"/>
                    <a:pt x="105029" y="353479"/>
                    <a:pt x="99674" y="324148"/>
                  </a:cubicBezTo>
                  <a:cubicBezTo>
                    <a:pt x="98027" y="314691"/>
                    <a:pt x="92261" y="306330"/>
                    <a:pt x="84023" y="301259"/>
                  </a:cubicBezTo>
                  <a:cubicBezTo>
                    <a:pt x="30616" y="268912"/>
                    <a:pt x="0" y="220393"/>
                    <a:pt x="0" y="168036"/>
                  </a:cubicBezTo>
                  <a:cubicBezTo>
                    <a:pt x="0" y="75383"/>
                    <a:pt x="95693" y="0"/>
                    <a:pt x="213353" y="0"/>
                  </a:cubicBezTo>
                  <a:close/>
                </a:path>
              </a:pathLst>
            </a:custGeom>
            <a:solidFill>
              <a:schemeClr val="bg1"/>
            </a:solidFill>
            <a:ln>
              <a:noFill/>
            </a:ln>
          </p:spPr>
          <p:txBody>
            <a:bodyPr vert="horz" wrap="square" lIns="91440" tIns="45720" rIns="91440" bIns="45720" numCol="1" anchor="t" anchorCtr="0" compatLnSpc="1">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2" name="iṧḷíde"/>
            <p:cNvSpPr/>
            <p:nvPr/>
          </p:nvSpPr>
          <p:spPr bwMode="auto">
            <a:xfrm>
              <a:off x="3875298" y="3251795"/>
              <a:ext cx="340948" cy="340433"/>
            </a:xfrm>
            <a:custGeom>
              <a:avLst/>
              <a:gdLst>
                <a:gd name="T0" fmla="*/ 3413 w 6827"/>
                <a:gd name="T1" fmla="*/ 0 h 6827"/>
                <a:gd name="T2" fmla="*/ 0 w 6827"/>
                <a:gd name="T3" fmla="*/ 3413 h 6827"/>
                <a:gd name="T4" fmla="*/ 3413 w 6827"/>
                <a:gd name="T5" fmla="*/ 6827 h 6827"/>
                <a:gd name="T6" fmla="*/ 6827 w 6827"/>
                <a:gd name="T7" fmla="*/ 3413 h 6827"/>
                <a:gd name="T8" fmla="*/ 3413 w 6827"/>
                <a:gd name="T9" fmla="*/ 0 h 6827"/>
                <a:gd name="T10" fmla="*/ 5017 w 6827"/>
                <a:gd name="T11" fmla="*/ 3033 h 6827"/>
                <a:gd name="T12" fmla="*/ 3431 w 6827"/>
                <a:gd name="T13" fmla="*/ 4619 h 6827"/>
                <a:gd name="T14" fmla="*/ 2802 w 6827"/>
                <a:gd name="T15" fmla="*/ 4619 h 6827"/>
                <a:gd name="T16" fmla="*/ 1884 w 6827"/>
                <a:gd name="T17" fmla="*/ 3701 h 6827"/>
                <a:gd name="T18" fmla="*/ 1884 w 6827"/>
                <a:gd name="T19" fmla="*/ 3072 h 6827"/>
                <a:gd name="T20" fmla="*/ 2514 w 6827"/>
                <a:gd name="T21" fmla="*/ 3072 h 6827"/>
                <a:gd name="T22" fmla="*/ 3117 w 6827"/>
                <a:gd name="T23" fmla="*/ 3674 h 6827"/>
                <a:gd name="T24" fmla="*/ 4387 w 6827"/>
                <a:gd name="T25" fmla="*/ 2404 h 6827"/>
                <a:gd name="T26" fmla="*/ 5017 w 6827"/>
                <a:gd name="T27" fmla="*/ 2404 h 6827"/>
                <a:gd name="T28" fmla="*/ 5017 w 6827"/>
                <a:gd name="T29" fmla="*/ 3033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27" h="6827">
                  <a:moveTo>
                    <a:pt x="3413" y="0"/>
                  </a:moveTo>
                  <a:cubicBezTo>
                    <a:pt x="1531" y="0"/>
                    <a:pt x="0" y="1531"/>
                    <a:pt x="0" y="3413"/>
                  </a:cubicBezTo>
                  <a:cubicBezTo>
                    <a:pt x="0" y="5295"/>
                    <a:pt x="1531" y="6827"/>
                    <a:pt x="3413" y="6827"/>
                  </a:cubicBezTo>
                  <a:cubicBezTo>
                    <a:pt x="5296" y="6827"/>
                    <a:pt x="6827" y="5295"/>
                    <a:pt x="6827" y="3413"/>
                  </a:cubicBezTo>
                  <a:cubicBezTo>
                    <a:pt x="6827" y="1531"/>
                    <a:pt x="5296" y="0"/>
                    <a:pt x="3413" y="0"/>
                  </a:cubicBezTo>
                  <a:close/>
                  <a:moveTo>
                    <a:pt x="5017" y="3033"/>
                  </a:moveTo>
                  <a:lnTo>
                    <a:pt x="3431" y="4619"/>
                  </a:lnTo>
                  <a:cubicBezTo>
                    <a:pt x="3257" y="4792"/>
                    <a:pt x="2976" y="4792"/>
                    <a:pt x="2802" y="4619"/>
                  </a:cubicBezTo>
                  <a:lnTo>
                    <a:pt x="1884" y="3701"/>
                  </a:lnTo>
                  <a:cubicBezTo>
                    <a:pt x="1710" y="3527"/>
                    <a:pt x="1710" y="3245"/>
                    <a:pt x="1884" y="3072"/>
                  </a:cubicBezTo>
                  <a:cubicBezTo>
                    <a:pt x="2058" y="2898"/>
                    <a:pt x="2340" y="2898"/>
                    <a:pt x="2514" y="3072"/>
                  </a:cubicBezTo>
                  <a:lnTo>
                    <a:pt x="3117" y="3674"/>
                  </a:lnTo>
                  <a:lnTo>
                    <a:pt x="4387" y="2404"/>
                  </a:lnTo>
                  <a:cubicBezTo>
                    <a:pt x="4561" y="2230"/>
                    <a:pt x="4843" y="2230"/>
                    <a:pt x="5017" y="2404"/>
                  </a:cubicBezTo>
                  <a:cubicBezTo>
                    <a:pt x="5190" y="2578"/>
                    <a:pt x="5190" y="2859"/>
                    <a:pt x="5017" y="3033"/>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3" name="ïslíḓé"/>
            <p:cNvSpPr/>
            <p:nvPr/>
          </p:nvSpPr>
          <p:spPr bwMode="auto">
            <a:xfrm>
              <a:off x="7360651" y="1810393"/>
              <a:ext cx="343455" cy="339662"/>
            </a:xfrm>
            <a:custGeom>
              <a:avLst/>
              <a:gdLst>
                <a:gd name="connsiteX0" fmla="*/ 466437 w 600511"/>
                <a:gd name="connsiteY0" fmla="*/ 421770 h 593879"/>
                <a:gd name="connsiteX1" fmla="*/ 504684 w 600511"/>
                <a:gd name="connsiteY1" fmla="*/ 459981 h 593879"/>
                <a:gd name="connsiteX2" fmla="*/ 466437 w 600511"/>
                <a:gd name="connsiteY2" fmla="*/ 498192 h 593879"/>
                <a:gd name="connsiteX3" fmla="*/ 428190 w 600511"/>
                <a:gd name="connsiteY3" fmla="*/ 459981 h 593879"/>
                <a:gd name="connsiteX4" fmla="*/ 466437 w 600511"/>
                <a:gd name="connsiteY4" fmla="*/ 421770 h 593879"/>
                <a:gd name="connsiteX5" fmla="*/ 453390 w 600511"/>
                <a:gd name="connsiteY5" fmla="*/ 375066 h 593879"/>
                <a:gd name="connsiteX6" fmla="*/ 421127 w 600511"/>
                <a:gd name="connsiteY6" fmla="*/ 386990 h 593879"/>
                <a:gd name="connsiteX7" fmla="*/ 418868 w 600511"/>
                <a:gd name="connsiteY7" fmla="*/ 392146 h 593879"/>
                <a:gd name="connsiteX8" fmla="*/ 424031 w 600511"/>
                <a:gd name="connsiteY8" fmla="*/ 406325 h 593879"/>
                <a:gd name="connsiteX9" fmla="*/ 423385 w 600511"/>
                <a:gd name="connsiteY9" fmla="*/ 411481 h 593879"/>
                <a:gd name="connsiteX10" fmla="*/ 416287 w 600511"/>
                <a:gd name="connsiteY10" fmla="*/ 413737 h 593879"/>
                <a:gd name="connsiteX11" fmla="*/ 402414 w 600511"/>
                <a:gd name="connsiteY11" fmla="*/ 407292 h 593879"/>
                <a:gd name="connsiteX12" fmla="*/ 397252 w 600511"/>
                <a:gd name="connsiteY12" fmla="*/ 409226 h 593879"/>
                <a:gd name="connsiteX13" fmla="*/ 383056 w 600511"/>
                <a:gd name="connsiteY13" fmla="*/ 440485 h 593879"/>
                <a:gd name="connsiteX14" fmla="*/ 384669 w 600511"/>
                <a:gd name="connsiteY14" fmla="*/ 445318 h 593879"/>
                <a:gd name="connsiteX15" fmla="*/ 398542 w 600511"/>
                <a:gd name="connsiteY15" fmla="*/ 451764 h 593879"/>
                <a:gd name="connsiteX16" fmla="*/ 401769 w 600511"/>
                <a:gd name="connsiteY16" fmla="*/ 455953 h 593879"/>
                <a:gd name="connsiteX17" fmla="*/ 398220 w 600511"/>
                <a:gd name="connsiteY17" fmla="*/ 462720 h 593879"/>
                <a:gd name="connsiteX18" fmla="*/ 384024 w 600511"/>
                <a:gd name="connsiteY18" fmla="*/ 467876 h 593879"/>
                <a:gd name="connsiteX19" fmla="*/ 381766 w 600511"/>
                <a:gd name="connsiteY19" fmla="*/ 472710 h 593879"/>
                <a:gd name="connsiteX20" fmla="*/ 393380 w 600511"/>
                <a:gd name="connsiteY20" fmla="*/ 504936 h 593879"/>
                <a:gd name="connsiteX21" fmla="*/ 398542 w 600511"/>
                <a:gd name="connsiteY21" fmla="*/ 507192 h 593879"/>
                <a:gd name="connsiteX22" fmla="*/ 412738 w 600511"/>
                <a:gd name="connsiteY22" fmla="*/ 502036 h 593879"/>
                <a:gd name="connsiteX23" fmla="*/ 417900 w 600511"/>
                <a:gd name="connsiteY23" fmla="*/ 502680 h 593879"/>
                <a:gd name="connsiteX24" fmla="*/ 420159 w 600511"/>
                <a:gd name="connsiteY24" fmla="*/ 510092 h 593879"/>
                <a:gd name="connsiteX25" fmla="*/ 413706 w 600511"/>
                <a:gd name="connsiteY25" fmla="*/ 523949 h 593879"/>
                <a:gd name="connsiteX26" fmla="*/ 415642 w 600511"/>
                <a:gd name="connsiteY26" fmla="*/ 528783 h 593879"/>
                <a:gd name="connsiteX27" fmla="*/ 446937 w 600511"/>
                <a:gd name="connsiteY27" fmla="*/ 543285 h 593879"/>
                <a:gd name="connsiteX28" fmla="*/ 451777 w 600511"/>
                <a:gd name="connsiteY28" fmla="*/ 541351 h 593879"/>
                <a:gd name="connsiteX29" fmla="*/ 458230 w 600511"/>
                <a:gd name="connsiteY29" fmla="*/ 527494 h 593879"/>
                <a:gd name="connsiteX30" fmla="*/ 462424 w 600511"/>
                <a:gd name="connsiteY30" fmla="*/ 524272 h 593879"/>
                <a:gd name="connsiteX31" fmla="*/ 469199 w 600511"/>
                <a:gd name="connsiteY31" fmla="*/ 528139 h 593879"/>
                <a:gd name="connsiteX32" fmla="*/ 474361 w 600511"/>
                <a:gd name="connsiteY32" fmla="*/ 542318 h 593879"/>
                <a:gd name="connsiteX33" fmla="*/ 479201 w 600511"/>
                <a:gd name="connsiteY33" fmla="*/ 544574 h 593879"/>
                <a:gd name="connsiteX34" fmla="*/ 511464 w 600511"/>
                <a:gd name="connsiteY34" fmla="*/ 532650 h 593879"/>
                <a:gd name="connsiteX35" fmla="*/ 513723 w 600511"/>
                <a:gd name="connsiteY35" fmla="*/ 527816 h 593879"/>
                <a:gd name="connsiteX36" fmla="*/ 508560 w 600511"/>
                <a:gd name="connsiteY36" fmla="*/ 513315 h 593879"/>
                <a:gd name="connsiteX37" fmla="*/ 509206 w 600511"/>
                <a:gd name="connsiteY37" fmla="*/ 508159 h 593879"/>
                <a:gd name="connsiteX38" fmla="*/ 516626 w 600511"/>
                <a:gd name="connsiteY38" fmla="*/ 506225 h 593879"/>
                <a:gd name="connsiteX39" fmla="*/ 530500 w 600511"/>
                <a:gd name="connsiteY39" fmla="*/ 512348 h 593879"/>
                <a:gd name="connsiteX40" fmla="*/ 535339 w 600511"/>
                <a:gd name="connsiteY40" fmla="*/ 510737 h 593879"/>
                <a:gd name="connsiteX41" fmla="*/ 549858 w 600511"/>
                <a:gd name="connsiteY41" fmla="*/ 479478 h 593879"/>
                <a:gd name="connsiteX42" fmla="*/ 547922 w 600511"/>
                <a:gd name="connsiteY42" fmla="*/ 474322 h 593879"/>
                <a:gd name="connsiteX43" fmla="*/ 534049 w 600511"/>
                <a:gd name="connsiteY43" fmla="*/ 467876 h 593879"/>
                <a:gd name="connsiteX44" fmla="*/ 531145 w 600511"/>
                <a:gd name="connsiteY44" fmla="*/ 461109 h 593879"/>
                <a:gd name="connsiteX45" fmla="*/ 534694 w 600511"/>
                <a:gd name="connsiteY45" fmla="*/ 457242 h 593879"/>
                <a:gd name="connsiteX46" fmla="*/ 548890 w 600511"/>
                <a:gd name="connsiteY46" fmla="*/ 451764 h 593879"/>
                <a:gd name="connsiteX47" fmla="*/ 551148 w 600511"/>
                <a:gd name="connsiteY47" fmla="*/ 446930 h 593879"/>
                <a:gd name="connsiteX48" fmla="*/ 539211 w 600511"/>
                <a:gd name="connsiteY48" fmla="*/ 414704 h 593879"/>
                <a:gd name="connsiteX49" fmla="*/ 534371 w 600511"/>
                <a:gd name="connsiteY49" fmla="*/ 412448 h 593879"/>
                <a:gd name="connsiteX50" fmla="*/ 520175 w 600511"/>
                <a:gd name="connsiteY50" fmla="*/ 417604 h 593879"/>
                <a:gd name="connsiteX51" fmla="*/ 514691 w 600511"/>
                <a:gd name="connsiteY51" fmla="*/ 416960 h 593879"/>
                <a:gd name="connsiteX52" fmla="*/ 512755 w 600511"/>
                <a:gd name="connsiteY52" fmla="*/ 409548 h 593879"/>
                <a:gd name="connsiteX53" fmla="*/ 518885 w 600511"/>
                <a:gd name="connsiteY53" fmla="*/ 396013 h 593879"/>
                <a:gd name="connsiteX54" fmla="*/ 516949 w 600511"/>
                <a:gd name="connsiteY54" fmla="*/ 390857 h 593879"/>
                <a:gd name="connsiteX55" fmla="*/ 485976 w 600511"/>
                <a:gd name="connsiteY55" fmla="*/ 376355 h 593879"/>
                <a:gd name="connsiteX56" fmla="*/ 480814 w 600511"/>
                <a:gd name="connsiteY56" fmla="*/ 378289 h 593879"/>
                <a:gd name="connsiteX57" fmla="*/ 474361 w 600511"/>
                <a:gd name="connsiteY57" fmla="*/ 392146 h 593879"/>
                <a:gd name="connsiteX58" fmla="*/ 470167 w 600511"/>
                <a:gd name="connsiteY58" fmla="*/ 395368 h 593879"/>
                <a:gd name="connsiteX59" fmla="*/ 463714 w 600511"/>
                <a:gd name="connsiteY59" fmla="*/ 391824 h 593879"/>
                <a:gd name="connsiteX60" fmla="*/ 458230 w 600511"/>
                <a:gd name="connsiteY60" fmla="*/ 377322 h 593879"/>
                <a:gd name="connsiteX61" fmla="*/ 453390 w 600511"/>
                <a:gd name="connsiteY61" fmla="*/ 375066 h 593879"/>
                <a:gd name="connsiteX62" fmla="*/ 0 w 600511"/>
                <a:gd name="connsiteY62" fmla="*/ 372515 h 593879"/>
                <a:gd name="connsiteX63" fmla="*/ 233292 w 600511"/>
                <a:gd name="connsiteY63" fmla="*/ 465626 h 593879"/>
                <a:gd name="connsiteX64" fmla="*/ 305248 w 600511"/>
                <a:gd name="connsiteY64" fmla="*/ 461116 h 593879"/>
                <a:gd name="connsiteX65" fmla="*/ 332998 w 600511"/>
                <a:gd name="connsiteY65" fmla="*/ 549716 h 593879"/>
                <a:gd name="connsiteX66" fmla="*/ 233292 w 600511"/>
                <a:gd name="connsiteY66" fmla="*/ 558737 h 593879"/>
                <a:gd name="connsiteX67" fmla="*/ 0 w 600511"/>
                <a:gd name="connsiteY67" fmla="*/ 465626 h 593879"/>
                <a:gd name="connsiteX68" fmla="*/ 466295 w 600511"/>
                <a:gd name="connsiteY68" fmla="*/ 326083 h 593879"/>
                <a:gd name="connsiteX69" fmla="*/ 600511 w 600511"/>
                <a:gd name="connsiteY69" fmla="*/ 459820 h 593879"/>
                <a:gd name="connsiteX70" fmla="*/ 466295 w 600511"/>
                <a:gd name="connsiteY70" fmla="*/ 593879 h 593879"/>
                <a:gd name="connsiteX71" fmla="*/ 332080 w 600511"/>
                <a:gd name="connsiteY71" fmla="*/ 459820 h 593879"/>
                <a:gd name="connsiteX72" fmla="*/ 466295 w 600511"/>
                <a:gd name="connsiteY72" fmla="*/ 326083 h 593879"/>
                <a:gd name="connsiteX73" fmla="*/ 0 w 600511"/>
                <a:gd name="connsiteY73" fmla="*/ 232654 h 593879"/>
                <a:gd name="connsiteX74" fmla="*/ 233309 w 600511"/>
                <a:gd name="connsiteY74" fmla="*/ 326103 h 593879"/>
                <a:gd name="connsiteX75" fmla="*/ 466296 w 600511"/>
                <a:gd name="connsiteY75" fmla="*/ 232654 h 593879"/>
                <a:gd name="connsiteX76" fmla="*/ 466296 w 600511"/>
                <a:gd name="connsiteY76" fmla="*/ 299035 h 593879"/>
                <a:gd name="connsiteX77" fmla="*/ 312370 w 600511"/>
                <a:gd name="connsiteY77" fmla="*/ 413429 h 593879"/>
                <a:gd name="connsiteX78" fmla="*/ 233309 w 600511"/>
                <a:gd name="connsiteY78" fmla="*/ 419229 h 593879"/>
                <a:gd name="connsiteX79" fmla="*/ 0 w 600511"/>
                <a:gd name="connsiteY79" fmla="*/ 326103 h 593879"/>
                <a:gd name="connsiteX80" fmla="*/ 233309 w 600511"/>
                <a:gd name="connsiteY80" fmla="*/ 23200 h 593879"/>
                <a:gd name="connsiteX81" fmla="*/ 23234 w 600511"/>
                <a:gd name="connsiteY81" fmla="*/ 93123 h 593879"/>
                <a:gd name="connsiteX82" fmla="*/ 233309 w 600511"/>
                <a:gd name="connsiteY82" fmla="*/ 163046 h 593879"/>
                <a:gd name="connsiteX83" fmla="*/ 443062 w 600511"/>
                <a:gd name="connsiteY83" fmla="*/ 93123 h 593879"/>
                <a:gd name="connsiteX84" fmla="*/ 233309 w 600511"/>
                <a:gd name="connsiteY84" fmla="*/ 23200 h 593879"/>
                <a:gd name="connsiteX85" fmla="*/ 233309 w 600511"/>
                <a:gd name="connsiteY85" fmla="*/ 0 h 593879"/>
                <a:gd name="connsiteX86" fmla="*/ 466296 w 600511"/>
                <a:gd name="connsiteY86" fmla="*/ 93123 h 593879"/>
                <a:gd name="connsiteX87" fmla="*/ 466296 w 600511"/>
                <a:gd name="connsiteY87" fmla="*/ 186246 h 593879"/>
                <a:gd name="connsiteX88" fmla="*/ 233309 w 600511"/>
                <a:gd name="connsiteY88" fmla="*/ 279369 h 593879"/>
                <a:gd name="connsiteX89" fmla="*/ 0 w 600511"/>
                <a:gd name="connsiteY89" fmla="*/ 186246 h 593879"/>
                <a:gd name="connsiteX90" fmla="*/ 0 w 600511"/>
                <a:gd name="connsiteY90" fmla="*/ 93123 h 593879"/>
                <a:gd name="connsiteX91" fmla="*/ 233309 w 600511"/>
                <a:gd name="connsiteY91"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0511" h="593879">
                  <a:moveTo>
                    <a:pt x="466437" y="421770"/>
                  </a:moveTo>
                  <a:cubicBezTo>
                    <a:pt x="487560" y="421770"/>
                    <a:pt x="504684" y="438878"/>
                    <a:pt x="504684" y="459981"/>
                  </a:cubicBezTo>
                  <a:cubicBezTo>
                    <a:pt x="504684" y="481084"/>
                    <a:pt x="487560" y="498192"/>
                    <a:pt x="466437" y="498192"/>
                  </a:cubicBezTo>
                  <a:cubicBezTo>
                    <a:pt x="445314" y="498192"/>
                    <a:pt x="428190" y="481084"/>
                    <a:pt x="428190" y="459981"/>
                  </a:cubicBezTo>
                  <a:cubicBezTo>
                    <a:pt x="428190" y="438878"/>
                    <a:pt x="445314" y="421770"/>
                    <a:pt x="466437" y="421770"/>
                  </a:cubicBezTo>
                  <a:close/>
                  <a:moveTo>
                    <a:pt x="453390" y="375066"/>
                  </a:moveTo>
                  <a:lnTo>
                    <a:pt x="421127" y="386990"/>
                  </a:lnTo>
                  <a:cubicBezTo>
                    <a:pt x="419191" y="387957"/>
                    <a:pt x="418223" y="389890"/>
                    <a:pt x="418868" y="392146"/>
                  </a:cubicBezTo>
                  <a:lnTo>
                    <a:pt x="424031" y="406325"/>
                  </a:lnTo>
                  <a:cubicBezTo>
                    <a:pt x="424998" y="408259"/>
                    <a:pt x="424676" y="410515"/>
                    <a:pt x="423385" y="411481"/>
                  </a:cubicBezTo>
                  <a:cubicBezTo>
                    <a:pt x="422417" y="412448"/>
                    <a:pt x="418223" y="414382"/>
                    <a:pt x="416287" y="413737"/>
                  </a:cubicBezTo>
                  <a:lnTo>
                    <a:pt x="402414" y="407292"/>
                  </a:lnTo>
                  <a:cubicBezTo>
                    <a:pt x="400478" y="406325"/>
                    <a:pt x="398220" y="407292"/>
                    <a:pt x="397252" y="409226"/>
                  </a:cubicBezTo>
                  <a:lnTo>
                    <a:pt x="383056" y="440485"/>
                  </a:lnTo>
                  <a:cubicBezTo>
                    <a:pt x="382088" y="442096"/>
                    <a:pt x="383056" y="444674"/>
                    <a:pt x="384669" y="445318"/>
                  </a:cubicBezTo>
                  <a:lnTo>
                    <a:pt x="398542" y="451764"/>
                  </a:lnTo>
                  <a:cubicBezTo>
                    <a:pt x="400478" y="452730"/>
                    <a:pt x="402091" y="454664"/>
                    <a:pt x="401769" y="455953"/>
                  </a:cubicBezTo>
                  <a:cubicBezTo>
                    <a:pt x="401769" y="457564"/>
                    <a:pt x="400156" y="462076"/>
                    <a:pt x="398220" y="462720"/>
                  </a:cubicBezTo>
                  <a:lnTo>
                    <a:pt x="384024" y="467876"/>
                  </a:lnTo>
                  <a:cubicBezTo>
                    <a:pt x="382088" y="468521"/>
                    <a:pt x="381120" y="470777"/>
                    <a:pt x="381766" y="472710"/>
                  </a:cubicBezTo>
                  <a:lnTo>
                    <a:pt x="393380" y="504936"/>
                  </a:lnTo>
                  <a:cubicBezTo>
                    <a:pt x="394348" y="506870"/>
                    <a:pt x="396607" y="507836"/>
                    <a:pt x="398542" y="507192"/>
                  </a:cubicBezTo>
                  <a:lnTo>
                    <a:pt x="412738" y="502036"/>
                  </a:lnTo>
                  <a:cubicBezTo>
                    <a:pt x="414674" y="501391"/>
                    <a:pt x="417255" y="501713"/>
                    <a:pt x="417900" y="502680"/>
                  </a:cubicBezTo>
                  <a:cubicBezTo>
                    <a:pt x="418868" y="503969"/>
                    <a:pt x="421127" y="508159"/>
                    <a:pt x="420159" y="510092"/>
                  </a:cubicBezTo>
                  <a:lnTo>
                    <a:pt x="413706" y="523949"/>
                  </a:lnTo>
                  <a:cubicBezTo>
                    <a:pt x="412738" y="525561"/>
                    <a:pt x="413706" y="527816"/>
                    <a:pt x="415642" y="528783"/>
                  </a:cubicBezTo>
                  <a:lnTo>
                    <a:pt x="446937" y="543285"/>
                  </a:lnTo>
                  <a:cubicBezTo>
                    <a:pt x="448873" y="544251"/>
                    <a:pt x="451132" y="543285"/>
                    <a:pt x="451777" y="541351"/>
                  </a:cubicBezTo>
                  <a:lnTo>
                    <a:pt x="458230" y="527494"/>
                  </a:lnTo>
                  <a:cubicBezTo>
                    <a:pt x="459198" y="525561"/>
                    <a:pt x="461133" y="524272"/>
                    <a:pt x="462424" y="524272"/>
                  </a:cubicBezTo>
                  <a:cubicBezTo>
                    <a:pt x="464037" y="524272"/>
                    <a:pt x="468554" y="525883"/>
                    <a:pt x="469199" y="528139"/>
                  </a:cubicBezTo>
                  <a:lnTo>
                    <a:pt x="474361" y="542318"/>
                  </a:lnTo>
                  <a:cubicBezTo>
                    <a:pt x="475007" y="544251"/>
                    <a:pt x="477265" y="545218"/>
                    <a:pt x="479201" y="544574"/>
                  </a:cubicBezTo>
                  <a:lnTo>
                    <a:pt x="511464" y="532650"/>
                  </a:lnTo>
                  <a:cubicBezTo>
                    <a:pt x="513400" y="532006"/>
                    <a:pt x="514368" y="529750"/>
                    <a:pt x="513723" y="527816"/>
                  </a:cubicBezTo>
                  <a:lnTo>
                    <a:pt x="508560" y="513315"/>
                  </a:lnTo>
                  <a:cubicBezTo>
                    <a:pt x="507915" y="511381"/>
                    <a:pt x="508238" y="509125"/>
                    <a:pt x="509206" y="508159"/>
                  </a:cubicBezTo>
                  <a:cubicBezTo>
                    <a:pt x="510496" y="507192"/>
                    <a:pt x="514691" y="505258"/>
                    <a:pt x="516626" y="506225"/>
                  </a:cubicBezTo>
                  <a:lnTo>
                    <a:pt x="530500" y="512348"/>
                  </a:lnTo>
                  <a:cubicBezTo>
                    <a:pt x="532435" y="513315"/>
                    <a:pt x="534694" y="512348"/>
                    <a:pt x="535339" y="510737"/>
                  </a:cubicBezTo>
                  <a:lnTo>
                    <a:pt x="549858" y="479478"/>
                  </a:lnTo>
                  <a:cubicBezTo>
                    <a:pt x="550825" y="477544"/>
                    <a:pt x="549858" y="475288"/>
                    <a:pt x="547922" y="474322"/>
                  </a:cubicBezTo>
                  <a:lnTo>
                    <a:pt x="534049" y="467876"/>
                  </a:lnTo>
                  <a:cubicBezTo>
                    <a:pt x="532113" y="467232"/>
                    <a:pt x="531145" y="462398"/>
                    <a:pt x="531145" y="461109"/>
                  </a:cubicBezTo>
                  <a:cubicBezTo>
                    <a:pt x="531145" y="459498"/>
                    <a:pt x="532435" y="457886"/>
                    <a:pt x="534694" y="457242"/>
                  </a:cubicBezTo>
                  <a:lnTo>
                    <a:pt x="548890" y="451764"/>
                  </a:lnTo>
                  <a:cubicBezTo>
                    <a:pt x="550825" y="451119"/>
                    <a:pt x="551793" y="448863"/>
                    <a:pt x="551148" y="446930"/>
                  </a:cubicBezTo>
                  <a:lnTo>
                    <a:pt x="539211" y="414704"/>
                  </a:lnTo>
                  <a:cubicBezTo>
                    <a:pt x="538565" y="412770"/>
                    <a:pt x="536307" y="411804"/>
                    <a:pt x="534371" y="412448"/>
                  </a:cubicBezTo>
                  <a:lnTo>
                    <a:pt x="520175" y="417604"/>
                  </a:lnTo>
                  <a:cubicBezTo>
                    <a:pt x="517917" y="418571"/>
                    <a:pt x="515658" y="418249"/>
                    <a:pt x="514691" y="416960"/>
                  </a:cubicBezTo>
                  <a:cubicBezTo>
                    <a:pt x="513723" y="415993"/>
                    <a:pt x="511787" y="411481"/>
                    <a:pt x="512755" y="409548"/>
                  </a:cubicBezTo>
                  <a:lnTo>
                    <a:pt x="518885" y="396013"/>
                  </a:lnTo>
                  <a:cubicBezTo>
                    <a:pt x="519853" y="394079"/>
                    <a:pt x="518885" y="391824"/>
                    <a:pt x="516949" y="390857"/>
                  </a:cubicBezTo>
                  <a:lnTo>
                    <a:pt x="485976" y="376355"/>
                  </a:lnTo>
                  <a:cubicBezTo>
                    <a:pt x="484040" y="375711"/>
                    <a:pt x="481782" y="376355"/>
                    <a:pt x="480814" y="378289"/>
                  </a:cubicBezTo>
                  <a:lnTo>
                    <a:pt x="474361" y="392146"/>
                  </a:lnTo>
                  <a:cubicBezTo>
                    <a:pt x="473716" y="394079"/>
                    <a:pt x="471780" y="395691"/>
                    <a:pt x="470167" y="395368"/>
                  </a:cubicBezTo>
                  <a:cubicBezTo>
                    <a:pt x="468877" y="395368"/>
                    <a:pt x="464360" y="393757"/>
                    <a:pt x="463714" y="391824"/>
                  </a:cubicBezTo>
                  <a:lnTo>
                    <a:pt x="458230" y="377322"/>
                  </a:lnTo>
                  <a:cubicBezTo>
                    <a:pt x="457584" y="375389"/>
                    <a:pt x="455326" y="374422"/>
                    <a:pt x="453390" y="375066"/>
                  </a:cubicBezTo>
                  <a:close/>
                  <a:moveTo>
                    <a:pt x="0" y="372515"/>
                  </a:moveTo>
                  <a:cubicBezTo>
                    <a:pt x="0" y="424064"/>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5"/>
                    <a:pt x="0" y="465626"/>
                  </a:cubicBezTo>
                  <a:close/>
                  <a:moveTo>
                    <a:pt x="466295" y="326083"/>
                  </a:moveTo>
                  <a:cubicBezTo>
                    <a:pt x="540501" y="326083"/>
                    <a:pt x="600511" y="386023"/>
                    <a:pt x="600511" y="459820"/>
                  </a:cubicBezTo>
                  <a:cubicBezTo>
                    <a:pt x="600511" y="533939"/>
                    <a:pt x="540501" y="593879"/>
                    <a:pt x="466295" y="593879"/>
                  </a:cubicBezTo>
                  <a:cubicBezTo>
                    <a:pt x="392412" y="593879"/>
                    <a:pt x="332080" y="533939"/>
                    <a:pt x="332080" y="459820"/>
                  </a:cubicBezTo>
                  <a:cubicBezTo>
                    <a:pt x="332080" y="386023"/>
                    <a:pt x="392412" y="326083"/>
                    <a:pt x="466295" y="326083"/>
                  </a:cubicBezTo>
                  <a:close/>
                  <a:moveTo>
                    <a:pt x="0" y="232654"/>
                  </a:moveTo>
                  <a:cubicBezTo>
                    <a:pt x="0" y="284212"/>
                    <a:pt x="104554" y="326103"/>
                    <a:pt x="233309" y="326103"/>
                  </a:cubicBezTo>
                  <a:cubicBezTo>
                    <a:pt x="362065" y="326103"/>
                    <a:pt x="466296" y="284212"/>
                    <a:pt x="466296" y="232654"/>
                  </a:cubicBezTo>
                  <a:lnTo>
                    <a:pt x="466296" y="299035"/>
                  </a:lnTo>
                  <a:cubicBezTo>
                    <a:pt x="393689" y="299035"/>
                    <a:pt x="332377" y="347370"/>
                    <a:pt x="312370" y="413429"/>
                  </a:cubicBezTo>
                  <a:cubicBezTo>
                    <a:pt x="287522" y="416973"/>
                    <a:pt x="261061" y="419229"/>
                    <a:pt x="233309" y="419229"/>
                  </a:cubicBezTo>
                  <a:cubicBezTo>
                    <a:pt x="104231" y="419229"/>
                    <a:pt x="0" y="377338"/>
                    <a:pt x="0" y="326103"/>
                  </a:cubicBezTo>
                  <a:close/>
                  <a:moveTo>
                    <a:pt x="233309" y="23200"/>
                  </a:moveTo>
                  <a:cubicBezTo>
                    <a:pt x="105199" y="23200"/>
                    <a:pt x="23234" y="64445"/>
                    <a:pt x="23234" y="93123"/>
                  </a:cubicBezTo>
                  <a:cubicBezTo>
                    <a:pt x="23234" y="121479"/>
                    <a:pt x="105199" y="163046"/>
                    <a:pt x="233309" y="163046"/>
                  </a:cubicBezTo>
                  <a:cubicBezTo>
                    <a:pt x="361420" y="163046"/>
                    <a:pt x="443062" y="121479"/>
                    <a:pt x="443062" y="93123"/>
                  </a:cubicBezTo>
                  <a:cubicBezTo>
                    <a:pt x="443062" y="64445"/>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4" name="iṩļîḋè"/>
            <p:cNvSpPr/>
            <p:nvPr/>
          </p:nvSpPr>
          <p:spPr bwMode="auto">
            <a:xfrm>
              <a:off x="4472794" y="4737435"/>
              <a:ext cx="342202" cy="258842"/>
            </a:xfrm>
            <a:custGeom>
              <a:avLst/>
              <a:gdLst>
                <a:gd name="connsiteX0" fmla="*/ 303150 w 606298"/>
                <a:gd name="connsiteY0" fmla="*/ 172180 h 458605"/>
                <a:gd name="connsiteX1" fmla="*/ 409775 w 606298"/>
                <a:gd name="connsiteY1" fmla="*/ 278664 h 458605"/>
                <a:gd name="connsiteX2" fmla="*/ 303150 w 606298"/>
                <a:gd name="connsiteY2" fmla="*/ 385148 h 458605"/>
                <a:gd name="connsiteX3" fmla="*/ 196525 w 606298"/>
                <a:gd name="connsiteY3" fmla="*/ 278664 h 458605"/>
                <a:gd name="connsiteX4" fmla="*/ 303150 w 606298"/>
                <a:gd name="connsiteY4" fmla="*/ 172180 h 458605"/>
                <a:gd name="connsiteX5" fmla="*/ 303149 w 606298"/>
                <a:gd name="connsiteY5" fmla="*/ 131787 h 458605"/>
                <a:gd name="connsiteX6" fmla="*/ 156060 w 606298"/>
                <a:gd name="connsiteY6" fmla="*/ 278654 h 458605"/>
                <a:gd name="connsiteX7" fmla="*/ 303149 w 606298"/>
                <a:gd name="connsiteY7" fmla="*/ 425430 h 458605"/>
                <a:gd name="connsiteX8" fmla="*/ 450147 w 606298"/>
                <a:gd name="connsiteY8" fmla="*/ 278654 h 458605"/>
                <a:gd name="connsiteX9" fmla="*/ 303149 w 606298"/>
                <a:gd name="connsiteY9" fmla="*/ 131787 h 458605"/>
                <a:gd name="connsiteX10" fmla="*/ 72767 w 606298"/>
                <a:gd name="connsiteY10" fmla="*/ 60502 h 458605"/>
                <a:gd name="connsiteX11" fmla="*/ 60593 w 606298"/>
                <a:gd name="connsiteY11" fmla="*/ 72657 h 458605"/>
                <a:gd name="connsiteX12" fmla="*/ 60593 w 606298"/>
                <a:gd name="connsiteY12" fmla="*/ 98155 h 458605"/>
                <a:gd name="connsiteX13" fmla="*/ 165762 w 606298"/>
                <a:gd name="connsiteY13" fmla="*/ 98155 h 458605"/>
                <a:gd name="connsiteX14" fmla="*/ 165762 w 606298"/>
                <a:gd name="connsiteY14" fmla="*/ 72657 h 458605"/>
                <a:gd name="connsiteX15" fmla="*/ 153588 w 606298"/>
                <a:gd name="connsiteY15" fmla="*/ 60502 h 458605"/>
                <a:gd name="connsiteX16" fmla="*/ 72767 w 606298"/>
                <a:gd name="connsiteY16" fmla="*/ 0 h 458605"/>
                <a:gd name="connsiteX17" fmla="*/ 153588 w 606298"/>
                <a:gd name="connsiteY17" fmla="*/ 0 h 458605"/>
                <a:gd name="connsiteX18" fmla="*/ 226355 w 606298"/>
                <a:gd name="connsiteY18" fmla="*/ 72657 h 458605"/>
                <a:gd name="connsiteX19" fmla="*/ 226355 w 606298"/>
                <a:gd name="connsiteY19" fmla="*/ 98612 h 458605"/>
                <a:gd name="connsiteX20" fmla="*/ 417654 w 606298"/>
                <a:gd name="connsiteY20" fmla="*/ 98612 h 458605"/>
                <a:gd name="connsiteX21" fmla="*/ 417654 w 606298"/>
                <a:gd name="connsiteY21" fmla="*/ 74119 h 458605"/>
                <a:gd name="connsiteX22" fmla="*/ 449781 w 606298"/>
                <a:gd name="connsiteY22" fmla="*/ 42041 h 458605"/>
                <a:gd name="connsiteX23" fmla="*/ 506713 w 606298"/>
                <a:gd name="connsiteY23" fmla="*/ 42041 h 458605"/>
                <a:gd name="connsiteX24" fmla="*/ 538932 w 606298"/>
                <a:gd name="connsiteY24" fmla="*/ 74119 h 458605"/>
                <a:gd name="connsiteX25" fmla="*/ 538932 w 606298"/>
                <a:gd name="connsiteY25" fmla="*/ 98612 h 458605"/>
                <a:gd name="connsiteX26" fmla="*/ 546712 w 606298"/>
                <a:gd name="connsiteY26" fmla="*/ 98612 h 458605"/>
                <a:gd name="connsiteX27" fmla="*/ 606298 w 606298"/>
                <a:gd name="connsiteY27" fmla="*/ 158108 h 458605"/>
                <a:gd name="connsiteX28" fmla="*/ 606298 w 606298"/>
                <a:gd name="connsiteY28" fmla="*/ 399109 h 458605"/>
                <a:gd name="connsiteX29" fmla="*/ 546712 w 606298"/>
                <a:gd name="connsiteY29" fmla="*/ 458605 h 458605"/>
                <a:gd name="connsiteX30" fmla="*/ 59495 w 606298"/>
                <a:gd name="connsiteY30" fmla="*/ 458605 h 458605"/>
                <a:gd name="connsiteX31" fmla="*/ 0 w 606298"/>
                <a:gd name="connsiteY31" fmla="*/ 399109 h 458605"/>
                <a:gd name="connsiteX32" fmla="*/ 0 w 606298"/>
                <a:gd name="connsiteY32" fmla="*/ 72657 h 458605"/>
                <a:gd name="connsiteX33" fmla="*/ 72767 w 606298"/>
                <a:gd name="connsiteY33" fmla="*/ 0 h 45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6298" h="458605">
                  <a:moveTo>
                    <a:pt x="303150" y="172180"/>
                  </a:moveTo>
                  <a:cubicBezTo>
                    <a:pt x="362037" y="172180"/>
                    <a:pt x="409775" y="219855"/>
                    <a:pt x="409775" y="278664"/>
                  </a:cubicBezTo>
                  <a:cubicBezTo>
                    <a:pt x="409775" y="337473"/>
                    <a:pt x="362037" y="385148"/>
                    <a:pt x="303150" y="385148"/>
                  </a:cubicBezTo>
                  <a:cubicBezTo>
                    <a:pt x="244263" y="385148"/>
                    <a:pt x="196525" y="337473"/>
                    <a:pt x="196525" y="278664"/>
                  </a:cubicBezTo>
                  <a:cubicBezTo>
                    <a:pt x="196525" y="219855"/>
                    <a:pt x="244263" y="172180"/>
                    <a:pt x="303150" y="172180"/>
                  </a:cubicBezTo>
                  <a:close/>
                  <a:moveTo>
                    <a:pt x="303149" y="131787"/>
                  </a:moveTo>
                  <a:cubicBezTo>
                    <a:pt x="222053" y="131787"/>
                    <a:pt x="156060" y="197681"/>
                    <a:pt x="156060" y="278654"/>
                  </a:cubicBezTo>
                  <a:cubicBezTo>
                    <a:pt x="156060" y="359536"/>
                    <a:pt x="222053" y="425430"/>
                    <a:pt x="303149" y="425430"/>
                  </a:cubicBezTo>
                  <a:cubicBezTo>
                    <a:pt x="384245" y="425430"/>
                    <a:pt x="450147" y="359536"/>
                    <a:pt x="450147" y="278654"/>
                  </a:cubicBezTo>
                  <a:cubicBezTo>
                    <a:pt x="450147" y="197681"/>
                    <a:pt x="384245" y="131787"/>
                    <a:pt x="303149" y="131787"/>
                  </a:cubicBezTo>
                  <a:close/>
                  <a:moveTo>
                    <a:pt x="72767" y="60502"/>
                  </a:moveTo>
                  <a:cubicBezTo>
                    <a:pt x="66085" y="60502"/>
                    <a:pt x="60593" y="65985"/>
                    <a:pt x="60593" y="72657"/>
                  </a:cubicBezTo>
                  <a:lnTo>
                    <a:pt x="60593" y="98155"/>
                  </a:lnTo>
                  <a:lnTo>
                    <a:pt x="165762" y="98155"/>
                  </a:lnTo>
                  <a:lnTo>
                    <a:pt x="165762" y="72657"/>
                  </a:lnTo>
                  <a:cubicBezTo>
                    <a:pt x="165762" y="65985"/>
                    <a:pt x="160270" y="60502"/>
                    <a:pt x="153588" y="60502"/>
                  </a:cubicBezTo>
                  <a:close/>
                  <a:moveTo>
                    <a:pt x="72767" y="0"/>
                  </a:moveTo>
                  <a:lnTo>
                    <a:pt x="153588" y="0"/>
                  </a:lnTo>
                  <a:cubicBezTo>
                    <a:pt x="193770" y="0"/>
                    <a:pt x="226355" y="32536"/>
                    <a:pt x="226355" y="72657"/>
                  </a:cubicBezTo>
                  <a:lnTo>
                    <a:pt x="226355" y="98612"/>
                  </a:lnTo>
                  <a:lnTo>
                    <a:pt x="417654" y="98612"/>
                  </a:lnTo>
                  <a:lnTo>
                    <a:pt x="417654" y="74119"/>
                  </a:lnTo>
                  <a:cubicBezTo>
                    <a:pt x="417654" y="56389"/>
                    <a:pt x="432024" y="42041"/>
                    <a:pt x="449781" y="42041"/>
                  </a:cubicBezTo>
                  <a:lnTo>
                    <a:pt x="506713" y="42041"/>
                  </a:lnTo>
                  <a:cubicBezTo>
                    <a:pt x="524561" y="42041"/>
                    <a:pt x="538932" y="56389"/>
                    <a:pt x="538932" y="74119"/>
                  </a:cubicBezTo>
                  <a:lnTo>
                    <a:pt x="538932" y="98612"/>
                  </a:lnTo>
                  <a:lnTo>
                    <a:pt x="546712" y="98612"/>
                  </a:lnTo>
                  <a:cubicBezTo>
                    <a:pt x="579571" y="98612"/>
                    <a:pt x="606298" y="125299"/>
                    <a:pt x="606298" y="158108"/>
                  </a:cubicBezTo>
                  <a:lnTo>
                    <a:pt x="606298" y="399109"/>
                  </a:lnTo>
                  <a:cubicBezTo>
                    <a:pt x="606298" y="431919"/>
                    <a:pt x="579571" y="458605"/>
                    <a:pt x="546712" y="458605"/>
                  </a:cubicBezTo>
                  <a:lnTo>
                    <a:pt x="59495" y="458605"/>
                  </a:lnTo>
                  <a:cubicBezTo>
                    <a:pt x="26635" y="458605"/>
                    <a:pt x="0" y="431919"/>
                    <a:pt x="0" y="399109"/>
                  </a:cubicBezTo>
                  <a:lnTo>
                    <a:pt x="0" y="72657"/>
                  </a:lnTo>
                  <a:cubicBezTo>
                    <a:pt x="0" y="32536"/>
                    <a:pt x="32585" y="0"/>
                    <a:pt x="72767" y="0"/>
                  </a:cubicBezTo>
                  <a:close/>
                </a:path>
              </a:pathLst>
            </a:custGeom>
            <a:solidFill>
              <a:schemeClr val="bg1"/>
            </a:solidFill>
            <a:ln>
              <a:noFill/>
            </a:ln>
          </p:spPr>
          <p:txBody>
            <a:bodyPr vert="horz" wrap="square" lIns="91440" tIns="45720" rIns="91440" bIns="45720" numCol="1" anchor="t" anchorCtr="0" compatLnSpc="1">
              <a:normAutofit fontScale="7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5" name="îṩļiḓè"/>
            <p:cNvSpPr/>
            <p:nvPr/>
          </p:nvSpPr>
          <p:spPr>
            <a:xfrm>
              <a:off x="665163" y="1667557"/>
              <a:ext cx="3067575" cy="467559"/>
            </a:xfrm>
            <a:prstGeom prst="rect">
              <a:avLst/>
            </a:prstGeom>
          </p:spPr>
          <p:txBody>
            <a:bodyPr wrap="square" lIns="91440" tIns="45720" rIns="91440" bIns="45720" anchor="ctr" anchorCtr="0">
              <a:normAutofit/>
            </a:bodyPr>
            <a:lstStyle/>
            <a:p>
              <a:pPr algn="r"/>
              <a:r>
                <a:rPr lang="zh-CN" altLang="en-US" sz="2400" dirty="0"/>
                <a:t>创建目录</a:t>
              </a:r>
              <a:r>
                <a:rPr lang="en-US" altLang="zh-CN" sz="2400" dirty="0" err="1">
                  <a:solidFill>
                    <a:srgbClr val="0000FF"/>
                  </a:solidFill>
                </a:rPr>
                <a:t>mkdir</a:t>
              </a:r>
              <a:endParaRPr lang="zh-CN" altLang="en-US" sz="2400" dirty="0">
                <a:solidFill>
                  <a:srgbClr val="0000FF"/>
                </a:solidFill>
              </a:endParaRPr>
            </a:p>
          </p:txBody>
        </p:sp>
        <p:sp>
          <p:nvSpPr>
            <p:cNvPr id="46" name="ïṣľîḋê"/>
            <p:cNvSpPr/>
            <p:nvPr/>
          </p:nvSpPr>
          <p:spPr>
            <a:xfrm>
              <a:off x="8029002" y="1667557"/>
              <a:ext cx="3485135" cy="467559"/>
            </a:xfrm>
            <a:prstGeom prst="rect">
              <a:avLst/>
            </a:prstGeom>
          </p:spPr>
          <p:txBody>
            <a:bodyPr wrap="square" lIns="91440" tIns="45720" rIns="91440" bIns="45720" anchor="ctr" anchorCtr="0">
              <a:normAutofit/>
            </a:bodyPr>
            <a:lstStyle/>
            <a:p>
              <a:pPr lvl="1">
                <a:tabLst>
                  <a:tab pos="2857500" algn="ctr"/>
                </a:tabLst>
              </a:pPr>
              <a:r>
                <a:rPr lang="zh-CN" altLang="en-US" sz="2400" dirty="0"/>
                <a:t>移动目录</a:t>
              </a:r>
              <a:r>
                <a:rPr lang="en-US" altLang="zh-CN" sz="2400" dirty="0">
                  <a:solidFill>
                    <a:srgbClr val="0000FF"/>
                  </a:solidFill>
                </a:rPr>
                <a:t>mv</a:t>
              </a:r>
            </a:p>
          </p:txBody>
        </p:sp>
        <p:sp>
          <p:nvSpPr>
            <p:cNvPr id="47" name="išľïḓe"/>
            <p:cNvSpPr/>
            <p:nvPr/>
          </p:nvSpPr>
          <p:spPr>
            <a:xfrm>
              <a:off x="511144" y="3036926"/>
              <a:ext cx="3067575" cy="770168"/>
            </a:xfrm>
            <a:prstGeom prst="rect">
              <a:avLst/>
            </a:prstGeom>
          </p:spPr>
          <p:txBody>
            <a:bodyPr wrap="square" lIns="91440" tIns="45720" rIns="91440" bIns="45720" anchor="ctr" anchorCtr="0">
              <a:noAutofit/>
            </a:bodyPr>
            <a:lstStyle/>
            <a:p>
              <a:pPr algn="r"/>
              <a:r>
                <a:rPr lang="zh-CN" altLang="en-US" sz="2400" dirty="0"/>
                <a:t>删除目录</a:t>
              </a:r>
              <a:r>
                <a:rPr lang="en-US" altLang="zh-CN" sz="2400" dirty="0" err="1">
                  <a:solidFill>
                    <a:srgbClr val="0000FF"/>
                  </a:solidFill>
                </a:rPr>
                <a:t>rmdir</a:t>
              </a:r>
              <a:r>
                <a:rPr lang="en-US" altLang="zh-CN" sz="2400" dirty="0">
                  <a:solidFill>
                    <a:srgbClr val="0000FF"/>
                  </a:solidFill>
                </a:rPr>
                <a:t>/rm -r</a:t>
              </a:r>
              <a:r>
                <a:rPr lang="zh-CN" altLang="en-US" sz="2400" dirty="0"/>
                <a:t>：删除</a:t>
              </a:r>
              <a:r>
                <a:rPr lang="en-US" altLang="zh-CN" sz="2400" dirty="0"/>
                <a:t>/</a:t>
              </a:r>
              <a:r>
                <a:rPr lang="zh-CN" altLang="en-US" sz="2400" dirty="0"/>
                <a:t>不删除非空目录</a:t>
              </a:r>
            </a:p>
          </p:txBody>
        </p:sp>
        <p:sp>
          <p:nvSpPr>
            <p:cNvPr id="48" name="îṧľïdè"/>
            <p:cNvSpPr/>
            <p:nvPr/>
          </p:nvSpPr>
          <p:spPr>
            <a:xfrm>
              <a:off x="8632118" y="3161434"/>
              <a:ext cx="2882020" cy="467559"/>
            </a:xfrm>
            <a:prstGeom prst="rect">
              <a:avLst/>
            </a:prstGeom>
          </p:spPr>
          <p:txBody>
            <a:bodyPr wrap="square" lIns="91440" tIns="45720" rIns="91440" bIns="45720" anchor="ctr" anchorCtr="0">
              <a:normAutofit/>
            </a:bodyPr>
            <a:lstStyle/>
            <a:p>
              <a:pPr lvl="1">
                <a:tabLst>
                  <a:tab pos="2857500" algn="ctr"/>
                </a:tabLst>
              </a:pPr>
              <a:r>
                <a:rPr lang="zh-CN" altLang="en-US" sz="2400" dirty="0"/>
                <a:t>链接操作</a:t>
              </a:r>
              <a:r>
                <a:rPr lang="en-US" altLang="zh-CN" sz="2400" dirty="0">
                  <a:solidFill>
                    <a:srgbClr val="0000FF"/>
                  </a:solidFill>
                </a:rPr>
                <a:t>ln</a:t>
              </a:r>
            </a:p>
          </p:txBody>
        </p:sp>
        <p:sp>
          <p:nvSpPr>
            <p:cNvPr id="49" name="işľîḓé"/>
            <p:cNvSpPr/>
            <p:nvPr/>
          </p:nvSpPr>
          <p:spPr>
            <a:xfrm>
              <a:off x="1877305" y="4708346"/>
              <a:ext cx="2274041" cy="467559"/>
            </a:xfrm>
            <a:prstGeom prst="rect">
              <a:avLst/>
            </a:prstGeom>
          </p:spPr>
          <p:txBody>
            <a:bodyPr wrap="square" lIns="91440" tIns="45720" rIns="91440" bIns="45720" anchor="ctr" anchorCtr="0">
              <a:normAutofit/>
            </a:bodyPr>
            <a:lstStyle/>
            <a:p>
              <a:pPr lvl="1">
                <a:tabLst>
                  <a:tab pos="2857500" algn="ctr"/>
                </a:tabLst>
              </a:pPr>
              <a:r>
                <a:rPr lang="zh-CN" altLang="en-US" sz="2400" dirty="0"/>
                <a:t>改变目录</a:t>
              </a:r>
              <a:r>
                <a:rPr lang="en-US" altLang="zh-CN" sz="2400" dirty="0">
                  <a:solidFill>
                    <a:srgbClr val="0000FF"/>
                  </a:solidFill>
                </a:rPr>
                <a:t>cd</a:t>
              </a:r>
            </a:p>
          </p:txBody>
        </p:sp>
        <p:sp>
          <p:nvSpPr>
            <p:cNvPr id="50" name="ïśļíde"/>
            <p:cNvSpPr/>
            <p:nvPr/>
          </p:nvSpPr>
          <p:spPr>
            <a:xfrm>
              <a:off x="8029002" y="4708346"/>
              <a:ext cx="3485135" cy="467559"/>
            </a:xfrm>
            <a:prstGeom prst="rect">
              <a:avLst/>
            </a:prstGeom>
          </p:spPr>
          <p:txBody>
            <a:bodyPr wrap="square" lIns="91440" tIns="45720" rIns="91440" bIns="45720" anchor="ctr" anchorCtr="0">
              <a:normAutofit/>
            </a:bodyPr>
            <a:lstStyle/>
            <a:p>
              <a:pPr lvl="1">
                <a:tabLst>
                  <a:tab pos="2857500" algn="ctr"/>
                </a:tabLst>
              </a:pPr>
              <a:r>
                <a:rPr lang="zh-CN" altLang="en-US" sz="2400" dirty="0"/>
                <a:t>查找操作</a:t>
              </a:r>
              <a:r>
                <a:rPr lang="en-US" altLang="zh-CN" sz="2400" dirty="0">
                  <a:solidFill>
                    <a:srgbClr val="0000FF"/>
                  </a:solidFill>
                </a:rPr>
                <a:t>find</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7.1 </a:t>
            </a:r>
            <a:r>
              <a:rPr lang="zh-CN" altLang="en-US" sz="2800" b="1" dirty="0">
                <a:solidFill>
                  <a:schemeClr val="bg1"/>
                </a:solidFill>
              </a:rPr>
              <a:t>文件和文件系统</a:t>
            </a:r>
          </a:p>
        </p:txBody>
      </p:sp>
      <p:sp>
        <p:nvSpPr>
          <p:cNvPr id="10" name="矩形 9"/>
          <p:cNvSpPr/>
          <p:nvPr/>
        </p:nvSpPr>
        <p:spPr>
          <a:xfrm>
            <a:off x="1856268" y="1299964"/>
            <a:ext cx="4500146" cy="3735766"/>
          </a:xfrm>
          <a:prstGeom prst="rect">
            <a:avLst/>
          </a:prstGeom>
        </p:spPr>
        <p:txBody>
          <a:bodyPr wrap="square">
            <a:spAutoFit/>
          </a:bodyPr>
          <a:lstStyle/>
          <a:p>
            <a:pPr>
              <a:lnSpc>
                <a:spcPct val="150000"/>
              </a:lnSpc>
              <a:spcBef>
                <a:spcPts val="600"/>
              </a:spcBef>
            </a:pPr>
            <a:r>
              <a:rPr lang="en-US" altLang="zh-CN" sz="2400" dirty="0">
                <a:latin typeface="+mj-ea"/>
                <a:ea typeface="+mj-ea"/>
              </a:rPr>
              <a:t>7</a:t>
            </a:r>
            <a:r>
              <a:rPr lang="zh-CN" altLang="en-US" sz="2400" dirty="0">
                <a:latin typeface="+mj-ea"/>
                <a:ea typeface="+mj-ea"/>
              </a:rPr>
              <a:t>.1.1 数据项、记录和文件</a:t>
            </a:r>
          </a:p>
          <a:p>
            <a:pPr>
              <a:lnSpc>
                <a:spcPct val="150000"/>
              </a:lnSpc>
              <a:spcBef>
                <a:spcPts val="600"/>
              </a:spcBef>
            </a:pPr>
            <a:r>
              <a:rPr lang="en-US" altLang="zh-CN" sz="2400" dirty="0">
                <a:latin typeface="+mj-ea"/>
                <a:ea typeface="+mj-ea"/>
              </a:rPr>
              <a:t>7.1.2 </a:t>
            </a:r>
            <a:r>
              <a:rPr lang="zh-CN" altLang="en-US" sz="2400" dirty="0">
                <a:latin typeface="+mj-ea"/>
                <a:ea typeface="+mj-ea"/>
              </a:rPr>
              <a:t>文件名和文件类型</a:t>
            </a:r>
            <a:endParaRPr lang="en-US" altLang="zh-CN" sz="2400" dirty="0">
              <a:latin typeface="+mj-ea"/>
              <a:ea typeface="+mj-ea"/>
            </a:endParaRPr>
          </a:p>
          <a:p>
            <a:pPr>
              <a:lnSpc>
                <a:spcPct val="150000"/>
              </a:lnSpc>
              <a:spcBef>
                <a:spcPts val="600"/>
              </a:spcBef>
            </a:pPr>
            <a:endParaRPr lang="zh-CN" altLang="en-US" sz="2400" dirty="0">
              <a:latin typeface="+mj-ea"/>
              <a:ea typeface="+mj-ea"/>
            </a:endParaRPr>
          </a:p>
          <a:p>
            <a:pPr>
              <a:lnSpc>
                <a:spcPct val="150000"/>
              </a:lnSpc>
              <a:spcBef>
                <a:spcPts val="600"/>
              </a:spcBef>
            </a:pPr>
            <a:r>
              <a:rPr lang="en-US" altLang="zh-CN" sz="2400" dirty="0">
                <a:latin typeface="+mj-ea"/>
                <a:ea typeface="+mj-ea"/>
              </a:rPr>
              <a:t>7.1.3 </a:t>
            </a:r>
            <a:r>
              <a:rPr lang="zh-CN" altLang="en-US" sz="2400" dirty="0">
                <a:latin typeface="+mj-ea"/>
                <a:ea typeface="+mj-ea"/>
              </a:rPr>
              <a:t>文件系统的层次结构</a:t>
            </a:r>
            <a:endParaRPr lang="en-US" altLang="zh-CN" sz="2400" dirty="0">
              <a:latin typeface="+mj-ea"/>
              <a:ea typeface="+mj-ea"/>
            </a:endParaRPr>
          </a:p>
          <a:p>
            <a:pPr>
              <a:lnSpc>
                <a:spcPct val="150000"/>
              </a:lnSpc>
              <a:spcBef>
                <a:spcPts val="600"/>
              </a:spcBef>
            </a:pPr>
            <a:endParaRPr lang="zh-CN" altLang="en-US" sz="2400" dirty="0">
              <a:latin typeface="+mj-ea"/>
              <a:ea typeface="+mj-ea"/>
            </a:endParaRPr>
          </a:p>
          <a:p>
            <a:pPr>
              <a:lnSpc>
                <a:spcPct val="150000"/>
              </a:lnSpc>
              <a:spcBef>
                <a:spcPts val="600"/>
              </a:spcBef>
            </a:pPr>
            <a:r>
              <a:rPr lang="en-US" altLang="zh-CN" sz="2400" dirty="0">
                <a:latin typeface="+mj-ea"/>
                <a:ea typeface="+mj-ea"/>
              </a:rPr>
              <a:t>7.1.4 </a:t>
            </a:r>
            <a:r>
              <a:rPr lang="zh-CN" altLang="en-US" sz="2400" dirty="0">
                <a:latin typeface="+mj-ea"/>
                <a:ea typeface="+mj-ea"/>
              </a:rPr>
              <a:t>文件操作</a:t>
            </a: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169418" y="1409540"/>
            <a:ext cx="527050" cy="527050"/>
          </a:xfrm>
          <a:prstGeom prst="rect">
            <a:avLst/>
          </a:prstGeom>
          <a:ln>
            <a:noFill/>
          </a:ln>
          <a:effectLst>
            <a:softEdge rad="0"/>
          </a:effectLst>
        </p:spPr>
      </p:pic>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169418" y="3252824"/>
            <a:ext cx="527050" cy="527050"/>
          </a:xfrm>
          <a:prstGeom prst="rect">
            <a:avLst/>
          </a:prstGeom>
          <a:ln>
            <a:noFill/>
          </a:ln>
          <a:effectLst>
            <a:softEdge rad="0"/>
          </a:effectLst>
        </p:spPr>
      </p:pic>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169418" y="4525925"/>
            <a:ext cx="527050" cy="527050"/>
          </a:xfrm>
          <a:prstGeom prst="rect">
            <a:avLst/>
          </a:prstGeom>
          <a:ln>
            <a:noFill/>
          </a:ln>
          <a:effectLst>
            <a:softEdge rad="0"/>
          </a:effectLst>
        </p:spPr>
      </p:pic>
      <p:graphicFrame>
        <p:nvGraphicFramePr>
          <p:cNvPr id="3" name="图示 2">
            <a:extLst>
              <a:ext uri="{FF2B5EF4-FFF2-40B4-BE49-F238E27FC236}">
                <a16:creationId xmlns:a16="http://schemas.microsoft.com/office/drawing/2014/main" id="{F5500800-02A1-E03E-2394-9B96DD8CE4D9}"/>
              </a:ext>
            </a:extLst>
          </p:cNvPr>
          <p:cNvGraphicFramePr/>
          <p:nvPr/>
        </p:nvGraphicFramePr>
        <p:xfrm>
          <a:off x="6516214" y="863550"/>
          <a:ext cx="4393045" cy="43095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4615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7.3.4 </a:t>
            </a:r>
            <a:r>
              <a:rPr lang="zh-CN" altLang="en-US" sz="2800" b="1" dirty="0">
                <a:solidFill>
                  <a:schemeClr val="bg1"/>
                </a:solidFill>
              </a:rPr>
              <a:t>目录查询技术（略）</a:t>
            </a:r>
          </a:p>
        </p:txBody>
      </p:sp>
      <p:sp>
        <p:nvSpPr>
          <p:cNvPr id="7" name="内容占位符 2"/>
          <p:cNvSpPr txBox="1"/>
          <p:nvPr/>
        </p:nvSpPr>
        <p:spPr>
          <a:xfrm>
            <a:off x="1475122" y="1256506"/>
            <a:ext cx="4468969" cy="16642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2400" dirty="0">
                <a:solidFill>
                  <a:srgbClr val="0000FF"/>
                </a:solidFill>
              </a:rPr>
              <a:t>线性检索法：</a:t>
            </a:r>
          </a:p>
          <a:p>
            <a:pPr marL="342900" lvl="1" indent="-342900">
              <a:lnSpc>
                <a:spcPct val="150000"/>
              </a:lnSpc>
              <a:spcBef>
                <a:spcPts val="300"/>
              </a:spcBef>
              <a:buClr>
                <a:srgbClr val="E71101"/>
              </a:buClr>
              <a:buSzPct val="100000"/>
              <a:buFont typeface="Wingdings" panose="05000000000000000000" pitchFamily="2" charset="2"/>
              <a:buChar char="n"/>
              <a:defRPr/>
            </a:pPr>
            <a:r>
              <a:rPr lang="zh-CN" altLang="en-US" sz="2400" dirty="0"/>
              <a:t>也叫顺序检索法。</a:t>
            </a:r>
          </a:p>
          <a:p>
            <a:pPr marL="342900" lvl="1" indent="-342900">
              <a:lnSpc>
                <a:spcPct val="150000"/>
              </a:lnSpc>
              <a:spcBef>
                <a:spcPts val="300"/>
              </a:spcBef>
              <a:buClr>
                <a:srgbClr val="E71101"/>
              </a:buClr>
              <a:buSzPct val="100000"/>
              <a:buFont typeface="Wingdings" panose="05000000000000000000" pitchFamily="2" charset="2"/>
              <a:buChar char="n"/>
              <a:defRPr/>
            </a:pPr>
            <a:r>
              <a:rPr lang="zh-CN" altLang="en-US" sz="2400" dirty="0"/>
              <a:t>查找</a:t>
            </a:r>
            <a:r>
              <a:rPr lang="en-US" altLang="zh-CN" sz="2400" dirty="0"/>
              <a:t>/</a:t>
            </a:r>
            <a:r>
              <a:rPr lang="en-US" altLang="zh-CN" sz="2400" dirty="0" err="1"/>
              <a:t>usr</a:t>
            </a:r>
            <a:r>
              <a:rPr lang="en-US" altLang="zh-CN" sz="2400" dirty="0"/>
              <a:t>/</a:t>
            </a:r>
            <a:r>
              <a:rPr lang="en-US" altLang="zh-CN" sz="2400" dirty="0" err="1"/>
              <a:t>ast</a:t>
            </a:r>
            <a:r>
              <a:rPr lang="en-US" altLang="zh-CN" sz="2400" dirty="0"/>
              <a:t>/</a:t>
            </a:r>
            <a:r>
              <a:rPr lang="en-US" altLang="zh-CN" sz="2400" dirty="0" err="1"/>
              <a:t>mbox</a:t>
            </a:r>
            <a:r>
              <a:rPr lang="zh-CN" altLang="en-US" sz="2400" dirty="0"/>
              <a:t>的过程。</a:t>
            </a:r>
          </a:p>
        </p:txBody>
      </p:sp>
      <p:grpSp>
        <p:nvGrpSpPr>
          <p:cNvPr id="2" name="组合 1"/>
          <p:cNvGrpSpPr/>
          <p:nvPr/>
        </p:nvGrpSpPr>
        <p:grpSpPr>
          <a:xfrm>
            <a:off x="589878" y="1411054"/>
            <a:ext cx="712277" cy="418475"/>
            <a:chOff x="673100" y="2982961"/>
            <a:chExt cx="1597850" cy="938764"/>
          </a:xfrm>
        </p:grpSpPr>
        <p:sp>
          <p:nvSpPr>
            <p:cNvPr id="11" name="ïsḷîde"/>
            <p:cNvSpPr/>
            <p:nvPr/>
          </p:nvSpPr>
          <p:spPr bwMode="auto">
            <a:xfrm>
              <a:off x="673100" y="2982961"/>
              <a:ext cx="1597850" cy="938764"/>
            </a:xfrm>
            <a:prstGeom prst="hexagon">
              <a:avLst/>
            </a:prstGeom>
            <a:solidFill>
              <a:schemeClr val="accent1"/>
            </a:solidFill>
            <a:ln w="19050">
              <a:noFill/>
              <a:round/>
            </a:ln>
          </p:spPr>
          <p:txBody>
            <a:bodyPr wrap="square" lIns="91440" tIns="45720" rIns="91440" bIns="45720" anchor="ctr">
              <a:normAutofit fontScale="47500" lnSpcReduction="20000"/>
            </a:bodyPr>
            <a:lstStyle/>
            <a:p>
              <a:pPr algn="ctr"/>
              <a:endParaRPr lang="en-US" altLang="zh-CN" sz="3200" dirty="0">
                <a:solidFill>
                  <a:schemeClr val="bg1">
                    <a:lumMod val="100000"/>
                  </a:schemeClr>
                </a:solidFill>
                <a:latin typeface="Impact" panose="020B0806030902050204" pitchFamily="34" charset="0"/>
              </a:endParaRPr>
            </a:p>
          </p:txBody>
        </p:sp>
        <p:sp>
          <p:nvSpPr>
            <p:cNvPr id="12" name="iṥḻíḓê"/>
            <p:cNvSpPr/>
            <p:nvPr/>
          </p:nvSpPr>
          <p:spPr bwMode="auto">
            <a:xfrm>
              <a:off x="1212384" y="3153135"/>
              <a:ext cx="567411" cy="566350"/>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p:spPr>
          <p:txBody>
            <a:bodyPr wrap="square" lIns="91440" tIns="45720" rIns="91440" bIns="45720">
              <a:normAutofit fontScale="70000" lnSpcReduction="20000"/>
            </a:bodyPr>
            <a:lstStyle/>
            <a:p>
              <a:endParaRPr lang="zh-CN" altLang="en-US"/>
            </a:p>
          </p:txBody>
        </p:sp>
      </p:grpSp>
      <p:grpSp>
        <p:nvGrpSpPr>
          <p:cNvPr id="13" name="组合 12"/>
          <p:cNvGrpSpPr/>
          <p:nvPr/>
        </p:nvGrpSpPr>
        <p:grpSpPr>
          <a:xfrm>
            <a:off x="635240" y="3999421"/>
            <a:ext cx="712277" cy="418475"/>
            <a:chOff x="673100" y="2982961"/>
            <a:chExt cx="1597850" cy="938764"/>
          </a:xfrm>
        </p:grpSpPr>
        <p:sp>
          <p:nvSpPr>
            <p:cNvPr id="14" name="ïsḷîde"/>
            <p:cNvSpPr/>
            <p:nvPr/>
          </p:nvSpPr>
          <p:spPr bwMode="auto">
            <a:xfrm>
              <a:off x="673100" y="2982961"/>
              <a:ext cx="1597850" cy="938764"/>
            </a:xfrm>
            <a:prstGeom prst="hexagon">
              <a:avLst/>
            </a:prstGeom>
            <a:solidFill>
              <a:schemeClr val="accent1"/>
            </a:solidFill>
            <a:ln w="19050">
              <a:noFill/>
              <a:round/>
            </a:ln>
          </p:spPr>
          <p:txBody>
            <a:bodyPr wrap="square" lIns="91440" tIns="45720" rIns="91440" bIns="45720" anchor="ctr">
              <a:normAutofit fontScale="47500" lnSpcReduction="20000"/>
            </a:bodyPr>
            <a:lstStyle/>
            <a:p>
              <a:pPr algn="ctr"/>
              <a:endParaRPr lang="en-US" altLang="zh-CN" sz="3200" dirty="0">
                <a:solidFill>
                  <a:schemeClr val="bg1">
                    <a:lumMod val="100000"/>
                  </a:schemeClr>
                </a:solidFill>
                <a:latin typeface="Impact" panose="020B0806030902050204" pitchFamily="34" charset="0"/>
              </a:endParaRPr>
            </a:p>
          </p:txBody>
        </p:sp>
        <p:sp>
          <p:nvSpPr>
            <p:cNvPr id="15" name="iṥḻíḓê"/>
            <p:cNvSpPr/>
            <p:nvPr/>
          </p:nvSpPr>
          <p:spPr bwMode="auto">
            <a:xfrm>
              <a:off x="1212384" y="3153135"/>
              <a:ext cx="567411" cy="566350"/>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p:spPr>
          <p:txBody>
            <a:bodyPr wrap="square" lIns="91440" tIns="45720" rIns="91440" bIns="45720">
              <a:normAutofit fontScale="70000" lnSpcReduction="20000"/>
            </a:bodyPr>
            <a:lstStyle/>
            <a:p>
              <a:endParaRPr lang="zh-CN" altLang="en-US"/>
            </a:p>
          </p:txBody>
        </p:sp>
      </p:grpSp>
      <p:sp>
        <p:nvSpPr>
          <p:cNvPr id="16" name="内容占位符 2"/>
          <p:cNvSpPr txBox="1"/>
          <p:nvPr/>
        </p:nvSpPr>
        <p:spPr>
          <a:xfrm>
            <a:off x="1456089" y="3997173"/>
            <a:ext cx="10466621" cy="28563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solidFill>
                  <a:schemeClr val="bg1">
                    <a:lumMod val="65000"/>
                  </a:schemeClr>
                </a:solidFill>
              </a:rPr>
              <a:t>Hash</a:t>
            </a:r>
            <a:r>
              <a:rPr lang="zh-CN" altLang="en-US" sz="2400" dirty="0">
                <a:solidFill>
                  <a:schemeClr val="bg1">
                    <a:lumMod val="65000"/>
                  </a:schemeClr>
                </a:solidFill>
              </a:rPr>
              <a:t>方法：</a:t>
            </a:r>
            <a:r>
              <a:rPr lang="zh-CN" altLang="en-US" sz="2400" dirty="0">
                <a:solidFill>
                  <a:srgbClr val="0000FF"/>
                </a:solidFill>
              </a:rPr>
              <a:t>（</a:t>
            </a:r>
            <a:r>
              <a:rPr lang="zh-CN" altLang="en-US" sz="2400" b="1" dirty="0">
                <a:solidFill>
                  <a:srgbClr val="0000FF"/>
                </a:solidFill>
              </a:rPr>
              <a:t>不讲）</a:t>
            </a:r>
            <a:endParaRPr lang="en-US" altLang="zh-CN" sz="2400" dirty="0">
              <a:solidFill>
                <a:srgbClr val="0000FF"/>
              </a:solidFill>
            </a:endParaRPr>
          </a:p>
          <a:p>
            <a:pPr indent="-360045">
              <a:lnSpc>
                <a:spcPct val="112000"/>
              </a:lnSpc>
              <a:buClr>
                <a:srgbClr val="0000FF"/>
              </a:buClr>
              <a:buFont typeface="Wingdings" panose="05000000000000000000" pitchFamily="2" charset="2"/>
              <a:buChar char="n"/>
            </a:pPr>
            <a:r>
              <a:rPr lang="zh-CN" altLang="en-US" sz="2400" dirty="0">
                <a:solidFill>
                  <a:schemeClr val="bg1">
                    <a:lumMod val="65000"/>
                  </a:schemeClr>
                </a:solidFill>
              </a:rPr>
              <a:t>系统利用用户提供的文件名，将之变换为文件目录的索引值，再利用该索引值到目录中去查找。</a:t>
            </a:r>
          </a:p>
          <a:p>
            <a:pPr indent="-360045">
              <a:lnSpc>
                <a:spcPct val="112000"/>
              </a:lnSpc>
              <a:buClr>
                <a:srgbClr val="0000FF"/>
              </a:buClr>
              <a:buFont typeface="Wingdings" panose="05000000000000000000" pitchFamily="2" charset="2"/>
              <a:buChar char="n"/>
            </a:pPr>
            <a:r>
              <a:rPr lang="zh-CN" altLang="en-US" sz="2400" dirty="0">
                <a:solidFill>
                  <a:schemeClr val="bg1">
                    <a:lumMod val="65000"/>
                  </a:schemeClr>
                </a:solidFill>
              </a:rPr>
              <a:t>模式匹配（*  ？）时，无法使用</a:t>
            </a:r>
            <a:r>
              <a:rPr lang="en-US" altLang="zh-CN" sz="2400" dirty="0">
                <a:solidFill>
                  <a:schemeClr val="bg1">
                    <a:lumMod val="65000"/>
                  </a:schemeClr>
                </a:solidFill>
              </a:rPr>
              <a:t>Hash</a:t>
            </a:r>
            <a:r>
              <a:rPr lang="zh-CN" altLang="en-US" sz="2400" dirty="0">
                <a:solidFill>
                  <a:schemeClr val="bg1">
                    <a:lumMod val="65000"/>
                  </a:schemeClr>
                </a:solidFill>
              </a:rPr>
              <a:t>方法。</a:t>
            </a:r>
          </a:p>
          <a:p>
            <a:pPr indent="-360045">
              <a:lnSpc>
                <a:spcPct val="112000"/>
              </a:lnSpc>
              <a:buClr>
                <a:srgbClr val="0000FF"/>
              </a:buClr>
              <a:buFont typeface="Wingdings" panose="05000000000000000000" pitchFamily="2" charset="2"/>
              <a:buChar char="n"/>
            </a:pPr>
            <a:r>
              <a:rPr lang="zh-CN" altLang="en-US" sz="2400" dirty="0">
                <a:solidFill>
                  <a:schemeClr val="bg1">
                    <a:lumMod val="65000"/>
                  </a:schemeClr>
                </a:solidFill>
              </a:rPr>
              <a:t>处理冲突使用有效规则。</a:t>
            </a:r>
          </a:p>
          <a:p>
            <a:pPr marL="0" indent="0">
              <a:buNone/>
            </a:pPr>
            <a:endParaRPr lang="zh-CN" altLang="en-US" sz="2400" dirty="0">
              <a:solidFill>
                <a:srgbClr val="0000FF"/>
              </a:solidFill>
            </a:endParaRPr>
          </a:p>
        </p:txBody>
      </p:sp>
      <p:pic>
        <p:nvPicPr>
          <p:cNvPr id="18" name="图片 17"/>
          <p:cNvPicPr>
            <a:picLocks noChangeAspect="1"/>
          </p:cNvPicPr>
          <p:nvPr/>
        </p:nvPicPr>
        <p:blipFill>
          <a:blip r:embed="rId2"/>
          <a:stretch>
            <a:fillRect/>
          </a:stretch>
        </p:blipFill>
        <p:spPr>
          <a:xfrm>
            <a:off x="5476985" y="1257116"/>
            <a:ext cx="6286292" cy="316078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第8章 知识导图"/>
          <p:cNvPicPr>
            <a:picLocks noChangeAspect="1"/>
          </p:cNvPicPr>
          <p:nvPr/>
        </p:nvPicPr>
        <p:blipFill>
          <a:blip r:embed="rId3"/>
          <a:stretch>
            <a:fillRect/>
          </a:stretch>
        </p:blipFill>
        <p:spPr>
          <a:xfrm>
            <a:off x="4961255" y="788670"/>
            <a:ext cx="6248400" cy="6000115"/>
          </a:xfrm>
          <a:prstGeom prst="rect">
            <a:avLst/>
          </a:prstGeom>
        </p:spPr>
      </p:pic>
      <p:sp>
        <p:nvSpPr>
          <p:cNvPr id="19" name="任意多边形: 形状 18"/>
          <p:cNvSpPr/>
          <p:nvPr/>
        </p:nvSpPr>
        <p:spPr>
          <a:xfrm>
            <a:off x="-9525" y="-1"/>
            <a:ext cx="12201525" cy="1255073"/>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1525" y="257830"/>
            <a:ext cx="2539478" cy="523220"/>
          </a:xfrm>
          <a:prstGeom prst="rect">
            <a:avLst/>
          </a:prstGeom>
        </p:spPr>
        <p:txBody>
          <a:bodyPr wrap="none">
            <a:spAutoFit/>
          </a:bodyPr>
          <a:lstStyle/>
          <a:p>
            <a:r>
              <a:rPr lang="zh-CN" altLang="en-US" sz="2800" b="1" dirty="0">
                <a:solidFill>
                  <a:schemeClr val="bg1"/>
                </a:solidFill>
              </a:rPr>
              <a:t>第</a:t>
            </a:r>
            <a:r>
              <a:rPr lang="en-US" altLang="zh-CN" sz="2800" b="1" dirty="0">
                <a:solidFill>
                  <a:schemeClr val="bg1"/>
                </a:solidFill>
              </a:rPr>
              <a:t>7</a:t>
            </a:r>
            <a:r>
              <a:rPr lang="zh-CN" altLang="en-US" sz="2800" b="1" dirty="0">
                <a:solidFill>
                  <a:schemeClr val="bg1"/>
                </a:solidFill>
              </a:rPr>
              <a:t>章知识导图</a:t>
            </a:r>
          </a:p>
        </p:txBody>
      </p:sp>
      <p:graphicFrame>
        <p:nvGraphicFramePr>
          <p:cNvPr id="30" name="表格 29"/>
          <p:cNvGraphicFramePr/>
          <p:nvPr>
            <p:custDataLst>
              <p:tags r:id="rId1"/>
            </p:custDataLst>
          </p:nvPr>
        </p:nvGraphicFramePr>
        <p:xfrm>
          <a:off x="462431" y="1634204"/>
          <a:ext cx="4173963" cy="4789452"/>
        </p:xfrm>
        <a:graphic>
          <a:graphicData uri="http://schemas.openxmlformats.org/drawingml/2006/table">
            <a:tbl>
              <a:tblPr firstRow="1" bandRow="1">
                <a:tableStyleId>{72833802-FEF1-4C79-8D5D-14CF1EAF98D9}</a:tableStyleId>
              </a:tblPr>
              <a:tblGrid>
                <a:gridCol w="1221039">
                  <a:extLst>
                    <a:ext uri="{9D8B030D-6E8A-4147-A177-3AD203B41FA5}">
                      <a16:colId xmlns:a16="http://schemas.microsoft.com/office/drawing/2014/main" val="20000"/>
                    </a:ext>
                  </a:extLst>
                </a:gridCol>
                <a:gridCol w="2952924">
                  <a:extLst>
                    <a:ext uri="{9D8B030D-6E8A-4147-A177-3AD203B41FA5}">
                      <a16:colId xmlns:a16="http://schemas.microsoft.com/office/drawing/2014/main" val="20001"/>
                    </a:ext>
                  </a:extLst>
                </a:gridCol>
              </a:tblGrid>
              <a:tr h="399121">
                <a:tc>
                  <a:txBody>
                    <a:bodyPr/>
                    <a:lstStyle/>
                    <a:p>
                      <a:pPr marL="71755" indent="0" algn="ctr">
                        <a:lnSpc>
                          <a:spcPct val="100000"/>
                        </a:lnSpc>
                        <a:spcBef>
                          <a:spcPts val="300"/>
                        </a:spcBef>
                        <a:spcAft>
                          <a:spcPts val="300"/>
                        </a:spcAft>
                        <a:buNone/>
                      </a:pPr>
                      <a:r>
                        <a:rPr lang="en-US" sz="2000" b="0" dirty="0">
                          <a:solidFill>
                            <a:schemeClr val="tx1"/>
                          </a:solidFill>
                          <a:latin typeface="微软雅黑 (正文)"/>
                        </a:rPr>
                        <a:t>第1章</a:t>
                      </a:r>
                      <a:endParaRPr lang="en-US" altLang="en-US" sz="2000" b="0" dirty="0">
                        <a:solidFill>
                          <a:schemeClr val="tx1"/>
                        </a:solidFill>
                        <a:latin typeface="微软雅黑 (正文)"/>
                        <a:ea typeface="华文楷体" panose="02010600040101010101" charset="-122"/>
                        <a:cs typeface="华文楷体" panose="02010600040101010101" charset="-122"/>
                      </a:endParaRPr>
                    </a:p>
                  </a:txBody>
                  <a:tcPr marL="98738" marR="98738" marT="0" marB="0" anchor="ctr">
                    <a:noFill/>
                  </a:tcPr>
                </a:tc>
                <a:tc>
                  <a:txBody>
                    <a:bodyPr/>
                    <a:lstStyle/>
                    <a:p>
                      <a:pPr marL="71755" indent="0" algn="l">
                        <a:lnSpc>
                          <a:spcPct val="100000"/>
                        </a:lnSpc>
                        <a:spcBef>
                          <a:spcPts val="300"/>
                        </a:spcBef>
                        <a:spcAft>
                          <a:spcPts val="300"/>
                        </a:spcAft>
                        <a:buNone/>
                      </a:pPr>
                      <a:r>
                        <a:rPr lang="en-US" sz="2000" b="0" dirty="0" err="1">
                          <a:solidFill>
                            <a:schemeClr val="tx1"/>
                          </a:solidFill>
                          <a:latin typeface="微软雅黑 (正文)"/>
                        </a:rPr>
                        <a:t>操作系统引论</a:t>
                      </a:r>
                      <a:endParaRPr lang="en-US" altLang="en-US" sz="2000" b="0" dirty="0">
                        <a:solidFill>
                          <a:schemeClr val="tx1"/>
                        </a:solidFill>
                        <a:latin typeface="微软雅黑 (正文)"/>
                        <a:ea typeface="华文楷体" panose="02010600040101010101" charset="-122"/>
                        <a:cs typeface="华文楷体" panose="02010600040101010101" charset="-122"/>
                      </a:endParaRPr>
                    </a:p>
                  </a:txBody>
                  <a:tcPr marL="98738" marR="98738" marT="0" marB="0" anchor="ctr">
                    <a:noFill/>
                  </a:tcPr>
                </a:tc>
                <a:extLst>
                  <a:ext uri="{0D108BD9-81ED-4DB2-BD59-A6C34878D82A}">
                    <a16:rowId xmlns:a16="http://schemas.microsoft.com/office/drawing/2014/main" val="10000"/>
                  </a:ext>
                </a:extLst>
              </a:tr>
              <a:tr h="399121">
                <a:tc>
                  <a:txBody>
                    <a:bodyPr/>
                    <a:lstStyle/>
                    <a:p>
                      <a:pPr marL="71755" indent="0" algn="ctr">
                        <a:lnSpc>
                          <a:spcPct val="100000"/>
                        </a:lnSpc>
                        <a:spcBef>
                          <a:spcPts val="300"/>
                        </a:spcBef>
                        <a:spcAft>
                          <a:spcPts val="300"/>
                        </a:spcAft>
                        <a:buNone/>
                      </a:pPr>
                      <a:r>
                        <a:rPr lang="en-US" sz="2000">
                          <a:latin typeface="微软雅黑 (正文)"/>
                        </a:rPr>
                        <a:t>第2章</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latin typeface="微软雅黑 (正文)"/>
                        </a:rPr>
                        <a:t>进程的描述与控制</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1"/>
                  </a:ext>
                </a:extLst>
              </a:tr>
              <a:tr h="399121">
                <a:tc>
                  <a:txBody>
                    <a:bodyPr/>
                    <a:lstStyle/>
                    <a:p>
                      <a:pPr marL="71755" indent="0" algn="ctr">
                        <a:lnSpc>
                          <a:spcPct val="100000"/>
                        </a:lnSpc>
                        <a:spcBef>
                          <a:spcPts val="300"/>
                        </a:spcBef>
                        <a:spcAft>
                          <a:spcPts val="300"/>
                        </a:spcAft>
                        <a:buNone/>
                      </a:pPr>
                      <a:r>
                        <a:rPr lang="en-US" sz="2000" dirty="0">
                          <a:latin typeface="微软雅黑 (正文)"/>
                        </a:rPr>
                        <a:t>第3章</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latin typeface="微软雅黑 (正文)"/>
                        </a:rPr>
                        <a:t>处理机调度与死锁</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2"/>
                  </a:ext>
                </a:extLst>
              </a:tr>
              <a:tr h="399121">
                <a:tc>
                  <a:txBody>
                    <a:bodyPr/>
                    <a:lstStyle/>
                    <a:p>
                      <a:pPr marL="71755" indent="0" algn="ctr">
                        <a:lnSpc>
                          <a:spcPct val="100000"/>
                        </a:lnSpc>
                        <a:spcBef>
                          <a:spcPts val="300"/>
                        </a:spcBef>
                        <a:spcAft>
                          <a:spcPts val="300"/>
                        </a:spcAft>
                        <a:buNone/>
                      </a:pPr>
                      <a:r>
                        <a:rPr lang="en-US" sz="2000" dirty="0">
                          <a:latin typeface="微软雅黑 (正文)"/>
                        </a:rPr>
                        <a:t>第4章</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altLang="zh-CN" sz="2000" dirty="0" err="1">
                          <a:latin typeface="微软雅黑 (正文)"/>
                        </a:rPr>
                        <a:t>存储器管理</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3"/>
                  </a:ext>
                </a:extLst>
              </a:tr>
              <a:tr h="399121">
                <a:tc>
                  <a:txBody>
                    <a:bodyPr/>
                    <a:lstStyle/>
                    <a:p>
                      <a:pPr marL="71755" indent="0" algn="ctr">
                        <a:lnSpc>
                          <a:spcPct val="100000"/>
                        </a:lnSpc>
                        <a:spcBef>
                          <a:spcPts val="300"/>
                        </a:spcBef>
                        <a:spcAft>
                          <a:spcPts val="300"/>
                        </a:spcAft>
                        <a:buNone/>
                      </a:pPr>
                      <a:r>
                        <a:rPr lang="en-US" sz="2000">
                          <a:latin typeface="微软雅黑 (正文)"/>
                        </a:rPr>
                        <a:t>第5章</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altLang="zh-CN" sz="2000" dirty="0" err="1">
                          <a:latin typeface="微软雅黑 (正文)"/>
                        </a:rPr>
                        <a:t>虚拟存储器</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4"/>
                  </a:ext>
                </a:extLst>
              </a:tr>
              <a:tr h="399121">
                <a:tc>
                  <a:txBody>
                    <a:bodyPr/>
                    <a:lstStyle/>
                    <a:p>
                      <a:pPr marL="71755" indent="0" algn="ctr">
                        <a:lnSpc>
                          <a:spcPct val="100000"/>
                        </a:lnSpc>
                        <a:spcBef>
                          <a:spcPts val="300"/>
                        </a:spcBef>
                        <a:spcAft>
                          <a:spcPts val="300"/>
                        </a:spcAft>
                        <a:buNone/>
                      </a:pPr>
                      <a:r>
                        <a:rPr lang="en-US" sz="2000" dirty="0">
                          <a:latin typeface="微软雅黑 (正文)"/>
                        </a:rPr>
                        <a:t>第6章</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altLang="zh-CN" sz="2000" dirty="0" err="1">
                          <a:latin typeface="微软雅黑 (正文)"/>
                        </a:rPr>
                        <a:t>输入输出系统</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5"/>
                  </a:ext>
                </a:extLst>
              </a:tr>
              <a:tr h="399121">
                <a:tc>
                  <a:txBody>
                    <a:bodyPr/>
                    <a:lstStyle/>
                    <a:p>
                      <a:pPr marL="71755" indent="0" algn="l" defTabSz="914400" rtl="0" eaLnBrk="1" latinLnBrk="0" hangingPunct="1">
                        <a:lnSpc>
                          <a:spcPct val="100000"/>
                        </a:lnSpc>
                        <a:spcBef>
                          <a:spcPts val="300"/>
                        </a:spcBef>
                        <a:spcAft>
                          <a:spcPts val="300"/>
                        </a:spcAft>
                        <a:buNone/>
                      </a:pPr>
                      <a:r>
                        <a:rPr lang="en-US" sz="2000" b="1" kern="1200" dirty="0">
                          <a:solidFill>
                            <a:schemeClr val="bg1"/>
                          </a:solidFill>
                          <a:latin typeface="微软雅黑 (正文)"/>
                          <a:ea typeface="+mn-ea"/>
                          <a:cs typeface="+mn-cs"/>
                        </a:rPr>
                        <a:t>  第7章</a:t>
                      </a:r>
                      <a:endParaRPr lang="en-US" altLang="en-US" sz="2000" b="1" kern="1200" dirty="0">
                        <a:solidFill>
                          <a:schemeClr val="bg1"/>
                        </a:solidFill>
                        <a:latin typeface="微软雅黑 (正文)"/>
                        <a:ea typeface="+mn-ea"/>
                        <a:cs typeface="+mn-cs"/>
                      </a:endParaRPr>
                    </a:p>
                  </a:txBody>
                  <a:tcPr marL="98738" marR="98738" marT="0" marB="0" anchor="ctr">
                    <a:solidFill>
                      <a:schemeClr val="accent2"/>
                    </a:solidFill>
                  </a:tcPr>
                </a:tc>
                <a:tc>
                  <a:txBody>
                    <a:bodyPr/>
                    <a:lstStyle/>
                    <a:p>
                      <a:pPr marL="71755" indent="0" algn="l" defTabSz="914400" rtl="0" eaLnBrk="1" latinLnBrk="0" hangingPunct="1">
                        <a:lnSpc>
                          <a:spcPct val="100000"/>
                        </a:lnSpc>
                        <a:spcBef>
                          <a:spcPts val="300"/>
                        </a:spcBef>
                        <a:spcAft>
                          <a:spcPts val="300"/>
                        </a:spcAft>
                        <a:buNone/>
                      </a:pPr>
                      <a:r>
                        <a:rPr lang="zh-CN" altLang="en-US" sz="2000" b="1" kern="1200" dirty="0">
                          <a:solidFill>
                            <a:schemeClr val="bg1"/>
                          </a:solidFill>
                          <a:latin typeface="微软雅黑 (正文)"/>
                          <a:ea typeface="+mn-ea"/>
                          <a:cs typeface="+mn-cs"/>
                        </a:rPr>
                        <a:t>文件管理</a:t>
                      </a:r>
                      <a:endParaRPr lang="en-US" altLang="en-US" sz="2000" b="1" kern="1200" dirty="0">
                        <a:solidFill>
                          <a:schemeClr val="bg1"/>
                        </a:solidFill>
                        <a:latin typeface="微软雅黑 (正文)"/>
                        <a:ea typeface="+mn-ea"/>
                        <a:cs typeface="+mn-cs"/>
                      </a:endParaRPr>
                    </a:p>
                  </a:txBody>
                  <a:tcPr marL="98738" marR="98738" marT="0" marB="0" anchor="ctr">
                    <a:solidFill>
                      <a:schemeClr val="accent2"/>
                    </a:solidFill>
                  </a:tcPr>
                </a:tc>
                <a:extLst>
                  <a:ext uri="{0D108BD9-81ED-4DB2-BD59-A6C34878D82A}">
                    <a16:rowId xmlns:a16="http://schemas.microsoft.com/office/drawing/2014/main" val="10006"/>
                  </a:ext>
                </a:extLst>
              </a:tr>
              <a:tr h="399121">
                <a:tc>
                  <a:txBody>
                    <a:bodyPr/>
                    <a:lstStyle/>
                    <a:p>
                      <a:pPr marL="71755" indent="0" algn="ctr">
                        <a:lnSpc>
                          <a:spcPct val="100000"/>
                        </a:lnSpc>
                        <a:spcBef>
                          <a:spcPts val="300"/>
                        </a:spcBef>
                        <a:spcAft>
                          <a:spcPts val="300"/>
                        </a:spcAft>
                        <a:buNone/>
                      </a:pPr>
                      <a:r>
                        <a:rPr lang="en-US" sz="2000" kern="1200" dirty="0">
                          <a:solidFill>
                            <a:schemeClr val="tx1"/>
                          </a:solidFill>
                          <a:latin typeface="微软雅黑 (正文)"/>
                          <a:ea typeface="+mn-ea"/>
                          <a:cs typeface="+mn-cs"/>
                        </a:rPr>
                        <a:t>第8章</a:t>
                      </a:r>
                      <a:endParaRPr lang="en-US" altLang="en-US" sz="2000" kern="1200" dirty="0">
                        <a:solidFill>
                          <a:schemeClr val="tx1"/>
                        </a:solidFill>
                        <a:latin typeface="微软雅黑 (正文)"/>
                        <a:ea typeface="+mn-ea"/>
                        <a:cs typeface="+mn-cs"/>
                      </a:endParaRPr>
                    </a:p>
                  </a:txBody>
                  <a:tcPr marL="98738" marR="98738" marT="0" marB="0" anchor="ctr">
                    <a:solidFill>
                      <a:schemeClr val="bg1"/>
                    </a:solidFill>
                  </a:tcPr>
                </a:tc>
                <a:tc>
                  <a:txBody>
                    <a:bodyPr/>
                    <a:lstStyle/>
                    <a:p>
                      <a:pPr marL="71755" indent="0" algn="l">
                        <a:lnSpc>
                          <a:spcPct val="100000"/>
                        </a:lnSpc>
                        <a:spcBef>
                          <a:spcPts val="300"/>
                        </a:spcBef>
                        <a:spcAft>
                          <a:spcPts val="300"/>
                        </a:spcAft>
                        <a:buNone/>
                      </a:pPr>
                      <a:r>
                        <a:rPr lang="en-US" altLang="zh-CN" sz="2000" dirty="0" err="1">
                          <a:latin typeface="微软雅黑 (正文)"/>
                        </a:rPr>
                        <a:t>磁盘存储器管理</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solidFill>
                      <a:schemeClr val="bg1"/>
                    </a:solidFill>
                  </a:tcPr>
                </a:tc>
                <a:extLst>
                  <a:ext uri="{0D108BD9-81ED-4DB2-BD59-A6C34878D82A}">
                    <a16:rowId xmlns:a16="http://schemas.microsoft.com/office/drawing/2014/main" val="10007"/>
                  </a:ext>
                </a:extLst>
              </a:tr>
              <a:tr h="399121">
                <a:tc>
                  <a:txBody>
                    <a:bodyPr/>
                    <a:lstStyle/>
                    <a:p>
                      <a:pPr marL="71755" indent="0" algn="ctr">
                        <a:lnSpc>
                          <a:spcPct val="100000"/>
                        </a:lnSpc>
                        <a:spcBef>
                          <a:spcPts val="300"/>
                        </a:spcBef>
                        <a:spcAft>
                          <a:spcPts val="300"/>
                        </a:spcAft>
                        <a:buNone/>
                      </a:pPr>
                      <a:r>
                        <a:rPr lang="en-US" sz="2000">
                          <a:latin typeface="微软雅黑 (正文)"/>
                        </a:rPr>
                        <a:t>第9章</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zh-CN" altLang="en-US" sz="2000" dirty="0">
                          <a:latin typeface="微软雅黑 (正文)"/>
                        </a:rPr>
                        <a:t>操作系统接口</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8"/>
                  </a:ext>
                </a:extLst>
              </a:tr>
              <a:tr h="399121">
                <a:tc>
                  <a:txBody>
                    <a:bodyPr/>
                    <a:lstStyle/>
                    <a:p>
                      <a:pPr marL="71755" indent="0" algn="ctr">
                        <a:lnSpc>
                          <a:spcPct val="100000"/>
                        </a:lnSpc>
                        <a:spcBef>
                          <a:spcPts val="300"/>
                        </a:spcBef>
                        <a:spcAft>
                          <a:spcPts val="300"/>
                        </a:spcAft>
                        <a:buNone/>
                      </a:pPr>
                      <a:r>
                        <a:rPr lang="en-US" sz="2000" dirty="0">
                          <a:solidFill>
                            <a:schemeClr val="bg1">
                              <a:lumMod val="75000"/>
                            </a:schemeClr>
                          </a:solidFill>
                          <a:latin typeface="微软雅黑 (正文)"/>
                        </a:rPr>
                        <a:t>第10章</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solidFill>
                            <a:schemeClr val="bg1">
                              <a:lumMod val="75000"/>
                            </a:schemeClr>
                          </a:solidFill>
                          <a:latin typeface="微软雅黑 (正文)"/>
                        </a:rPr>
                        <a:t>多处理机操作系统</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9"/>
                  </a:ext>
                </a:extLst>
              </a:tr>
              <a:tr h="399121">
                <a:tc>
                  <a:txBody>
                    <a:bodyPr/>
                    <a:lstStyle/>
                    <a:p>
                      <a:pPr marL="71755" indent="0" algn="ctr">
                        <a:lnSpc>
                          <a:spcPct val="100000"/>
                        </a:lnSpc>
                        <a:spcBef>
                          <a:spcPts val="300"/>
                        </a:spcBef>
                        <a:spcAft>
                          <a:spcPts val="300"/>
                        </a:spcAft>
                        <a:buNone/>
                      </a:pPr>
                      <a:r>
                        <a:rPr lang="en-US" sz="2000" dirty="0">
                          <a:solidFill>
                            <a:schemeClr val="bg1">
                              <a:lumMod val="75000"/>
                            </a:schemeClr>
                          </a:solidFill>
                          <a:latin typeface="微软雅黑 (正文)"/>
                        </a:rPr>
                        <a:t>第11章</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solidFill>
                            <a:schemeClr val="bg1">
                              <a:lumMod val="75000"/>
                            </a:schemeClr>
                          </a:solidFill>
                          <a:latin typeface="微软雅黑 (正文)"/>
                        </a:rPr>
                        <a:t>虚拟化和云计算</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10"/>
                  </a:ext>
                </a:extLst>
              </a:tr>
              <a:tr h="399121">
                <a:tc>
                  <a:txBody>
                    <a:bodyPr/>
                    <a:lstStyle/>
                    <a:p>
                      <a:pPr marL="71755" indent="0" algn="ctr">
                        <a:lnSpc>
                          <a:spcPct val="100000"/>
                        </a:lnSpc>
                        <a:spcBef>
                          <a:spcPts val="300"/>
                        </a:spcBef>
                        <a:spcAft>
                          <a:spcPts val="300"/>
                        </a:spcAft>
                        <a:buNone/>
                      </a:pPr>
                      <a:r>
                        <a:rPr lang="en-US" sz="2000">
                          <a:solidFill>
                            <a:schemeClr val="bg1">
                              <a:lumMod val="75000"/>
                            </a:schemeClr>
                          </a:solidFill>
                          <a:latin typeface="微软雅黑 (正文)"/>
                        </a:rPr>
                        <a:t>第12章</a:t>
                      </a:r>
                      <a:endParaRPr lang="en-US" altLang="en-US" sz="2000" b="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solidFill>
                            <a:schemeClr val="bg1">
                              <a:lumMod val="75000"/>
                            </a:schemeClr>
                          </a:solidFill>
                          <a:latin typeface="微软雅黑 (正文)"/>
                        </a:rPr>
                        <a:t>保护和安全</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11"/>
                  </a:ext>
                </a:extLst>
              </a:tr>
            </a:tbl>
          </a:graphicData>
        </a:graphic>
      </p:graphicFrame>
      <p:sp>
        <p:nvSpPr>
          <p:cNvPr id="8" name="任意多边形: 形状 7"/>
          <p:cNvSpPr/>
          <p:nvPr/>
        </p:nvSpPr>
        <p:spPr bwMode="auto">
          <a:xfrm>
            <a:off x="-9526" y="252740"/>
            <a:ext cx="12201525" cy="1128723"/>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244475" y="261476"/>
            <a:ext cx="527050" cy="527050"/>
          </a:xfrm>
          <a:prstGeom prst="rect">
            <a:avLst/>
          </a:prstGeom>
        </p:spPr>
      </p:pic>
      <p:pic>
        <p:nvPicPr>
          <p:cNvPr id="3" name="图形 9" descr="触控屏 纯色填充">
            <a:extLst>
              <a:ext uri="{FF2B5EF4-FFF2-40B4-BE49-F238E27FC236}">
                <a16:creationId xmlns:a16="http://schemas.microsoft.com/office/drawing/2014/main" id="{47CA4573-6C98-FD33-2951-B38D80FEF3E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94324" y="5536725"/>
            <a:ext cx="431800"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形 10" descr="徽章勾号 1 纯色填充">
            <a:extLst>
              <a:ext uri="{FF2B5EF4-FFF2-40B4-BE49-F238E27FC236}">
                <a16:creationId xmlns:a16="http://schemas.microsoft.com/office/drawing/2014/main" id="{D8B97E62-1BB7-8F4A-490B-861DBA92FF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9396" y="1357400"/>
            <a:ext cx="3587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形 10" descr="徽章勾号 1 纯色填充">
            <a:extLst>
              <a:ext uri="{FF2B5EF4-FFF2-40B4-BE49-F238E27FC236}">
                <a16:creationId xmlns:a16="http://schemas.microsoft.com/office/drawing/2014/main" id="{327F21D5-C68E-3E83-2425-41B6D987051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82589" y="2444077"/>
            <a:ext cx="3587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形 10" descr="徽章勾号 1 纯色填充">
            <a:extLst>
              <a:ext uri="{FF2B5EF4-FFF2-40B4-BE49-F238E27FC236}">
                <a16:creationId xmlns:a16="http://schemas.microsoft.com/office/drawing/2014/main" id="{CA34298B-7257-4A8F-0210-07F4CE60D5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82589" y="4063170"/>
            <a:ext cx="3587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231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7.4.1 </a:t>
            </a:r>
            <a:r>
              <a:rPr lang="zh-CN" altLang="en-US" sz="2800" b="1" dirty="0">
                <a:solidFill>
                  <a:schemeClr val="bg1"/>
                </a:solidFill>
              </a:rPr>
              <a:t>有向无循环图实现共享</a:t>
            </a:r>
          </a:p>
        </p:txBody>
      </p:sp>
      <p:sp>
        <p:nvSpPr>
          <p:cNvPr id="24" name="Rectangle 3"/>
          <p:cNvSpPr txBox="1">
            <a:spLocks noChangeArrowheads="1"/>
          </p:cNvSpPr>
          <p:nvPr/>
        </p:nvSpPr>
        <p:spPr bwMode="auto">
          <a:xfrm>
            <a:off x="845806" y="1244403"/>
            <a:ext cx="8229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73050" indent="-273050" algn="l" rtl="0" eaLnBrk="1" fontAlgn="base" hangingPunct="1">
              <a:spcBef>
                <a:spcPts val="575"/>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1pPr>
            <a:lvl2pPr marL="548005" indent="-228600" algn="l" rtl="0" eaLnBrk="1" fontAlgn="base" hangingPunct="1">
              <a:spcBef>
                <a:spcPts val="375"/>
              </a:spcBef>
              <a:spcAft>
                <a:spcPct val="0"/>
              </a:spcAft>
              <a:buClr>
                <a:schemeClr val="accent2"/>
              </a:buClr>
              <a:buSzPct val="85000"/>
              <a:buFont typeface="Wingdings" panose="05000000000000000000" pitchFamily="2" charset="2"/>
              <a:buChar char="Ø"/>
              <a:defRPr sz="2200" kern="1200">
                <a:solidFill>
                  <a:schemeClr val="tx1"/>
                </a:solidFill>
                <a:latin typeface="+mn-lt"/>
                <a:ea typeface="+mn-ea"/>
                <a:cs typeface="+mn-cs"/>
              </a:defRPr>
            </a:lvl2pPr>
            <a:lvl3pPr marL="822325" indent="-228600" algn="l" rtl="0" eaLnBrk="1" fontAlgn="base" hangingPunct="1">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1" fontAlgn="base" hangingPunct="1">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ts val="600"/>
              </a:spcAft>
              <a:buClr>
                <a:srgbClr val="D34817"/>
              </a:buClr>
              <a:buSzPct val="85000"/>
              <a:buNone/>
              <a:defRPr/>
            </a:pPr>
            <a:r>
              <a:rPr kumimoji="0" lang="zh-CN" altLang="en-US" b="0" i="0" u="none" strike="noStrike" kern="1200" cap="none" spc="0" normalizeH="0" baseline="0" noProof="0" dirty="0">
                <a:ln>
                  <a:noFill/>
                </a:ln>
                <a:solidFill>
                  <a:srgbClr val="FF0000"/>
                </a:solidFill>
                <a:effectLst/>
                <a:uLnTx/>
                <a:uFillTx/>
                <a:latin typeface="+mn-ea"/>
                <a:cs typeface="+mn-cs"/>
              </a:rPr>
              <a:t>有共享的</a:t>
            </a:r>
            <a:r>
              <a:rPr kumimoji="0" lang="zh-CN" altLang="en-US" b="0" i="0" u="none" strike="noStrike" kern="1200" cap="none" spc="0" normalizeH="0" baseline="0" noProof="0" dirty="0">
                <a:ln>
                  <a:noFill/>
                </a:ln>
                <a:effectLst/>
                <a:uLnTx/>
                <a:uFillTx/>
                <a:latin typeface="+mn-ea"/>
                <a:cs typeface="+mn-cs"/>
              </a:rPr>
              <a:t>子目录和文件</a:t>
            </a:r>
          </a:p>
        </p:txBody>
      </p:sp>
      <p:pic>
        <p:nvPicPr>
          <p:cNvPr id="51" name="图片 50"/>
          <p:cNvPicPr>
            <a:picLocks noChangeAspect="1"/>
          </p:cNvPicPr>
          <p:nvPr/>
        </p:nvPicPr>
        <p:blipFill>
          <a:blip r:embed="rId3">
            <a:clrChange>
              <a:clrFrom>
                <a:srgbClr val="FFFFFF"/>
              </a:clrFrom>
              <a:clrTo>
                <a:srgbClr val="FFFFFF">
                  <a:alpha val="0"/>
                </a:srgbClr>
              </a:clrTo>
            </a:clrChange>
          </a:blip>
          <a:stretch>
            <a:fillRect/>
          </a:stretch>
        </p:blipFill>
        <p:spPr>
          <a:xfrm>
            <a:off x="2601993" y="1189295"/>
            <a:ext cx="8135547" cy="5149884"/>
          </a:xfrm>
          <a:prstGeom prst="rect">
            <a:avLst/>
          </a:prstGeom>
        </p:spPr>
      </p:pic>
      <p:sp>
        <p:nvSpPr>
          <p:cNvPr id="2" name="文本框 1">
            <a:extLst>
              <a:ext uri="{FF2B5EF4-FFF2-40B4-BE49-F238E27FC236}">
                <a16:creationId xmlns:a16="http://schemas.microsoft.com/office/drawing/2014/main" id="{2F5AFB33-D4FC-1F5B-AD6D-A2CFDF1D0A1E}"/>
              </a:ext>
            </a:extLst>
          </p:cNvPr>
          <p:cNvSpPr txBox="1"/>
          <p:nvPr/>
        </p:nvSpPr>
        <p:spPr>
          <a:xfrm>
            <a:off x="532300" y="1964336"/>
            <a:ext cx="4106607" cy="1477328"/>
          </a:xfrm>
          <a:prstGeom prst="rect">
            <a:avLst/>
          </a:prstGeom>
          <a:noFill/>
        </p:spPr>
        <p:txBody>
          <a:bodyPr wrap="square" rtlCol="0">
            <a:spAutoFit/>
          </a:bodyPr>
          <a:lstStyle/>
          <a:p>
            <a:r>
              <a:rPr lang="zh-CN" altLang="en-US" dirty="0">
                <a:solidFill>
                  <a:srgbClr val="FF0000"/>
                </a:solidFill>
              </a:rPr>
              <a:t>思考</a:t>
            </a:r>
            <a:r>
              <a:rPr lang="zh-CN" altLang="en-US" dirty="0">
                <a:solidFill>
                  <a:srgbClr val="0000FF"/>
                </a:solidFill>
              </a:rPr>
              <a:t>：</a:t>
            </a:r>
            <a:endParaRPr lang="en-US" altLang="zh-CN" dirty="0">
              <a:solidFill>
                <a:srgbClr val="0000FF"/>
              </a:solidFill>
            </a:endParaRPr>
          </a:p>
          <a:p>
            <a:r>
              <a:rPr lang="en-US" altLang="zh-CN" dirty="0">
                <a:solidFill>
                  <a:srgbClr val="0000FF"/>
                </a:solidFill>
              </a:rPr>
              <a:t>1</a:t>
            </a:r>
            <a:r>
              <a:rPr lang="zh-CN" altLang="en-US" dirty="0">
                <a:solidFill>
                  <a:srgbClr val="0000FF"/>
                </a:solidFill>
              </a:rPr>
              <a:t>、为什么需要共享？你有没有用过文件共享方式？</a:t>
            </a:r>
            <a:endParaRPr lang="en-US" altLang="zh-CN" dirty="0">
              <a:solidFill>
                <a:srgbClr val="0000FF"/>
              </a:solidFill>
            </a:endParaRPr>
          </a:p>
          <a:p>
            <a:r>
              <a:rPr lang="en-US" altLang="zh-CN" dirty="0">
                <a:solidFill>
                  <a:srgbClr val="0000FF"/>
                </a:solidFill>
              </a:rPr>
              <a:t>2</a:t>
            </a:r>
            <a:r>
              <a:rPr lang="zh-CN" altLang="en-US" dirty="0">
                <a:solidFill>
                  <a:srgbClr val="0000FF"/>
                </a:solidFill>
              </a:rPr>
              <a:t>、此图父目录中可如何共享文件的数据和信息？</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利用索引结点</a:t>
            </a:r>
          </a:p>
        </p:txBody>
      </p:sp>
      <p:sp>
        <p:nvSpPr>
          <p:cNvPr id="29" name="矩形 28"/>
          <p:cNvSpPr/>
          <p:nvPr/>
        </p:nvSpPr>
        <p:spPr>
          <a:xfrm>
            <a:off x="669925" y="1028818"/>
            <a:ext cx="10850563" cy="523221"/>
          </a:xfrm>
          <a:prstGeom prst="rect">
            <a:avLst/>
          </a:prstGeom>
        </p:spPr>
        <p:txBody>
          <a:bodyPr wrap="square">
            <a:noAutofit/>
          </a:bodyPr>
          <a:lstStyle/>
          <a:p>
            <a:pPr indent="457200">
              <a:lnSpc>
                <a:spcPct val="132000"/>
              </a:lnSpc>
              <a:spcBef>
                <a:spcPts val="600"/>
              </a:spcBef>
              <a:spcAft>
                <a:spcPts val="600"/>
              </a:spcAft>
            </a:pPr>
            <a:r>
              <a:rPr lang="en-US" altLang="zh-CN" sz="2400" dirty="0">
                <a:solidFill>
                  <a:srgbClr val="0000FF"/>
                </a:solidFill>
                <a:latin typeface="+mn-ea"/>
              </a:rPr>
              <a:t>1</a:t>
            </a:r>
            <a:r>
              <a:rPr lang="zh-CN" altLang="en-US" sz="2400" dirty="0">
                <a:solidFill>
                  <a:srgbClr val="0000FF"/>
                </a:solidFill>
                <a:latin typeface="+mn-ea"/>
              </a:rPr>
              <a:t>、基于有向无环图</a:t>
            </a:r>
            <a:r>
              <a:rPr lang="zh-CN" altLang="en-US" sz="2400" dirty="0">
                <a:latin typeface="+mn-ea"/>
              </a:rPr>
              <a:t>实现共享（</a:t>
            </a:r>
            <a:r>
              <a:rPr lang="zh-CN" altLang="en-US" sz="2400" dirty="0">
                <a:solidFill>
                  <a:srgbClr val="0000FF"/>
                </a:solidFill>
                <a:latin typeface="+mn-ea"/>
              </a:rPr>
              <a:t>硬链接</a:t>
            </a:r>
            <a:r>
              <a:rPr lang="zh-CN" altLang="en-US" sz="2400" dirty="0">
                <a:latin typeface="+mn-ea"/>
              </a:rPr>
              <a:t>）</a:t>
            </a:r>
          </a:p>
        </p:txBody>
      </p:sp>
      <p:sp>
        <p:nvSpPr>
          <p:cNvPr id="31" name="矩形 30"/>
          <p:cNvSpPr/>
          <p:nvPr/>
        </p:nvSpPr>
        <p:spPr>
          <a:xfrm>
            <a:off x="1805040" y="1729397"/>
            <a:ext cx="8688367" cy="1291969"/>
          </a:xfrm>
          <a:prstGeom prst="rect">
            <a:avLst/>
          </a:prstGeom>
        </p:spPr>
        <p:txBody>
          <a:bodyPr wrap="square">
            <a:noAutofit/>
          </a:bodyPr>
          <a:lstStyle/>
          <a:p>
            <a:pPr>
              <a:lnSpc>
                <a:spcPct val="132000"/>
              </a:lnSpc>
              <a:spcBef>
                <a:spcPts val="600"/>
              </a:spcBef>
              <a:spcAft>
                <a:spcPts val="600"/>
              </a:spcAft>
            </a:pPr>
            <a:r>
              <a:rPr lang="zh-CN" altLang="en-US" sz="2400" dirty="0">
                <a:latin typeface="+mn-ea"/>
              </a:rPr>
              <a:t>有向无环图：树形目录中，允许一个文件有多个父目录。</a:t>
            </a:r>
          </a:p>
          <a:p>
            <a:pPr>
              <a:lnSpc>
                <a:spcPct val="132000"/>
              </a:lnSpc>
              <a:spcBef>
                <a:spcPts val="600"/>
              </a:spcBef>
              <a:spcAft>
                <a:spcPts val="600"/>
              </a:spcAft>
            </a:pPr>
            <a:r>
              <a:rPr lang="zh-CN" altLang="en-US" sz="2400" dirty="0">
                <a:latin typeface="+mn-ea"/>
              </a:rPr>
              <a:t>索引结点：利用索引结点实现共享，设置</a:t>
            </a:r>
            <a:r>
              <a:rPr lang="zh-CN" altLang="en-US" sz="2400" dirty="0">
                <a:solidFill>
                  <a:srgbClr val="0000FF"/>
                </a:solidFill>
                <a:latin typeface="+mn-ea"/>
              </a:rPr>
              <a:t>链接计数</a:t>
            </a:r>
            <a:r>
              <a:rPr lang="en-US" altLang="zh-CN" sz="2400" dirty="0">
                <a:solidFill>
                  <a:srgbClr val="0000FF"/>
                </a:solidFill>
                <a:latin typeface="+mn-ea"/>
              </a:rPr>
              <a:t>count</a:t>
            </a:r>
            <a:r>
              <a:rPr lang="zh-CN" altLang="en-US" sz="2400" dirty="0">
                <a:latin typeface="+mn-ea"/>
              </a:rPr>
              <a:t>。</a:t>
            </a:r>
            <a:endParaRPr lang="en-US" altLang="zh-CN" sz="2400" dirty="0">
              <a:latin typeface="+mn-ea"/>
            </a:endParaRPr>
          </a:p>
        </p:txBody>
      </p:sp>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81100" y="1757516"/>
            <a:ext cx="527050" cy="527050"/>
          </a:xfrm>
          <a:prstGeom prst="rect">
            <a:avLst/>
          </a:prstGeom>
          <a:ln>
            <a:noFill/>
          </a:ln>
          <a:effectLst>
            <a:softEdge rad="0"/>
          </a:effectLst>
        </p:spPr>
      </p:pic>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81100" y="2433296"/>
            <a:ext cx="527050" cy="527050"/>
          </a:xfrm>
          <a:prstGeom prst="rect">
            <a:avLst/>
          </a:prstGeom>
          <a:ln>
            <a:noFill/>
          </a:ln>
          <a:effectLst>
            <a:softEdge rad="0"/>
          </a:effectLst>
        </p:spPr>
      </p:pic>
      <p:pic>
        <p:nvPicPr>
          <p:cNvPr id="36" name="图片 35"/>
          <p:cNvPicPr>
            <a:picLocks noChangeAspect="1"/>
          </p:cNvPicPr>
          <p:nvPr/>
        </p:nvPicPr>
        <p:blipFill>
          <a:blip r:embed="rId3">
            <a:clrChange>
              <a:clrFrom>
                <a:srgbClr val="FFFFFF"/>
              </a:clrFrom>
              <a:clrTo>
                <a:srgbClr val="FFFFFF">
                  <a:alpha val="0"/>
                </a:srgbClr>
              </a:clrTo>
            </a:clrChange>
          </a:blip>
          <a:stretch>
            <a:fillRect/>
          </a:stretch>
        </p:blipFill>
        <p:spPr>
          <a:xfrm>
            <a:off x="1181100" y="3109076"/>
            <a:ext cx="4712556" cy="3160776"/>
          </a:xfrm>
          <a:prstGeom prst="rect">
            <a:avLst/>
          </a:prstGeom>
          <a:ln>
            <a:solidFill>
              <a:schemeClr val="accent5">
                <a:lumMod val="75000"/>
              </a:schemeClr>
            </a:solidFill>
          </a:ln>
        </p:spPr>
      </p:pic>
      <p:pic>
        <p:nvPicPr>
          <p:cNvPr id="38" name="图片 37"/>
          <p:cNvPicPr>
            <a:picLocks noChangeAspect="1"/>
          </p:cNvPicPr>
          <p:nvPr/>
        </p:nvPicPr>
        <p:blipFill>
          <a:blip r:embed="rId4">
            <a:clrChange>
              <a:clrFrom>
                <a:srgbClr val="FFFFFF"/>
              </a:clrFrom>
              <a:clrTo>
                <a:srgbClr val="FFFFFF">
                  <a:alpha val="0"/>
                </a:srgbClr>
              </a:clrTo>
            </a:clrChange>
          </a:blip>
          <a:stretch>
            <a:fillRect/>
          </a:stretch>
        </p:blipFill>
        <p:spPr>
          <a:xfrm>
            <a:off x="6412639" y="3109076"/>
            <a:ext cx="4986333" cy="3160776"/>
          </a:xfrm>
          <a:prstGeom prst="rect">
            <a:avLst/>
          </a:prstGeom>
          <a:ln>
            <a:solidFill>
              <a:schemeClr val="accent5">
                <a:lumMod val="75000"/>
              </a:schemeClr>
            </a:solid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7.4.2 </a:t>
            </a:r>
            <a:r>
              <a:rPr lang="zh-CN" altLang="en-US" sz="2800" b="1" dirty="0">
                <a:solidFill>
                  <a:schemeClr val="bg1"/>
                </a:solidFill>
              </a:rPr>
              <a:t>利用符号链接实现共享</a:t>
            </a:r>
          </a:p>
        </p:txBody>
      </p:sp>
      <p:sp>
        <p:nvSpPr>
          <p:cNvPr id="3" name="îśḻiďé"/>
          <p:cNvSpPr/>
          <p:nvPr/>
        </p:nvSpPr>
        <p:spPr bwMode="auto">
          <a:xfrm>
            <a:off x="879924" y="1612353"/>
            <a:ext cx="846430" cy="846430"/>
          </a:xfrm>
          <a:prstGeom prst="ellipse">
            <a:avLst/>
          </a:prstGeom>
          <a:solidFill>
            <a:schemeClr val="accent2"/>
          </a:solidFill>
          <a:ln>
            <a:noFill/>
          </a:ln>
        </p:spPr>
        <p:txBody>
          <a:bodyPr vert="horz" wrap="square" lIns="91440" tIns="45720" rIns="91440" bIns="45720" numCol="1" anchor="t" anchorCtr="0" compatLnSpc="1">
            <a:normAutofit/>
          </a:bodyPr>
          <a:lstStyle/>
          <a:p>
            <a:endParaRPr lang="en-US"/>
          </a:p>
        </p:txBody>
      </p:sp>
      <p:sp>
        <p:nvSpPr>
          <p:cNvPr id="4" name="išľiďe"/>
          <p:cNvSpPr/>
          <p:nvPr/>
        </p:nvSpPr>
        <p:spPr bwMode="auto">
          <a:xfrm>
            <a:off x="936397" y="3528013"/>
            <a:ext cx="847397" cy="846430"/>
          </a:xfrm>
          <a:prstGeom prst="ellipse">
            <a:avLst/>
          </a:prstGeom>
          <a:solidFill>
            <a:schemeClr val="accent3"/>
          </a:solidFill>
          <a:ln>
            <a:noFill/>
          </a:ln>
        </p:spPr>
        <p:txBody>
          <a:bodyPr vert="horz" wrap="square" lIns="91440" tIns="45720" rIns="91440" bIns="45720" numCol="1" anchor="t" anchorCtr="0" compatLnSpc="1">
            <a:normAutofit/>
          </a:bodyPr>
          <a:lstStyle/>
          <a:p>
            <a:endParaRPr lang="en-US"/>
          </a:p>
        </p:txBody>
      </p:sp>
      <p:sp>
        <p:nvSpPr>
          <p:cNvPr id="5" name="íśľîḋé"/>
          <p:cNvSpPr/>
          <p:nvPr/>
        </p:nvSpPr>
        <p:spPr bwMode="auto">
          <a:xfrm>
            <a:off x="886041" y="4816260"/>
            <a:ext cx="846430" cy="847396"/>
          </a:xfrm>
          <a:prstGeom prst="ellipse">
            <a:avLst/>
          </a:prstGeom>
          <a:solidFill>
            <a:schemeClr val="accent4"/>
          </a:solidFill>
          <a:ln>
            <a:noFill/>
          </a:ln>
        </p:spPr>
        <p:txBody>
          <a:bodyPr vert="horz" wrap="square" lIns="91440" tIns="45720" rIns="91440" bIns="45720" numCol="1" anchor="t" anchorCtr="0" compatLnSpc="1">
            <a:normAutofit/>
          </a:bodyPr>
          <a:lstStyle/>
          <a:p>
            <a:endParaRPr lang="en-US"/>
          </a:p>
        </p:txBody>
      </p:sp>
      <p:sp>
        <p:nvSpPr>
          <p:cNvPr id="6" name="ïṡḷidè"/>
          <p:cNvSpPr/>
          <p:nvPr/>
        </p:nvSpPr>
        <p:spPr bwMode="auto">
          <a:xfrm>
            <a:off x="1187740" y="3779133"/>
            <a:ext cx="344710" cy="344189"/>
          </a:xfrm>
          <a:custGeom>
            <a:avLst/>
            <a:gdLst>
              <a:gd name="connsiteX0" fmla="*/ 106370 w 607639"/>
              <a:gd name="connsiteY0" fmla="*/ 436610 h 606722"/>
              <a:gd name="connsiteX1" fmla="*/ 61329 w 607639"/>
              <a:gd name="connsiteY1" fmla="*/ 480515 h 606722"/>
              <a:gd name="connsiteX2" fmla="*/ 126397 w 607639"/>
              <a:gd name="connsiteY2" fmla="*/ 545485 h 606722"/>
              <a:gd name="connsiteX3" fmla="*/ 170369 w 607639"/>
              <a:gd name="connsiteY3" fmla="*/ 500513 h 606722"/>
              <a:gd name="connsiteX4" fmla="*/ 455714 w 607639"/>
              <a:gd name="connsiteY4" fmla="*/ 404481 h 606722"/>
              <a:gd name="connsiteX5" fmla="*/ 531614 w 607639"/>
              <a:gd name="connsiteY5" fmla="*/ 404481 h 606722"/>
              <a:gd name="connsiteX6" fmla="*/ 531703 w 607639"/>
              <a:gd name="connsiteY6" fmla="*/ 404481 h 606722"/>
              <a:gd name="connsiteX7" fmla="*/ 531792 w 607639"/>
              <a:gd name="connsiteY7" fmla="*/ 404481 h 606722"/>
              <a:gd name="connsiteX8" fmla="*/ 548075 w 607639"/>
              <a:gd name="connsiteY8" fmla="*/ 410525 h 606722"/>
              <a:gd name="connsiteX9" fmla="*/ 551456 w 607639"/>
              <a:gd name="connsiteY9" fmla="*/ 413991 h 606722"/>
              <a:gd name="connsiteX10" fmla="*/ 556973 w 607639"/>
              <a:gd name="connsiteY10" fmla="*/ 429012 h 606722"/>
              <a:gd name="connsiteX11" fmla="*/ 556973 w 607639"/>
              <a:gd name="connsiteY11" fmla="*/ 429811 h 606722"/>
              <a:gd name="connsiteX12" fmla="*/ 556973 w 607639"/>
              <a:gd name="connsiteY12" fmla="*/ 505625 h 606722"/>
              <a:gd name="connsiteX13" fmla="*/ 531614 w 607639"/>
              <a:gd name="connsiteY13" fmla="*/ 530867 h 606722"/>
              <a:gd name="connsiteX14" fmla="*/ 506343 w 607639"/>
              <a:gd name="connsiteY14" fmla="*/ 505625 h 606722"/>
              <a:gd name="connsiteX15" fmla="*/ 476001 w 607639"/>
              <a:gd name="connsiteY15" fmla="*/ 546065 h 606722"/>
              <a:gd name="connsiteX16" fmla="*/ 455714 w 607639"/>
              <a:gd name="connsiteY16" fmla="*/ 556197 h 606722"/>
              <a:gd name="connsiteX17" fmla="*/ 440498 w 607639"/>
              <a:gd name="connsiteY17" fmla="*/ 551131 h 606722"/>
              <a:gd name="connsiteX18" fmla="*/ 435515 w 607639"/>
              <a:gd name="connsiteY18" fmla="*/ 515757 h 606722"/>
              <a:gd name="connsiteX19" fmla="*/ 481073 w 607639"/>
              <a:gd name="connsiteY19" fmla="*/ 455053 h 606722"/>
              <a:gd name="connsiteX20" fmla="*/ 455714 w 607639"/>
              <a:gd name="connsiteY20" fmla="*/ 455053 h 606722"/>
              <a:gd name="connsiteX21" fmla="*/ 430443 w 607639"/>
              <a:gd name="connsiteY21" fmla="*/ 429811 h 606722"/>
              <a:gd name="connsiteX22" fmla="*/ 455714 w 607639"/>
              <a:gd name="connsiteY22" fmla="*/ 404481 h 606722"/>
              <a:gd name="connsiteX23" fmla="*/ 157786 w 607639"/>
              <a:gd name="connsiteY23" fmla="*/ 282117 h 606722"/>
              <a:gd name="connsiteX24" fmla="*/ 175710 w 607639"/>
              <a:gd name="connsiteY24" fmla="*/ 289516 h 606722"/>
              <a:gd name="connsiteX25" fmla="*/ 317685 w 607639"/>
              <a:gd name="connsiteY25" fmla="*/ 431277 h 606722"/>
              <a:gd name="connsiteX26" fmla="*/ 317685 w 607639"/>
              <a:gd name="connsiteY26" fmla="*/ 467006 h 606722"/>
              <a:gd name="connsiteX27" fmla="*/ 245229 w 607639"/>
              <a:gd name="connsiteY27" fmla="*/ 539441 h 606722"/>
              <a:gd name="connsiteX28" fmla="*/ 227248 w 607639"/>
              <a:gd name="connsiteY28" fmla="*/ 546818 h 606722"/>
              <a:gd name="connsiteX29" fmla="*/ 209357 w 607639"/>
              <a:gd name="connsiteY29" fmla="*/ 539441 h 606722"/>
              <a:gd name="connsiteX30" fmla="*/ 206241 w 607639"/>
              <a:gd name="connsiteY30" fmla="*/ 536242 h 606722"/>
              <a:gd name="connsiteX31" fmla="*/ 144734 w 607639"/>
              <a:gd name="connsiteY31" fmla="*/ 599079 h 606722"/>
              <a:gd name="connsiteX32" fmla="*/ 126753 w 607639"/>
              <a:gd name="connsiteY32" fmla="*/ 606722 h 606722"/>
              <a:gd name="connsiteX33" fmla="*/ 126575 w 607639"/>
              <a:gd name="connsiteY33" fmla="*/ 606722 h 606722"/>
              <a:gd name="connsiteX34" fmla="*/ 108684 w 607639"/>
              <a:gd name="connsiteY34" fmla="*/ 599256 h 606722"/>
              <a:gd name="connsiteX35" fmla="*/ 7388 w 607639"/>
              <a:gd name="connsiteY35" fmla="*/ 498113 h 606722"/>
              <a:gd name="connsiteX36" fmla="*/ 0 w 607639"/>
              <a:gd name="connsiteY36" fmla="*/ 480160 h 606722"/>
              <a:gd name="connsiteX37" fmla="*/ 7655 w 607639"/>
              <a:gd name="connsiteY37" fmla="*/ 462206 h 606722"/>
              <a:gd name="connsiteX38" fmla="*/ 70587 w 607639"/>
              <a:gd name="connsiteY38" fmla="*/ 400792 h 606722"/>
              <a:gd name="connsiteX39" fmla="*/ 67382 w 607639"/>
              <a:gd name="connsiteY39" fmla="*/ 397681 h 606722"/>
              <a:gd name="connsiteX40" fmla="*/ 59994 w 607639"/>
              <a:gd name="connsiteY40" fmla="*/ 379728 h 606722"/>
              <a:gd name="connsiteX41" fmla="*/ 67382 w 607639"/>
              <a:gd name="connsiteY41" fmla="*/ 361863 h 606722"/>
              <a:gd name="connsiteX42" fmla="*/ 139927 w 607639"/>
              <a:gd name="connsiteY42" fmla="*/ 289516 h 606722"/>
              <a:gd name="connsiteX43" fmla="*/ 157786 w 607639"/>
              <a:gd name="connsiteY43" fmla="*/ 282117 h 606722"/>
              <a:gd name="connsiteX44" fmla="*/ 363724 w 607639"/>
              <a:gd name="connsiteY44" fmla="*/ 101159 h 606722"/>
              <a:gd name="connsiteX45" fmla="*/ 353254 w 607639"/>
              <a:gd name="connsiteY45" fmla="*/ 105492 h 606722"/>
              <a:gd name="connsiteX46" fmla="*/ 320945 w 607639"/>
              <a:gd name="connsiteY46" fmla="*/ 137752 h 606722"/>
              <a:gd name="connsiteX47" fmla="*/ 323793 w 607639"/>
              <a:gd name="connsiteY47" fmla="*/ 139974 h 606722"/>
              <a:gd name="connsiteX48" fmla="*/ 335898 w 607639"/>
              <a:gd name="connsiteY48" fmla="*/ 148417 h 606722"/>
              <a:gd name="connsiteX49" fmla="*/ 341149 w 607639"/>
              <a:gd name="connsiteY49" fmla="*/ 151794 h 606722"/>
              <a:gd name="connsiteX50" fmla="*/ 359930 w 607639"/>
              <a:gd name="connsiteY50" fmla="*/ 162459 h 606722"/>
              <a:gd name="connsiteX51" fmla="*/ 408439 w 607639"/>
              <a:gd name="connsiteY51" fmla="*/ 198897 h 606722"/>
              <a:gd name="connsiteX52" fmla="*/ 444933 w 607639"/>
              <a:gd name="connsiteY52" fmla="*/ 247243 h 606722"/>
              <a:gd name="connsiteX53" fmla="*/ 455614 w 607639"/>
              <a:gd name="connsiteY53" fmla="*/ 266084 h 606722"/>
              <a:gd name="connsiteX54" fmla="*/ 458907 w 607639"/>
              <a:gd name="connsiteY54" fmla="*/ 271239 h 606722"/>
              <a:gd name="connsiteX55" fmla="*/ 467452 w 607639"/>
              <a:gd name="connsiteY55" fmla="*/ 283326 h 606722"/>
              <a:gd name="connsiteX56" fmla="*/ 469677 w 607639"/>
              <a:gd name="connsiteY56" fmla="*/ 286258 h 606722"/>
              <a:gd name="connsiteX57" fmla="*/ 501987 w 607639"/>
              <a:gd name="connsiteY57" fmla="*/ 253998 h 606722"/>
              <a:gd name="connsiteX58" fmla="*/ 501987 w 607639"/>
              <a:gd name="connsiteY58" fmla="*/ 233024 h 606722"/>
              <a:gd name="connsiteX59" fmla="*/ 374260 w 607639"/>
              <a:gd name="connsiteY59" fmla="*/ 105492 h 606722"/>
              <a:gd name="connsiteX60" fmla="*/ 363724 w 607639"/>
              <a:gd name="connsiteY60" fmla="*/ 101159 h 606722"/>
              <a:gd name="connsiteX61" fmla="*/ 177209 w 607639"/>
              <a:gd name="connsiteY61" fmla="*/ 50521 h 606722"/>
              <a:gd name="connsiteX62" fmla="*/ 195096 w 607639"/>
              <a:gd name="connsiteY62" fmla="*/ 57919 h 606722"/>
              <a:gd name="connsiteX63" fmla="*/ 195096 w 607639"/>
              <a:gd name="connsiteY63" fmla="*/ 93644 h 606722"/>
              <a:gd name="connsiteX64" fmla="*/ 137075 w 607639"/>
              <a:gd name="connsiteY64" fmla="*/ 151675 h 606722"/>
              <a:gd name="connsiteX65" fmla="*/ 151936 w 607639"/>
              <a:gd name="connsiteY65" fmla="*/ 151675 h 606722"/>
              <a:gd name="connsiteX66" fmla="*/ 177209 w 607639"/>
              <a:gd name="connsiteY66" fmla="*/ 176914 h 606722"/>
              <a:gd name="connsiteX67" fmla="*/ 151936 w 607639"/>
              <a:gd name="connsiteY67" fmla="*/ 202241 h 606722"/>
              <a:gd name="connsiteX68" fmla="*/ 75939 w 607639"/>
              <a:gd name="connsiteY68" fmla="*/ 202241 h 606722"/>
              <a:gd name="connsiteX69" fmla="*/ 59387 w 607639"/>
              <a:gd name="connsiteY69" fmla="*/ 196020 h 606722"/>
              <a:gd name="connsiteX70" fmla="*/ 55916 w 607639"/>
              <a:gd name="connsiteY70" fmla="*/ 192288 h 606722"/>
              <a:gd name="connsiteX71" fmla="*/ 50755 w 607639"/>
              <a:gd name="connsiteY71" fmla="*/ 178691 h 606722"/>
              <a:gd name="connsiteX72" fmla="*/ 50666 w 607639"/>
              <a:gd name="connsiteY72" fmla="*/ 176736 h 606722"/>
              <a:gd name="connsiteX73" fmla="*/ 50666 w 607639"/>
              <a:gd name="connsiteY73" fmla="*/ 101109 h 606722"/>
              <a:gd name="connsiteX74" fmla="*/ 75939 w 607639"/>
              <a:gd name="connsiteY74" fmla="*/ 75782 h 606722"/>
              <a:gd name="connsiteX75" fmla="*/ 101301 w 607639"/>
              <a:gd name="connsiteY75" fmla="*/ 101109 h 606722"/>
              <a:gd name="connsiteX76" fmla="*/ 101301 w 607639"/>
              <a:gd name="connsiteY76" fmla="*/ 115861 h 606722"/>
              <a:gd name="connsiteX77" fmla="*/ 159322 w 607639"/>
              <a:gd name="connsiteY77" fmla="*/ 57919 h 606722"/>
              <a:gd name="connsiteX78" fmla="*/ 177209 w 607639"/>
              <a:gd name="connsiteY78" fmla="*/ 50521 h 606722"/>
              <a:gd name="connsiteX79" fmla="*/ 480892 w 607639"/>
              <a:gd name="connsiteY79" fmla="*/ 0 h 606722"/>
              <a:gd name="connsiteX80" fmla="*/ 498960 w 607639"/>
              <a:gd name="connsiteY80" fmla="*/ 7376 h 606722"/>
              <a:gd name="connsiteX81" fmla="*/ 600162 w 607639"/>
              <a:gd name="connsiteY81" fmla="*/ 108513 h 606722"/>
              <a:gd name="connsiteX82" fmla="*/ 607639 w 607639"/>
              <a:gd name="connsiteY82" fmla="*/ 126554 h 606722"/>
              <a:gd name="connsiteX83" fmla="*/ 599984 w 607639"/>
              <a:gd name="connsiteY83" fmla="*/ 144507 h 606722"/>
              <a:gd name="connsiteX84" fmla="*/ 541417 w 607639"/>
              <a:gd name="connsiteY84" fmla="*/ 201741 h 606722"/>
              <a:gd name="connsiteX85" fmla="*/ 537768 w 607639"/>
              <a:gd name="connsiteY85" fmla="*/ 289724 h 606722"/>
              <a:gd name="connsiteX86" fmla="*/ 486499 w 607639"/>
              <a:gd name="connsiteY86" fmla="*/ 340915 h 606722"/>
              <a:gd name="connsiteX87" fmla="*/ 484719 w 607639"/>
              <a:gd name="connsiteY87" fmla="*/ 342159 h 606722"/>
              <a:gd name="connsiteX88" fmla="*/ 480002 w 607639"/>
              <a:gd name="connsiteY88" fmla="*/ 345270 h 606722"/>
              <a:gd name="connsiteX89" fmla="*/ 476530 w 607639"/>
              <a:gd name="connsiteY89" fmla="*/ 346869 h 606722"/>
              <a:gd name="connsiteX90" fmla="*/ 471190 w 607639"/>
              <a:gd name="connsiteY90" fmla="*/ 347847 h 606722"/>
              <a:gd name="connsiteX91" fmla="*/ 468609 w 607639"/>
              <a:gd name="connsiteY91" fmla="*/ 348380 h 606722"/>
              <a:gd name="connsiteX92" fmla="*/ 467452 w 607639"/>
              <a:gd name="connsiteY92" fmla="*/ 348114 h 606722"/>
              <a:gd name="connsiteX93" fmla="*/ 462111 w 607639"/>
              <a:gd name="connsiteY93" fmla="*/ 347047 h 606722"/>
              <a:gd name="connsiteX94" fmla="*/ 458373 w 607639"/>
              <a:gd name="connsiteY94" fmla="*/ 345981 h 606722"/>
              <a:gd name="connsiteX95" fmla="*/ 457305 w 607639"/>
              <a:gd name="connsiteY95" fmla="*/ 345714 h 606722"/>
              <a:gd name="connsiteX96" fmla="*/ 428911 w 607639"/>
              <a:gd name="connsiteY96" fmla="*/ 331494 h 606722"/>
              <a:gd name="connsiteX97" fmla="*/ 407282 w 607639"/>
              <a:gd name="connsiteY97" fmla="*/ 335049 h 606722"/>
              <a:gd name="connsiteX98" fmla="*/ 376308 w 607639"/>
              <a:gd name="connsiteY98" fmla="*/ 365888 h 606722"/>
              <a:gd name="connsiteX99" fmla="*/ 344265 w 607639"/>
              <a:gd name="connsiteY99" fmla="*/ 379219 h 606722"/>
              <a:gd name="connsiteX100" fmla="*/ 312133 w 607639"/>
              <a:gd name="connsiteY100" fmla="*/ 365888 h 606722"/>
              <a:gd name="connsiteX101" fmla="*/ 241194 w 607639"/>
              <a:gd name="connsiteY101" fmla="*/ 295057 h 606722"/>
              <a:gd name="connsiteX102" fmla="*/ 241194 w 607639"/>
              <a:gd name="connsiteY102" fmla="*/ 230891 h 606722"/>
              <a:gd name="connsiteX103" fmla="*/ 272079 w 607639"/>
              <a:gd name="connsiteY103" fmla="*/ 200052 h 606722"/>
              <a:gd name="connsiteX104" fmla="*/ 275551 w 607639"/>
              <a:gd name="connsiteY104" fmla="*/ 178456 h 606722"/>
              <a:gd name="connsiteX105" fmla="*/ 261398 w 607639"/>
              <a:gd name="connsiteY105" fmla="*/ 150106 h 606722"/>
              <a:gd name="connsiteX106" fmla="*/ 261131 w 607639"/>
              <a:gd name="connsiteY106" fmla="*/ 149039 h 606722"/>
              <a:gd name="connsiteX107" fmla="*/ 260063 w 607639"/>
              <a:gd name="connsiteY107" fmla="*/ 145307 h 606722"/>
              <a:gd name="connsiteX108" fmla="*/ 258995 w 607639"/>
              <a:gd name="connsiteY108" fmla="*/ 139974 h 606722"/>
              <a:gd name="connsiteX109" fmla="*/ 259262 w 607639"/>
              <a:gd name="connsiteY109" fmla="*/ 136242 h 606722"/>
              <a:gd name="connsiteX110" fmla="*/ 260241 w 607639"/>
              <a:gd name="connsiteY110" fmla="*/ 130909 h 606722"/>
              <a:gd name="connsiteX111" fmla="*/ 261754 w 607639"/>
              <a:gd name="connsiteY111" fmla="*/ 127443 h 606722"/>
              <a:gd name="connsiteX112" fmla="*/ 264959 w 607639"/>
              <a:gd name="connsiteY112" fmla="*/ 122733 h 606722"/>
              <a:gd name="connsiteX113" fmla="*/ 266116 w 607639"/>
              <a:gd name="connsiteY113" fmla="*/ 120955 h 606722"/>
              <a:gd name="connsiteX114" fmla="*/ 317384 w 607639"/>
              <a:gd name="connsiteY114" fmla="*/ 69676 h 606722"/>
              <a:gd name="connsiteX115" fmla="*/ 405591 w 607639"/>
              <a:gd name="connsiteY115" fmla="*/ 66121 h 606722"/>
              <a:gd name="connsiteX116" fmla="*/ 462912 w 607639"/>
              <a:gd name="connsiteY116" fmla="*/ 7554 h 606722"/>
              <a:gd name="connsiteX117" fmla="*/ 480892 w 607639"/>
              <a:gd name="connsiteY11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7639" h="606722">
                <a:moveTo>
                  <a:pt x="106370" y="436610"/>
                </a:moveTo>
                <a:lnTo>
                  <a:pt x="61329" y="480515"/>
                </a:lnTo>
                <a:lnTo>
                  <a:pt x="126397" y="545485"/>
                </a:lnTo>
                <a:lnTo>
                  <a:pt x="170369" y="500513"/>
                </a:lnTo>
                <a:close/>
                <a:moveTo>
                  <a:pt x="455714" y="404481"/>
                </a:moveTo>
                <a:lnTo>
                  <a:pt x="531614" y="404481"/>
                </a:lnTo>
                <a:lnTo>
                  <a:pt x="531703" y="404481"/>
                </a:lnTo>
                <a:lnTo>
                  <a:pt x="531792" y="404481"/>
                </a:lnTo>
                <a:cubicBezTo>
                  <a:pt x="538020" y="404481"/>
                  <a:pt x="543715" y="406792"/>
                  <a:pt x="548075" y="410525"/>
                </a:cubicBezTo>
                <a:cubicBezTo>
                  <a:pt x="549321" y="411591"/>
                  <a:pt x="550388" y="412747"/>
                  <a:pt x="551456" y="413991"/>
                </a:cubicBezTo>
                <a:cubicBezTo>
                  <a:pt x="554748" y="418079"/>
                  <a:pt x="556795" y="423323"/>
                  <a:pt x="556973" y="429012"/>
                </a:cubicBezTo>
                <a:cubicBezTo>
                  <a:pt x="556973" y="429278"/>
                  <a:pt x="556973" y="429545"/>
                  <a:pt x="556973" y="429811"/>
                </a:cubicBezTo>
                <a:lnTo>
                  <a:pt x="556973" y="505625"/>
                </a:lnTo>
                <a:cubicBezTo>
                  <a:pt x="556973" y="519579"/>
                  <a:pt x="545673" y="530867"/>
                  <a:pt x="531614" y="530867"/>
                </a:cubicBezTo>
                <a:cubicBezTo>
                  <a:pt x="517644" y="530867"/>
                  <a:pt x="506343" y="519579"/>
                  <a:pt x="506343" y="505625"/>
                </a:cubicBezTo>
                <a:lnTo>
                  <a:pt x="476001" y="546065"/>
                </a:lnTo>
                <a:cubicBezTo>
                  <a:pt x="471018" y="552731"/>
                  <a:pt x="463366" y="556197"/>
                  <a:pt x="455714" y="556197"/>
                </a:cubicBezTo>
                <a:cubicBezTo>
                  <a:pt x="450375" y="556197"/>
                  <a:pt x="445125" y="554508"/>
                  <a:pt x="440498" y="551131"/>
                </a:cubicBezTo>
                <a:cubicBezTo>
                  <a:pt x="429375" y="542776"/>
                  <a:pt x="427062" y="526867"/>
                  <a:pt x="435515" y="515757"/>
                </a:cubicBezTo>
                <a:lnTo>
                  <a:pt x="481073" y="455053"/>
                </a:lnTo>
                <a:lnTo>
                  <a:pt x="455714" y="455053"/>
                </a:lnTo>
                <a:cubicBezTo>
                  <a:pt x="441744" y="455053"/>
                  <a:pt x="430443" y="443765"/>
                  <a:pt x="430443" y="429811"/>
                </a:cubicBezTo>
                <a:cubicBezTo>
                  <a:pt x="430443" y="415857"/>
                  <a:pt x="441744" y="404481"/>
                  <a:pt x="455714" y="404481"/>
                </a:cubicBezTo>
                <a:close/>
                <a:moveTo>
                  <a:pt x="157786" y="282117"/>
                </a:moveTo>
                <a:cubicBezTo>
                  <a:pt x="164272" y="282117"/>
                  <a:pt x="170770" y="284584"/>
                  <a:pt x="175710" y="289516"/>
                </a:cubicBezTo>
                <a:lnTo>
                  <a:pt x="317685" y="431277"/>
                </a:lnTo>
                <a:cubicBezTo>
                  <a:pt x="327565" y="441142"/>
                  <a:pt x="327565" y="457140"/>
                  <a:pt x="317685" y="467006"/>
                </a:cubicBezTo>
                <a:lnTo>
                  <a:pt x="245229" y="539441"/>
                </a:lnTo>
                <a:cubicBezTo>
                  <a:pt x="240422" y="544152"/>
                  <a:pt x="234013" y="546818"/>
                  <a:pt x="227248" y="546818"/>
                </a:cubicBezTo>
                <a:cubicBezTo>
                  <a:pt x="220572" y="546818"/>
                  <a:pt x="214163" y="544152"/>
                  <a:pt x="209357" y="539441"/>
                </a:cubicBezTo>
                <a:lnTo>
                  <a:pt x="206241" y="536242"/>
                </a:lnTo>
                <a:lnTo>
                  <a:pt x="144734" y="599079"/>
                </a:lnTo>
                <a:cubicBezTo>
                  <a:pt x="140016" y="603967"/>
                  <a:pt x="133518" y="606633"/>
                  <a:pt x="126753" y="606722"/>
                </a:cubicBezTo>
                <a:lnTo>
                  <a:pt x="126575" y="606722"/>
                </a:lnTo>
                <a:cubicBezTo>
                  <a:pt x="119899" y="606722"/>
                  <a:pt x="113491" y="604056"/>
                  <a:pt x="108684" y="599256"/>
                </a:cubicBezTo>
                <a:lnTo>
                  <a:pt x="7388" y="498113"/>
                </a:lnTo>
                <a:cubicBezTo>
                  <a:pt x="2670" y="493403"/>
                  <a:pt x="0" y="486914"/>
                  <a:pt x="0" y="480160"/>
                </a:cubicBezTo>
                <a:cubicBezTo>
                  <a:pt x="89" y="473405"/>
                  <a:pt x="2759" y="466917"/>
                  <a:pt x="7655" y="462206"/>
                </a:cubicBezTo>
                <a:lnTo>
                  <a:pt x="70587" y="400792"/>
                </a:lnTo>
                <a:lnTo>
                  <a:pt x="67382" y="397681"/>
                </a:lnTo>
                <a:cubicBezTo>
                  <a:pt x="62665" y="392882"/>
                  <a:pt x="59994" y="386482"/>
                  <a:pt x="59994" y="379728"/>
                </a:cubicBezTo>
                <a:cubicBezTo>
                  <a:pt x="59994" y="373062"/>
                  <a:pt x="62665" y="366663"/>
                  <a:pt x="67382" y="361863"/>
                </a:cubicBezTo>
                <a:lnTo>
                  <a:pt x="139927" y="289516"/>
                </a:lnTo>
                <a:cubicBezTo>
                  <a:pt x="144823" y="284584"/>
                  <a:pt x="151299" y="282117"/>
                  <a:pt x="157786" y="282117"/>
                </a:cubicBezTo>
                <a:close/>
                <a:moveTo>
                  <a:pt x="363724" y="101159"/>
                </a:moveTo>
                <a:cubicBezTo>
                  <a:pt x="359930" y="101159"/>
                  <a:pt x="356147" y="102604"/>
                  <a:pt x="353254" y="105492"/>
                </a:cubicBezTo>
                <a:lnTo>
                  <a:pt x="320945" y="137752"/>
                </a:lnTo>
                <a:cubicBezTo>
                  <a:pt x="321835" y="138463"/>
                  <a:pt x="322814" y="139174"/>
                  <a:pt x="323793" y="139974"/>
                </a:cubicBezTo>
                <a:cubicBezTo>
                  <a:pt x="327709" y="142818"/>
                  <a:pt x="331715" y="145662"/>
                  <a:pt x="335898" y="148417"/>
                </a:cubicBezTo>
                <a:cubicBezTo>
                  <a:pt x="337678" y="149572"/>
                  <a:pt x="339369" y="150728"/>
                  <a:pt x="341149" y="151794"/>
                </a:cubicBezTo>
                <a:cubicBezTo>
                  <a:pt x="347113" y="155527"/>
                  <a:pt x="353254" y="159082"/>
                  <a:pt x="359930" y="162459"/>
                </a:cubicBezTo>
                <a:cubicBezTo>
                  <a:pt x="376040" y="170724"/>
                  <a:pt x="392863" y="183344"/>
                  <a:pt x="408439" y="198897"/>
                </a:cubicBezTo>
                <a:cubicBezTo>
                  <a:pt x="424016" y="214449"/>
                  <a:pt x="436655" y="231246"/>
                  <a:pt x="444933" y="247243"/>
                </a:cubicBezTo>
                <a:cubicBezTo>
                  <a:pt x="448315" y="253998"/>
                  <a:pt x="451875" y="260130"/>
                  <a:pt x="455614" y="266084"/>
                </a:cubicBezTo>
                <a:cubicBezTo>
                  <a:pt x="456682" y="267862"/>
                  <a:pt x="457839" y="269550"/>
                  <a:pt x="458907" y="271239"/>
                </a:cubicBezTo>
                <a:cubicBezTo>
                  <a:pt x="461666" y="275416"/>
                  <a:pt x="464514" y="279504"/>
                  <a:pt x="467452" y="283326"/>
                </a:cubicBezTo>
                <a:cubicBezTo>
                  <a:pt x="468164" y="284303"/>
                  <a:pt x="468876" y="285281"/>
                  <a:pt x="469677" y="286258"/>
                </a:cubicBezTo>
                <a:lnTo>
                  <a:pt x="501987" y="253998"/>
                </a:lnTo>
                <a:cubicBezTo>
                  <a:pt x="507772" y="248221"/>
                  <a:pt x="507772" y="238800"/>
                  <a:pt x="501987" y="233024"/>
                </a:cubicBezTo>
                <a:lnTo>
                  <a:pt x="374260" y="105492"/>
                </a:lnTo>
                <a:cubicBezTo>
                  <a:pt x="371323" y="102604"/>
                  <a:pt x="367518" y="101159"/>
                  <a:pt x="363724" y="101159"/>
                </a:cubicBezTo>
                <a:close/>
                <a:moveTo>
                  <a:pt x="177209" y="50521"/>
                </a:moveTo>
                <a:cubicBezTo>
                  <a:pt x="183683" y="50521"/>
                  <a:pt x="190157" y="52987"/>
                  <a:pt x="195096" y="57919"/>
                </a:cubicBezTo>
                <a:cubicBezTo>
                  <a:pt x="205063" y="67784"/>
                  <a:pt x="205063" y="83869"/>
                  <a:pt x="195096" y="93644"/>
                </a:cubicBezTo>
                <a:lnTo>
                  <a:pt x="137075" y="151675"/>
                </a:lnTo>
                <a:lnTo>
                  <a:pt x="151936" y="151675"/>
                </a:lnTo>
                <a:cubicBezTo>
                  <a:pt x="165908" y="151675"/>
                  <a:pt x="177209" y="162961"/>
                  <a:pt x="177209" y="176914"/>
                </a:cubicBezTo>
                <a:cubicBezTo>
                  <a:pt x="177209" y="190866"/>
                  <a:pt x="165908" y="202241"/>
                  <a:pt x="151936" y="202241"/>
                </a:cubicBezTo>
                <a:lnTo>
                  <a:pt x="75939" y="202241"/>
                </a:lnTo>
                <a:cubicBezTo>
                  <a:pt x="69621" y="202241"/>
                  <a:pt x="63836" y="199842"/>
                  <a:pt x="59387" y="196020"/>
                </a:cubicBezTo>
                <a:cubicBezTo>
                  <a:pt x="58141" y="194954"/>
                  <a:pt x="56984" y="193710"/>
                  <a:pt x="55916" y="192288"/>
                </a:cubicBezTo>
                <a:cubicBezTo>
                  <a:pt x="52980" y="188466"/>
                  <a:pt x="51111" y="183845"/>
                  <a:pt x="50755" y="178691"/>
                </a:cubicBezTo>
                <a:cubicBezTo>
                  <a:pt x="50666" y="178069"/>
                  <a:pt x="50666" y="177447"/>
                  <a:pt x="50666" y="176736"/>
                </a:cubicBezTo>
                <a:lnTo>
                  <a:pt x="50666" y="101109"/>
                </a:lnTo>
                <a:cubicBezTo>
                  <a:pt x="50666" y="87157"/>
                  <a:pt x="61968" y="75782"/>
                  <a:pt x="75939" y="75782"/>
                </a:cubicBezTo>
                <a:cubicBezTo>
                  <a:pt x="89910" y="75782"/>
                  <a:pt x="101301" y="87157"/>
                  <a:pt x="101301" y="101109"/>
                </a:cubicBezTo>
                <a:lnTo>
                  <a:pt x="101301" y="115861"/>
                </a:lnTo>
                <a:lnTo>
                  <a:pt x="159322" y="57919"/>
                </a:lnTo>
                <a:cubicBezTo>
                  <a:pt x="164261" y="52987"/>
                  <a:pt x="170735" y="50521"/>
                  <a:pt x="177209" y="50521"/>
                </a:cubicBezTo>
                <a:close/>
                <a:moveTo>
                  <a:pt x="480892" y="0"/>
                </a:moveTo>
                <a:cubicBezTo>
                  <a:pt x="487122" y="0"/>
                  <a:pt x="494154" y="2666"/>
                  <a:pt x="498960" y="7376"/>
                </a:cubicBezTo>
                <a:lnTo>
                  <a:pt x="600162" y="108513"/>
                </a:lnTo>
                <a:cubicBezTo>
                  <a:pt x="604969" y="113312"/>
                  <a:pt x="607639" y="119800"/>
                  <a:pt x="607639" y="126554"/>
                </a:cubicBezTo>
                <a:cubicBezTo>
                  <a:pt x="607550" y="133309"/>
                  <a:pt x="604880" y="139708"/>
                  <a:pt x="599984" y="144507"/>
                </a:cubicBezTo>
                <a:lnTo>
                  <a:pt x="541417" y="201741"/>
                </a:lnTo>
                <a:cubicBezTo>
                  <a:pt x="562957" y="227425"/>
                  <a:pt x="561978" y="265640"/>
                  <a:pt x="537768" y="289724"/>
                </a:cubicBezTo>
                <a:lnTo>
                  <a:pt x="486499" y="340915"/>
                </a:lnTo>
                <a:cubicBezTo>
                  <a:pt x="485965" y="341537"/>
                  <a:pt x="485342" y="341715"/>
                  <a:pt x="484719" y="342159"/>
                </a:cubicBezTo>
                <a:cubicBezTo>
                  <a:pt x="483206" y="343403"/>
                  <a:pt x="481693" y="344470"/>
                  <a:pt x="480002" y="345270"/>
                </a:cubicBezTo>
                <a:cubicBezTo>
                  <a:pt x="478845" y="345892"/>
                  <a:pt x="477688" y="346425"/>
                  <a:pt x="476530" y="346869"/>
                </a:cubicBezTo>
                <a:cubicBezTo>
                  <a:pt x="474750" y="347403"/>
                  <a:pt x="472970" y="347669"/>
                  <a:pt x="471190" y="347847"/>
                </a:cubicBezTo>
                <a:cubicBezTo>
                  <a:pt x="470300" y="347936"/>
                  <a:pt x="469499" y="348380"/>
                  <a:pt x="468609" y="348380"/>
                </a:cubicBezTo>
                <a:cubicBezTo>
                  <a:pt x="468253" y="348380"/>
                  <a:pt x="467808" y="348114"/>
                  <a:pt x="467452" y="348114"/>
                </a:cubicBezTo>
                <a:cubicBezTo>
                  <a:pt x="465582" y="348025"/>
                  <a:pt x="463891" y="347580"/>
                  <a:pt x="462111" y="347047"/>
                </a:cubicBezTo>
                <a:cubicBezTo>
                  <a:pt x="460776" y="346692"/>
                  <a:pt x="459530" y="346514"/>
                  <a:pt x="458373" y="345981"/>
                </a:cubicBezTo>
                <a:cubicBezTo>
                  <a:pt x="458017" y="345892"/>
                  <a:pt x="457661" y="345892"/>
                  <a:pt x="457305" y="345714"/>
                </a:cubicBezTo>
                <a:lnTo>
                  <a:pt x="428911" y="331494"/>
                </a:lnTo>
                <a:cubicBezTo>
                  <a:pt x="421702" y="327940"/>
                  <a:pt x="412979" y="329273"/>
                  <a:pt x="407282" y="335049"/>
                </a:cubicBezTo>
                <a:lnTo>
                  <a:pt x="376308" y="365888"/>
                </a:lnTo>
                <a:cubicBezTo>
                  <a:pt x="367763" y="374509"/>
                  <a:pt x="356370" y="379219"/>
                  <a:pt x="344265" y="379219"/>
                </a:cubicBezTo>
                <a:cubicBezTo>
                  <a:pt x="332160" y="379219"/>
                  <a:pt x="320678" y="374509"/>
                  <a:pt x="312133" y="365888"/>
                </a:cubicBezTo>
                <a:lnTo>
                  <a:pt x="241194" y="295057"/>
                </a:lnTo>
                <a:cubicBezTo>
                  <a:pt x="223481" y="277371"/>
                  <a:pt x="223481" y="248576"/>
                  <a:pt x="241194" y="230891"/>
                </a:cubicBezTo>
                <a:lnTo>
                  <a:pt x="272079" y="200052"/>
                </a:lnTo>
                <a:cubicBezTo>
                  <a:pt x="277776" y="194364"/>
                  <a:pt x="279200" y="185655"/>
                  <a:pt x="275551" y="178456"/>
                </a:cubicBezTo>
                <a:lnTo>
                  <a:pt x="261398" y="150106"/>
                </a:lnTo>
                <a:cubicBezTo>
                  <a:pt x="261220" y="149750"/>
                  <a:pt x="261220" y="149395"/>
                  <a:pt x="261131" y="149039"/>
                </a:cubicBezTo>
                <a:cubicBezTo>
                  <a:pt x="260508" y="147884"/>
                  <a:pt x="260330" y="146640"/>
                  <a:pt x="260063" y="145307"/>
                </a:cubicBezTo>
                <a:cubicBezTo>
                  <a:pt x="259529" y="143529"/>
                  <a:pt x="259084" y="141841"/>
                  <a:pt x="258995" y="139974"/>
                </a:cubicBezTo>
                <a:cubicBezTo>
                  <a:pt x="258906" y="138730"/>
                  <a:pt x="259084" y="137486"/>
                  <a:pt x="259262" y="136242"/>
                </a:cubicBezTo>
                <a:cubicBezTo>
                  <a:pt x="259440" y="134375"/>
                  <a:pt x="259707" y="132687"/>
                  <a:pt x="260241" y="130909"/>
                </a:cubicBezTo>
                <a:cubicBezTo>
                  <a:pt x="260686" y="129754"/>
                  <a:pt x="261220" y="128599"/>
                  <a:pt x="261754" y="127443"/>
                </a:cubicBezTo>
                <a:cubicBezTo>
                  <a:pt x="262644" y="125755"/>
                  <a:pt x="263713" y="124155"/>
                  <a:pt x="264959" y="122733"/>
                </a:cubicBezTo>
                <a:cubicBezTo>
                  <a:pt x="265404" y="122111"/>
                  <a:pt x="265582" y="121400"/>
                  <a:pt x="266116" y="120955"/>
                </a:cubicBezTo>
                <a:lnTo>
                  <a:pt x="317384" y="69676"/>
                </a:lnTo>
                <a:cubicBezTo>
                  <a:pt x="341505" y="45592"/>
                  <a:pt x="379868" y="44525"/>
                  <a:pt x="405591" y="66121"/>
                </a:cubicBezTo>
                <a:lnTo>
                  <a:pt x="462912" y="7554"/>
                </a:lnTo>
                <a:cubicBezTo>
                  <a:pt x="467719" y="2755"/>
                  <a:pt x="474127" y="89"/>
                  <a:pt x="480892" y="0"/>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7" name="iṡļîḍé"/>
          <p:cNvSpPr/>
          <p:nvPr/>
        </p:nvSpPr>
        <p:spPr bwMode="auto">
          <a:xfrm>
            <a:off x="1136901" y="5067864"/>
            <a:ext cx="344710" cy="344189"/>
          </a:xfrm>
          <a:custGeom>
            <a:avLst/>
            <a:gdLst>
              <a:gd name="connsiteX0" fmla="*/ 257564 w 607639"/>
              <a:gd name="connsiteY0" fmla="*/ 92370 h 606722"/>
              <a:gd name="connsiteX1" fmla="*/ 277411 w 607639"/>
              <a:gd name="connsiteY1" fmla="*/ 112098 h 606722"/>
              <a:gd name="connsiteX2" fmla="*/ 277411 w 607639"/>
              <a:gd name="connsiteY2" fmla="*/ 329729 h 606722"/>
              <a:gd name="connsiteX3" fmla="*/ 495281 w 607639"/>
              <a:gd name="connsiteY3" fmla="*/ 329729 h 606722"/>
              <a:gd name="connsiteX4" fmla="*/ 515128 w 607639"/>
              <a:gd name="connsiteY4" fmla="*/ 349546 h 606722"/>
              <a:gd name="connsiteX5" fmla="*/ 257564 w 607639"/>
              <a:gd name="connsiteY5" fmla="*/ 606722 h 606722"/>
              <a:gd name="connsiteX6" fmla="*/ 0 w 607639"/>
              <a:gd name="connsiteY6" fmla="*/ 349546 h 606722"/>
              <a:gd name="connsiteX7" fmla="*/ 257564 w 607639"/>
              <a:gd name="connsiteY7" fmla="*/ 92370 h 606722"/>
              <a:gd name="connsiteX8" fmla="*/ 350027 w 607639"/>
              <a:gd name="connsiteY8" fmla="*/ 0 h 606722"/>
              <a:gd name="connsiteX9" fmla="*/ 607639 w 607639"/>
              <a:gd name="connsiteY9" fmla="*/ 257220 h 606722"/>
              <a:gd name="connsiteX10" fmla="*/ 587788 w 607639"/>
              <a:gd name="connsiteY10" fmla="*/ 277040 h 606722"/>
              <a:gd name="connsiteX11" fmla="*/ 350027 w 607639"/>
              <a:gd name="connsiteY11" fmla="*/ 277040 h 606722"/>
              <a:gd name="connsiteX12" fmla="*/ 330176 w 607639"/>
              <a:gd name="connsiteY12" fmla="*/ 257220 h 606722"/>
              <a:gd name="connsiteX13" fmla="*/ 330176 w 607639"/>
              <a:gd name="connsiteY13" fmla="*/ 19820 h 606722"/>
              <a:gd name="connsiteX14" fmla="*/ 350027 w 607639"/>
              <a:gd name="connsiteY1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7639" h="606722">
                <a:moveTo>
                  <a:pt x="257564" y="92370"/>
                </a:moveTo>
                <a:cubicBezTo>
                  <a:pt x="268511" y="92370"/>
                  <a:pt x="277411" y="101168"/>
                  <a:pt x="277411" y="112098"/>
                </a:cubicBezTo>
                <a:lnTo>
                  <a:pt x="277411" y="329729"/>
                </a:lnTo>
                <a:lnTo>
                  <a:pt x="495281" y="329729"/>
                </a:lnTo>
                <a:cubicBezTo>
                  <a:pt x="506228" y="329729"/>
                  <a:pt x="515128" y="338616"/>
                  <a:pt x="515128" y="349546"/>
                </a:cubicBezTo>
                <a:cubicBezTo>
                  <a:pt x="515128" y="491286"/>
                  <a:pt x="399607" y="606722"/>
                  <a:pt x="257564" y="606722"/>
                </a:cubicBezTo>
                <a:cubicBezTo>
                  <a:pt x="115521" y="606722"/>
                  <a:pt x="0" y="491286"/>
                  <a:pt x="0" y="349546"/>
                </a:cubicBezTo>
                <a:cubicBezTo>
                  <a:pt x="0" y="207717"/>
                  <a:pt x="115521" y="92370"/>
                  <a:pt x="257564" y="92370"/>
                </a:cubicBezTo>
                <a:close/>
                <a:moveTo>
                  <a:pt x="350027" y="0"/>
                </a:moveTo>
                <a:cubicBezTo>
                  <a:pt x="492007" y="0"/>
                  <a:pt x="607639" y="115367"/>
                  <a:pt x="607639" y="257220"/>
                </a:cubicBezTo>
                <a:cubicBezTo>
                  <a:pt x="607639" y="268152"/>
                  <a:pt x="598737" y="277040"/>
                  <a:pt x="587788" y="277040"/>
                </a:cubicBezTo>
                <a:lnTo>
                  <a:pt x="350027" y="277040"/>
                </a:lnTo>
                <a:cubicBezTo>
                  <a:pt x="339078" y="277040"/>
                  <a:pt x="330176" y="268152"/>
                  <a:pt x="330176" y="257220"/>
                </a:cubicBezTo>
                <a:lnTo>
                  <a:pt x="330176" y="19820"/>
                </a:lnTo>
                <a:cubicBezTo>
                  <a:pt x="330176" y="8888"/>
                  <a:pt x="339078" y="0"/>
                  <a:pt x="350027" y="0"/>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8" name="ïslíḓé"/>
          <p:cNvSpPr/>
          <p:nvPr/>
        </p:nvSpPr>
        <p:spPr bwMode="auto">
          <a:xfrm>
            <a:off x="1131412" y="1865737"/>
            <a:ext cx="343455" cy="339662"/>
          </a:xfrm>
          <a:custGeom>
            <a:avLst/>
            <a:gdLst>
              <a:gd name="connsiteX0" fmla="*/ 466437 w 600511"/>
              <a:gd name="connsiteY0" fmla="*/ 421770 h 593879"/>
              <a:gd name="connsiteX1" fmla="*/ 504684 w 600511"/>
              <a:gd name="connsiteY1" fmla="*/ 459981 h 593879"/>
              <a:gd name="connsiteX2" fmla="*/ 466437 w 600511"/>
              <a:gd name="connsiteY2" fmla="*/ 498192 h 593879"/>
              <a:gd name="connsiteX3" fmla="*/ 428190 w 600511"/>
              <a:gd name="connsiteY3" fmla="*/ 459981 h 593879"/>
              <a:gd name="connsiteX4" fmla="*/ 466437 w 600511"/>
              <a:gd name="connsiteY4" fmla="*/ 421770 h 593879"/>
              <a:gd name="connsiteX5" fmla="*/ 453390 w 600511"/>
              <a:gd name="connsiteY5" fmla="*/ 375066 h 593879"/>
              <a:gd name="connsiteX6" fmla="*/ 421127 w 600511"/>
              <a:gd name="connsiteY6" fmla="*/ 386990 h 593879"/>
              <a:gd name="connsiteX7" fmla="*/ 418868 w 600511"/>
              <a:gd name="connsiteY7" fmla="*/ 392146 h 593879"/>
              <a:gd name="connsiteX8" fmla="*/ 424031 w 600511"/>
              <a:gd name="connsiteY8" fmla="*/ 406325 h 593879"/>
              <a:gd name="connsiteX9" fmla="*/ 423385 w 600511"/>
              <a:gd name="connsiteY9" fmla="*/ 411481 h 593879"/>
              <a:gd name="connsiteX10" fmla="*/ 416287 w 600511"/>
              <a:gd name="connsiteY10" fmla="*/ 413737 h 593879"/>
              <a:gd name="connsiteX11" fmla="*/ 402414 w 600511"/>
              <a:gd name="connsiteY11" fmla="*/ 407292 h 593879"/>
              <a:gd name="connsiteX12" fmla="*/ 397252 w 600511"/>
              <a:gd name="connsiteY12" fmla="*/ 409226 h 593879"/>
              <a:gd name="connsiteX13" fmla="*/ 383056 w 600511"/>
              <a:gd name="connsiteY13" fmla="*/ 440485 h 593879"/>
              <a:gd name="connsiteX14" fmla="*/ 384669 w 600511"/>
              <a:gd name="connsiteY14" fmla="*/ 445318 h 593879"/>
              <a:gd name="connsiteX15" fmla="*/ 398542 w 600511"/>
              <a:gd name="connsiteY15" fmla="*/ 451764 h 593879"/>
              <a:gd name="connsiteX16" fmla="*/ 401769 w 600511"/>
              <a:gd name="connsiteY16" fmla="*/ 455953 h 593879"/>
              <a:gd name="connsiteX17" fmla="*/ 398220 w 600511"/>
              <a:gd name="connsiteY17" fmla="*/ 462720 h 593879"/>
              <a:gd name="connsiteX18" fmla="*/ 384024 w 600511"/>
              <a:gd name="connsiteY18" fmla="*/ 467876 h 593879"/>
              <a:gd name="connsiteX19" fmla="*/ 381766 w 600511"/>
              <a:gd name="connsiteY19" fmla="*/ 472710 h 593879"/>
              <a:gd name="connsiteX20" fmla="*/ 393380 w 600511"/>
              <a:gd name="connsiteY20" fmla="*/ 504936 h 593879"/>
              <a:gd name="connsiteX21" fmla="*/ 398542 w 600511"/>
              <a:gd name="connsiteY21" fmla="*/ 507192 h 593879"/>
              <a:gd name="connsiteX22" fmla="*/ 412738 w 600511"/>
              <a:gd name="connsiteY22" fmla="*/ 502036 h 593879"/>
              <a:gd name="connsiteX23" fmla="*/ 417900 w 600511"/>
              <a:gd name="connsiteY23" fmla="*/ 502680 h 593879"/>
              <a:gd name="connsiteX24" fmla="*/ 420159 w 600511"/>
              <a:gd name="connsiteY24" fmla="*/ 510092 h 593879"/>
              <a:gd name="connsiteX25" fmla="*/ 413706 w 600511"/>
              <a:gd name="connsiteY25" fmla="*/ 523949 h 593879"/>
              <a:gd name="connsiteX26" fmla="*/ 415642 w 600511"/>
              <a:gd name="connsiteY26" fmla="*/ 528783 h 593879"/>
              <a:gd name="connsiteX27" fmla="*/ 446937 w 600511"/>
              <a:gd name="connsiteY27" fmla="*/ 543285 h 593879"/>
              <a:gd name="connsiteX28" fmla="*/ 451777 w 600511"/>
              <a:gd name="connsiteY28" fmla="*/ 541351 h 593879"/>
              <a:gd name="connsiteX29" fmla="*/ 458230 w 600511"/>
              <a:gd name="connsiteY29" fmla="*/ 527494 h 593879"/>
              <a:gd name="connsiteX30" fmla="*/ 462424 w 600511"/>
              <a:gd name="connsiteY30" fmla="*/ 524272 h 593879"/>
              <a:gd name="connsiteX31" fmla="*/ 469199 w 600511"/>
              <a:gd name="connsiteY31" fmla="*/ 528139 h 593879"/>
              <a:gd name="connsiteX32" fmla="*/ 474361 w 600511"/>
              <a:gd name="connsiteY32" fmla="*/ 542318 h 593879"/>
              <a:gd name="connsiteX33" fmla="*/ 479201 w 600511"/>
              <a:gd name="connsiteY33" fmla="*/ 544574 h 593879"/>
              <a:gd name="connsiteX34" fmla="*/ 511464 w 600511"/>
              <a:gd name="connsiteY34" fmla="*/ 532650 h 593879"/>
              <a:gd name="connsiteX35" fmla="*/ 513723 w 600511"/>
              <a:gd name="connsiteY35" fmla="*/ 527816 h 593879"/>
              <a:gd name="connsiteX36" fmla="*/ 508560 w 600511"/>
              <a:gd name="connsiteY36" fmla="*/ 513315 h 593879"/>
              <a:gd name="connsiteX37" fmla="*/ 509206 w 600511"/>
              <a:gd name="connsiteY37" fmla="*/ 508159 h 593879"/>
              <a:gd name="connsiteX38" fmla="*/ 516626 w 600511"/>
              <a:gd name="connsiteY38" fmla="*/ 506225 h 593879"/>
              <a:gd name="connsiteX39" fmla="*/ 530500 w 600511"/>
              <a:gd name="connsiteY39" fmla="*/ 512348 h 593879"/>
              <a:gd name="connsiteX40" fmla="*/ 535339 w 600511"/>
              <a:gd name="connsiteY40" fmla="*/ 510737 h 593879"/>
              <a:gd name="connsiteX41" fmla="*/ 549858 w 600511"/>
              <a:gd name="connsiteY41" fmla="*/ 479478 h 593879"/>
              <a:gd name="connsiteX42" fmla="*/ 547922 w 600511"/>
              <a:gd name="connsiteY42" fmla="*/ 474322 h 593879"/>
              <a:gd name="connsiteX43" fmla="*/ 534049 w 600511"/>
              <a:gd name="connsiteY43" fmla="*/ 467876 h 593879"/>
              <a:gd name="connsiteX44" fmla="*/ 531145 w 600511"/>
              <a:gd name="connsiteY44" fmla="*/ 461109 h 593879"/>
              <a:gd name="connsiteX45" fmla="*/ 534694 w 600511"/>
              <a:gd name="connsiteY45" fmla="*/ 457242 h 593879"/>
              <a:gd name="connsiteX46" fmla="*/ 548890 w 600511"/>
              <a:gd name="connsiteY46" fmla="*/ 451764 h 593879"/>
              <a:gd name="connsiteX47" fmla="*/ 551148 w 600511"/>
              <a:gd name="connsiteY47" fmla="*/ 446930 h 593879"/>
              <a:gd name="connsiteX48" fmla="*/ 539211 w 600511"/>
              <a:gd name="connsiteY48" fmla="*/ 414704 h 593879"/>
              <a:gd name="connsiteX49" fmla="*/ 534371 w 600511"/>
              <a:gd name="connsiteY49" fmla="*/ 412448 h 593879"/>
              <a:gd name="connsiteX50" fmla="*/ 520175 w 600511"/>
              <a:gd name="connsiteY50" fmla="*/ 417604 h 593879"/>
              <a:gd name="connsiteX51" fmla="*/ 514691 w 600511"/>
              <a:gd name="connsiteY51" fmla="*/ 416960 h 593879"/>
              <a:gd name="connsiteX52" fmla="*/ 512755 w 600511"/>
              <a:gd name="connsiteY52" fmla="*/ 409548 h 593879"/>
              <a:gd name="connsiteX53" fmla="*/ 518885 w 600511"/>
              <a:gd name="connsiteY53" fmla="*/ 396013 h 593879"/>
              <a:gd name="connsiteX54" fmla="*/ 516949 w 600511"/>
              <a:gd name="connsiteY54" fmla="*/ 390857 h 593879"/>
              <a:gd name="connsiteX55" fmla="*/ 485976 w 600511"/>
              <a:gd name="connsiteY55" fmla="*/ 376355 h 593879"/>
              <a:gd name="connsiteX56" fmla="*/ 480814 w 600511"/>
              <a:gd name="connsiteY56" fmla="*/ 378289 h 593879"/>
              <a:gd name="connsiteX57" fmla="*/ 474361 w 600511"/>
              <a:gd name="connsiteY57" fmla="*/ 392146 h 593879"/>
              <a:gd name="connsiteX58" fmla="*/ 470167 w 600511"/>
              <a:gd name="connsiteY58" fmla="*/ 395368 h 593879"/>
              <a:gd name="connsiteX59" fmla="*/ 463714 w 600511"/>
              <a:gd name="connsiteY59" fmla="*/ 391824 h 593879"/>
              <a:gd name="connsiteX60" fmla="*/ 458230 w 600511"/>
              <a:gd name="connsiteY60" fmla="*/ 377322 h 593879"/>
              <a:gd name="connsiteX61" fmla="*/ 453390 w 600511"/>
              <a:gd name="connsiteY61" fmla="*/ 375066 h 593879"/>
              <a:gd name="connsiteX62" fmla="*/ 0 w 600511"/>
              <a:gd name="connsiteY62" fmla="*/ 372515 h 593879"/>
              <a:gd name="connsiteX63" fmla="*/ 233292 w 600511"/>
              <a:gd name="connsiteY63" fmla="*/ 465626 h 593879"/>
              <a:gd name="connsiteX64" fmla="*/ 305248 w 600511"/>
              <a:gd name="connsiteY64" fmla="*/ 461116 h 593879"/>
              <a:gd name="connsiteX65" fmla="*/ 332998 w 600511"/>
              <a:gd name="connsiteY65" fmla="*/ 549716 h 593879"/>
              <a:gd name="connsiteX66" fmla="*/ 233292 w 600511"/>
              <a:gd name="connsiteY66" fmla="*/ 558737 h 593879"/>
              <a:gd name="connsiteX67" fmla="*/ 0 w 600511"/>
              <a:gd name="connsiteY67" fmla="*/ 465626 h 593879"/>
              <a:gd name="connsiteX68" fmla="*/ 466295 w 600511"/>
              <a:gd name="connsiteY68" fmla="*/ 326083 h 593879"/>
              <a:gd name="connsiteX69" fmla="*/ 600511 w 600511"/>
              <a:gd name="connsiteY69" fmla="*/ 459820 h 593879"/>
              <a:gd name="connsiteX70" fmla="*/ 466295 w 600511"/>
              <a:gd name="connsiteY70" fmla="*/ 593879 h 593879"/>
              <a:gd name="connsiteX71" fmla="*/ 332080 w 600511"/>
              <a:gd name="connsiteY71" fmla="*/ 459820 h 593879"/>
              <a:gd name="connsiteX72" fmla="*/ 466295 w 600511"/>
              <a:gd name="connsiteY72" fmla="*/ 326083 h 593879"/>
              <a:gd name="connsiteX73" fmla="*/ 0 w 600511"/>
              <a:gd name="connsiteY73" fmla="*/ 232654 h 593879"/>
              <a:gd name="connsiteX74" fmla="*/ 233309 w 600511"/>
              <a:gd name="connsiteY74" fmla="*/ 326103 h 593879"/>
              <a:gd name="connsiteX75" fmla="*/ 466296 w 600511"/>
              <a:gd name="connsiteY75" fmla="*/ 232654 h 593879"/>
              <a:gd name="connsiteX76" fmla="*/ 466296 w 600511"/>
              <a:gd name="connsiteY76" fmla="*/ 299035 h 593879"/>
              <a:gd name="connsiteX77" fmla="*/ 312370 w 600511"/>
              <a:gd name="connsiteY77" fmla="*/ 413429 h 593879"/>
              <a:gd name="connsiteX78" fmla="*/ 233309 w 600511"/>
              <a:gd name="connsiteY78" fmla="*/ 419229 h 593879"/>
              <a:gd name="connsiteX79" fmla="*/ 0 w 600511"/>
              <a:gd name="connsiteY79" fmla="*/ 326103 h 593879"/>
              <a:gd name="connsiteX80" fmla="*/ 233309 w 600511"/>
              <a:gd name="connsiteY80" fmla="*/ 23200 h 593879"/>
              <a:gd name="connsiteX81" fmla="*/ 23234 w 600511"/>
              <a:gd name="connsiteY81" fmla="*/ 93123 h 593879"/>
              <a:gd name="connsiteX82" fmla="*/ 233309 w 600511"/>
              <a:gd name="connsiteY82" fmla="*/ 163046 h 593879"/>
              <a:gd name="connsiteX83" fmla="*/ 443062 w 600511"/>
              <a:gd name="connsiteY83" fmla="*/ 93123 h 593879"/>
              <a:gd name="connsiteX84" fmla="*/ 233309 w 600511"/>
              <a:gd name="connsiteY84" fmla="*/ 23200 h 593879"/>
              <a:gd name="connsiteX85" fmla="*/ 233309 w 600511"/>
              <a:gd name="connsiteY85" fmla="*/ 0 h 593879"/>
              <a:gd name="connsiteX86" fmla="*/ 466296 w 600511"/>
              <a:gd name="connsiteY86" fmla="*/ 93123 h 593879"/>
              <a:gd name="connsiteX87" fmla="*/ 466296 w 600511"/>
              <a:gd name="connsiteY87" fmla="*/ 186246 h 593879"/>
              <a:gd name="connsiteX88" fmla="*/ 233309 w 600511"/>
              <a:gd name="connsiteY88" fmla="*/ 279369 h 593879"/>
              <a:gd name="connsiteX89" fmla="*/ 0 w 600511"/>
              <a:gd name="connsiteY89" fmla="*/ 186246 h 593879"/>
              <a:gd name="connsiteX90" fmla="*/ 0 w 600511"/>
              <a:gd name="connsiteY90" fmla="*/ 93123 h 593879"/>
              <a:gd name="connsiteX91" fmla="*/ 233309 w 600511"/>
              <a:gd name="connsiteY91"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0511" h="593879">
                <a:moveTo>
                  <a:pt x="466437" y="421770"/>
                </a:moveTo>
                <a:cubicBezTo>
                  <a:pt x="487560" y="421770"/>
                  <a:pt x="504684" y="438878"/>
                  <a:pt x="504684" y="459981"/>
                </a:cubicBezTo>
                <a:cubicBezTo>
                  <a:pt x="504684" y="481084"/>
                  <a:pt x="487560" y="498192"/>
                  <a:pt x="466437" y="498192"/>
                </a:cubicBezTo>
                <a:cubicBezTo>
                  <a:pt x="445314" y="498192"/>
                  <a:pt x="428190" y="481084"/>
                  <a:pt x="428190" y="459981"/>
                </a:cubicBezTo>
                <a:cubicBezTo>
                  <a:pt x="428190" y="438878"/>
                  <a:pt x="445314" y="421770"/>
                  <a:pt x="466437" y="421770"/>
                </a:cubicBezTo>
                <a:close/>
                <a:moveTo>
                  <a:pt x="453390" y="375066"/>
                </a:moveTo>
                <a:lnTo>
                  <a:pt x="421127" y="386990"/>
                </a:lnTo>
                <a:cubicBezTo>
                  <a:pt x="419191" y="387957"/>
                  <a:pt x="418223" y="389890"/>
                  <a:pt x="418868" y="392146"/>
                </a:cubicBezTo>
                <a:lnTo>
                  <a:pt x="424031" y="406325"/>
                </a:lnTo>
                <a:cubicBezTo>
                  <a:pt x="424998" y="408259"/>
                  <a:pt x="424676" y="410515"/>
                  <a:pt x="423385" y="411481"/>
                </a:cubicBezTo>
                <a:cubicBezTo>
                  <a:pt x="422417" y="412448"/>
                  <a:pt x="418223" y="414382"/>
                  <a:pt x="416287" y="413737"/>
                </a:cubicBezTo>
                <a:lnTo>
                  <a:pt x="402414" y="407292"/>
                </a:lnTo>
                <a:cubicBezTo>
                  <a:pt x="400478" y="406325"/>
                  <a:pt x="398220" y="407292"/>
                  <a:pt x="397252" y="409226"/>
                </a:cubicBezTo>
                <a:lnTo>
                  <a:pt x="383056" y="440485"/>
                </a:lnTo>
                <a:cubicBezTo>
                  <a:pt x="382088" y="442096"/>
                  <a:pt x="383056" y="444674"/>
                  <a:pt x="384669" y="445318"/>
                </a:cubicBezTo>
                <a:lnTo>
                  <a:pt x="398542" y="451764"/>
                </a:lnTo>
                <a:cubicBezTo>
                  <a:pt x="400478" y="452730"/>
                  <a:pt x="402091" y="454664"/>
                  <a:pt x="401769" y="455953"/>
                </a:cubicBezTo>
                <a:cubicBezTo>
                  <a:pt x="401769" y="457564"/>
                  <a:pt x="400156" y="462076"/>
                  <a:pt x="398220" y="462720"/>
                </a:cubicBezTo>
                <a:lnTo>
                  <a:pt x="384024" y="467876"/>
                </a:lnTo>
                <a:cubicBezTo>
                  <a:pt x="382088" y="468521"/>
                  <a:pt x="381120" y="470777"/>
                  <a:pt x="381766" y="472710"/>
                </a:cubicBezTo>
                <a:lnTo>
                  <a:pt x="393380" y="504936"/>
                </a:lnTo>
                <a:cubicBezTo>
                  <a:pt x="394348" y="506870"/>
                  <a:pt x="396607" y="507836"/>
                  <a:pt x="398542" y="507192"/>
                </a:cubicBezTo>
                <a:lnTo>
                  <a:pt x="412738" y="502036"/>
                </a:lnTo>
                <a:cubicBezTo>
                  <a:pt x="414674" y="501391"/>
                  <a:pt x="417255" y="501713"/>
                  <a:pt x="417900" y="502680"/>
                </a:cubicBezTo>
                <a:cubicBezTo>
                  <a:pt x="418868" y="503969"/>
                  <a:pt x="421127" y="508159"/>
                  <a:pt x="420159" y="510092"/>
                </a:cubicBezTo>
                <a:lnTo>
                  <a:pt x="413706" y="523949"/>
                </a:lnTo>
                <a:cubicBezTo>
                  <a:pt x="412738" y="525561"/>
                  <a:pt x="413706" y="527816"/>
                  <a:pt x="415642" y="528783"/>
                </a:cubicBezTo>
                <a:lnTo>
                  <a:pt x="446937" y="543285"/>
                </a:lnTo>
                <a:cubicBezTo>
                  <a:pt x="448873" y="544251"/>
                  <a:pt x="451132" y="543285"/>
                  <a:pt x="451777" y="541351"/>
                </a:cubicBezTo>
                <a:lnTo>
                  <a:pt x="458230" y="527494"/>
                </a:lnTo>
                <a:cubicBezTo>
                  <a:pt x="459198" y="525561"/>
                  <a:pt x="461133" y="524272"/>
                  <a:pt x="462424" y="524272"/>
                </a:cubicBezTo>
                <a:cubicBezTo>
                  <a:pt x="464037" y="524272"/>
                  <a:pt x="468554" y="525883"/>
                  <a:pt x="469199" y="528139"/>
                </a:cubicBezTo>
                <a:lnTo>
                  <a:pt x="474361" y="542318"/>
                </a:lnTo>
                <a:cubicBezTo>
                  <a:pt x="475007" y="544251"/>
                  <a:pt x="477265" y="545218"/>
                  <a:pt x="479201" y="544574"/>
                </a:cubicBezTo>
                <a:lnTo>
                  <a:pt x="511464" y="532650"/>
                </a:lnTo>
                <a:cubicBezTo>
                  <a:pt x="513400" y="532006"/>
                  <a:pt x="514368" y="529750"/>
                  <a:pt x="513723" y="527816"/>
                </a:cubicBezTo>
                <a:lnTo>
                  <a:pt x="508560" y="513315"/>
                </a:lnTo>
                <a:cubicBezTo>
                  <a:pt x="507915" y="511381"/>
                  <a:pt x="508238" y="509125"/>
                  <a:pt x="509206" y="508159"/>
                </a:cubicBezTo>
                <a:cubicBezTo>
                  <a:pt x="510496" y="507192"/>
                  <a:pt x="514691" y="505258"/>
                  <a:pt x="516626" y="506225"/>
                </a:cubicBezTo>
                <a:lnTo>
                  <a:pt x="530500" y="512348"/>
                </a:lnTo>
                <a:cubicBezTo>
                  <a:pt x="532435" y="513315"/>
                  <a:pt x="534694" y="512348"/>
                  <a:pt x="535339" y="510737"/>
                </a:cubicBezTo>
                <a:lnTo>
                  <a:pt x="549858" y="479478"/>
                </a:lnTo>
                <a:cubicBezTo>
                  <a:pt x="550825" y="477544"/>
                  <a:pt x="549858" y="475288"/>
                  <a:pt x="547922" y="474322"/>
                </a:cubicBezTo>
                <a:lnTo>
                  <a:pt x="534049" y="467876"/>
                </a:lnTo>
                <a:cubicBezTo>
                  <a:pt x="532113" y="467232"/>
                  <a:pt x="531145" y="462398"/>
                  <a:pt x="531145" y="461109"/>
                </a:cubicBezTo>
                <a:cubicBezTo>
                  <a:pt x="531145" y="459498"/>
                  <a:pt x="532435" y="457886"/>
                  <a:pt x="534694" y="457242"/>
                </a:cubicBezTo>
                <a:lnTo>
                  <a:pt x="548890" y="451764"/>
                </a:lnTo>
                <a:cubicBezTo>
                  <a:pt x="550825" y="451119"/>
                  <a:pt x="551793" y="448863"/>
                  <a:pt x="551148" y="446930"/>
                </a:cubicBezTo>
                <a:lnTo>
                  <a:pt x="539211" y="414704"/>
                </a:lnTo>
                <a:cubicBezTo>
                  <a:pt x="538565" y="412770"/>
                  <a:pt x="536307" y="411804"/>
                  <a:pt x="534371" y="412448"/>
                </a:cubicBezTo>
                <a:lnTo>
                  <a:pt x="520175" y="417604"/>
                </a:lnTo>
                <a:cubicBezTo>
                  <a:pt x="517917" y="418571"/>
                  <a:pt x="515658" y="418249"/>
                  <a:pt x="514691" y="416960"/>
                </a:cubicBezTo>
                <a:cubicBezTo>
                  <a:pt x="513723" y="415993"/>
                  <a:pt x="511787" y="411481"/>
                  <a:pt x="512755" y="409548"/>
                </a:cubicBezTo>
                <a:lnTo>
                  <a:pt x="518885" y="396013"/>
                </a:lnTo>
                <a:cubicBezTo>
                  <a:pt x="519853" y="394079"/>
                  <a:pt x="518885" y="391824"/>
                  <a:pt x="516949" y="390857"/>
                </a:cubicBezTo>
                <a:lnTo>
                  <a:pt x="485976" y="376355"/>
                </a:lnTo>
                <a:cubicBezTo>
                  <a:pt x="484040" y="375711"/>
                  <a:pt x="481782" y="376355"/>
                  <a:pt x="480814" y="378289"/>
                </a:cubicBezTo>
                <a:lnTo>
                  <a:pt x="474361" y="392146"/>
                </a:lnTo>
                <a:cubicBezTo>
                  <a:pt x="473716" y="394079"/>
                  <a:pt x="471780" y="395691"/>
                  <a:pt x="470167" y="395368"/>
                </a:cubicBezTo>
                <a:cubicBezTo>
                  <a:pt x="468877" y="395368"/>
                  <a:pt x="464360" y="393757"/>
                  <a:pt x="463714" y="391824"/>
                </a:cubicBezTo>
                <a:lnTo>
                  <a:pt x="458230" y="377322"/>
                </a:lnTo>
                <a:cubicBezTo>
                  <a:pt x="457584" y="375389"/>
                  <a:pt x="455326" y="374422"/>
                  <a:pt x="453390" y="375066"/>
                </a:cubicBezTo>
                <a:close/>
                <a:moveTo>
                  <a:pt x="0" y="372515"/>
                </a:moveTo>
                <a:cubicBezTo>
                  <a:pt x="0" y="424064"/>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5"/>
                  <a:pt x="0" y="465626"/>
                </a:cubicBezTo>
                <a:close/>
                <a:moveTo>
                  <a:pt x="466295" y="326083"/>
                </a:moveTo>
                <a:cubicBezTo>
                  <a:pt x="540501" y="326083"/>
                  <a:pt x="600511" y="386023"/>
                  <a:pt x="600511" y="459820"/>
                </a:cubicBezTo>
                <a:cubicBezTo>
                  <a:pt x="600511" y="533939"/>
                  <a:pt x="540501" y="593879"/>
                  <a:pt x="466295" y="593879"/>
                </a:cubicBezTo>
                <a:cubicBezTo>
                  <a:pt x="392412" y="593879"/>
                  <a:pt x="332080" y="533939"/>
                  <a:pt x="332080" y="459820"/>
                </a:cubicBezTo>
                <a:cubicBezTo>
                  <a:pt x="332080" y="386023"/>
                  <a:pt x="392412" y="326083"/>
                  <a:pt x="466295" y="326083"/>
                </a:cubicBezTo>
                <a:close/>
                <a:moveTo>
                  <a:pt x="0" y="232654"/>
                </a:moveTo>
                <a:cubicBezTo>
                  <a:pt x="0" y="284212"/>
                  <a:pt x="104554" y="326103"/>
                  <a:pt x="233309" y="326103"/>
                </a:cubicBezTo>
                <a:cubicBezTo>
                  <a:pt x="362065" y="326103"/>
                  <a:pt x="466296" y="284212"/>
                  <a:pt x="466296" y="232654"/>
                </a:cubicBezTo>
                <a:lnTo>
                  <a:pt x="466296" y="299035"/>
                </a:lnTo>
                <a:cubicBezTo>
                  <a:pt x="393689" y="299035"/>
                  <a:pt x="332377" y="347370"/>
                  <a:pt x="312370" y="413429"/>
                </a:cubicBezTo>
                <a:cubicBezTo>
                  <a:pt x="287522" y="416973"/>
                  <a:pt x="261061" y="419229"/>
                  <a:pt x="233309" y="419229"/>
                </a:cubicBezTo>
                <a:cubicBezTo>
                  <a:pt x="104231" y="419229"/>
                  <a:pt x="0" y="377338"/>
                  <a:pt x="0" y="326103"/>
                </a:cubicBezTo>
                <a:close/>
                <a:moveTo>
                  <a:pt x="233309" y="23200"/>
                </a:moveTo>
                <a:cubicBezTo>
                  <a:pt x="105199" y="23200"/>
                  <a:pt x="23234" y="64445"/>
                  <a:pt x="23234" y="93123"/>
                </a:cubicBezTo>
                <a:cubicBezTo>
                  <a:pt x="23234" y="121479"/>
                  <a:pt x="105199" y="163046"/>
                  <a:pt x="233309" y="163046"/>
                </a:cubicBezTo>
                <a:cubicBezTo>
                  <a:pt x="361420" y="163046"/>
                  <a:pt x="443062" y="121479"/>
                  <a:pt x="443062" y="93123"/>
                </a:cubicBezTo>
                <a:cubicBezTo>
                  <a:pt x="443062" y="64445"/>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9" name="ïṣľîḋê"/>
          <p:cNvSpPr/>
          <p:nvPr/>
        </p:nvSpPr>
        <p:spPr>
          <a:xfrm>
            <a:off x="1906505" y="1486784"/>
            <a:ext cx="9732330" cy="1683865"/>
          </a:xfrm>
          <a:prstGeom prst="rect">
            <a:avLst/>
          </a:prstGeom>
        </p:spPr>
        <p:txBody>
          <a:bodyPr wrap="square" lIns="91440" tIns="45720" rIns="91440" bIns="45720" anchor="ctr" anchorCtr="0">
            <a:normAutofit fontScale="85000" lnSpcReduction="10000"/>
          </a:bodyPr>
          <a:lstStyle/>
          <a:p>
            <a:pPr>
              <a:lnSpc>
                <a:spcPct val="122000"/>
              </a:lnSpc>
            </a:pPr>
            <a:r>
              <a:rPr lang="zh-CN" altLang="en-US" sz="2800" dirty="0">
                <a:solidFill>
                  <a:srgbClr val="0000FF"/>
                </a:solidFill>
              </a:rPr>
              <a:t>基本思想：</a:t>
            </a:r>
            <a:r>
              <a:rPr lang="zh-CN" altLang="en-US" sz="2800" dirty="0"/>
              <a:t>允许一个文件有多个父目录，但其中仅有一个作为主父目录，其它的都是通过</a:t>
            </a:r>
            <a:r>
              <a:rPr lang="zh-CN" altLang="en-US" sz="2800" dirty="0">
                <a:solidFill>
                  <a:srgbClr val="0000FF"/>
                </a:solidFill>
              </a:rPr>
              <a:t>符号链接（该文件的路径名）</a:t>
            </a:r>
            <a:r>
              <a:rPr lang="zh-CN" altLang="en-US" sz="2800" dirty="0"/>
              <a:t>方式与之相链接。</a:t>
            </a:r>
          </a:p>
          <a:p>
            <a:pPr marL="342900" indent="-342900">
              <a:lnSpc>
                <a:spcPct val="150000"/>
              </a:lnSpc>
              <a:buClr>
                <a:srgbClr val="0000FF"/>
              </a:buClr>
              <a:buFont typeface="Wingdings" panose="05000000000000000000" pitchFamily="2" charset="2"/>
              <a:buChar char="Ø"/>
            </a:pPr>
            <a:r>
              <a:rPr lang="en-US" altLang="zh-CN" sz="3100" dirty="0"/>
              <a:t>Linux</a:t>
            </a:r>
            <a:r>
              <a:rPr lang="zh-CN" altLang="en-US" sz="3100" dirty="0"/>
              <a:t>系统中的创建符号链接命令：</a:t>
            </a:r>
            <a:r>
              <a:rPr lang="en-US" altLang="zh-CN" sz="3100" dirty="0"/>
              <a:t>ln –s  </a:t>
            </a:r>
            <a:r>
              <a:rPr lang="zh-CN" altLang="en-US" sz="3100" dirty="0"/>
              <a:t>源文件 目标文件 </a:t>
            </a:r>
          </a:p>
        </p:txBody>
      </p:sp>
      <p:sp>
        <p:nvSpPr>
          <p:cNvPr id="10" name="îṧľïdè"/>
          <p:cNvSpPr/>
          <p:nvPr/>
        </p:nvSpPr>
        <p:spPr>
          <a:xfrm>
            <a:off x="1827146" y="3735187"/>
            <a:ext cx="9732330" cy="1070128"/>
          </a:xfrm>
          <a:prstGeom prst="rect">
            <a:avLst/>
          </a:prstGeom>
        </p:spPr>
        <p:txBody>
          <a:bodyPr wrap="square" lIns="91440" tIns="45720" rIns="91440" bIns="45720" anchor="ctr" anchorCtr="0">
            <a:normAutofit fontScale="85000" lnSpcReduction="20000"/>
          </a:bodyPr>
          <a:lstStyle/>
          <a:p>
            <a:r>
              <a:rPr lang="zh-CN" altLang="en-US" sz="2600" dirty="0">
                <a:solidFill>
                  <a:srgbClr val="0000FF"/>
                </a:solidFill>
              </a:rPr>
              <a:t>优点</a:t>
            </a:r>
            <a:r>
              <a:rPr lang="zh-CN" altLang="en-US" sz="2600" dirty="0"/>
              <a:t>：</a:t>
            </a:r>
            <a:endParaRPr lang="en-US" altLang="zh-CN" sz="2600" dirty="0"/>
          </a:p>
          <a:p>
            <a:pPr marL="342900" indent="-342900">
              <a:lnSpc>
                <a:spcPct val="132000"/>
              </a:lnSpc>
              <a:buClr>
                <a:srgbClr val="FF0000"/>
              </a:buClr>
              <a:buFont typeface="Wingdings" panose="05000000000000000000" pitchFamily="2" charset="2"/>
              <a:buChar char="Ø"/>
            </a:pPr>
            <a:r>
              <a:rPr lang="zh-CN" altLang="en-US" sz="2400" dirty="0"/>
              <a:t>不会发生在文件拥有者删除一个共享文件后留下一个悬空指针（指向被删除的索引结点）。</a:t>
            </a:r>
          </a:p>
        </p:txBody>
      </p:sp>
      <p:sp>
        <p:nvSpPr>
          <p:cNvPr id="11" name="ïśļíde"/>
          <p:cNvSpPr/>
          <p:nvPr/>
        </p:nvSpPr>
        <p:spPr>
          <a:xfrm>
            <a:off x="1880598" y="4813686"/>
            <a:ext cx="9527208" cy="1604110"/>
          </a:xfrm>
          <a:prstGeom prst="rect">
            <a:avLst/>
          </a:prstGeom>
        </p:spPr>
        <p:txBody>
          <a:bodyPr wrap="square" lIns="91440" tIns="45720" rIns="91440" bIns="45720" anchor="ctr" anchorCtr="0">
            <a:normAutofit fontScale="92500" lnSpcReduction="20000"/>
          </a:bodyPr>
          <a:lstStyle/>
          <a:p>
            <a:r>
              <a:rPr lang="zh-CN" altLang="en-US" sz="2600" dirty="0">
                <a:solidFill>
                  <a:srgbClr val="0000FF"/>
                </a:solidFill>
              </a:rPr>
              <a:t>缺点</a:t>
            </a:r>
            <a:r>
              <a:rPr lang="zh-CN" altLang="en-US" sz="2600" dirty="0"/>
              <a:t>：</a:t>
            </a:r>
            <a:endParaRPr lang="en-US" altLang="zh-CN" sz="2600" dirty="0"/>
          </a:p>
          <a:p>
            <a:pPr marL="342900" indent="-342900">
              <a:lnSpc>
                <a:spcPct val="132000"/>
              </a:lnSpc>
              <a:buClr>
                <a:srgbClr val="FF0000"/>
              </a:buClr>
              <a:buFont typeface="Wingdings" panose="05000000000000000000" pitchFamily="2" charset="2"/>
              <a:buChar char="Ø"/>
            </a:pPr>
            <a:r>
              <a:rPr lang="zh-CN" altLang="en-US" sz="2400" dirty="0"/>
              <a:t>每次访问共享文件时都可能要多次地读盘，这使每次访问文件的开销甚大，且增加了启动磁盘的频率。</a:t>
            </a:r>
            <a:endParaRPr lang="en-US" altLang="zh-CN" sz="2400" dirty="0"/>
          </a:p>
          <a:p>
            <a:pPr marL="342900" indent="-342900">
              <a:lnSpc>
                <a:spcPct val="132000"/>
              </a:lnSpc>
              <a:buClr>
                <a:srgbClr val="FF0000"/>
              </a:buClr>
              <a:buFont typeface="Wingdings" panose="05000000000000000000" pitchFamily="2" charset="2"/>
              <a:buChar char="Ø"/>
            </a:pPr>
            <a:r>
              <a:rPr lang="zh-CN" altLang="en-US" sz="2400" dirty="0"/>
              <a:t>额外增加新文件（增加</a:t>
            </a:r>
            <a:r>
              <a:rPr lang="en-US" altLang="zh-CN" sz="2400" dirty="0" err="1"/>
              <a:t>inode</a:t>
            </a:r>
            <a:r>
              <a:rPr lang="zh-CN" altLang="en-US" sz="2400" dirty="0"/>
              <a:t>和数据开销）。</a:t>
            </a:r>
          </a:p>
        </p:txBody>
      </p:sp>
      <p:sp>
        <p:nvSpPr>
          <p:cNvPr id="2" name="矩形 1">
            <a:extLst>
              <a:ext uri="{FF2B5EF4-FFF2-40B4-BE49-F238E27FC236}">
                <a16:creationId xmlns:a16="http://schemas.microsoft.com/office/drawing/2014/main" id="{7A43A5A9-C529-B5E1-F4FF-767C34B8A15F}"/>
              </a:ext>
            </a:extLst>
          </p:cNvPr>
          <p:cNvSpPr/>
          <p:nvPr/>
        </p:nvSpPr>
        <p:spPr>
          <a:xfrm>
            <a:off x="669925" y="1028818"/>
            <a:ext cx="10850563" cy="523221"/>
          </a:xfrm>
          <a:prstGeom prst="rect">
            <a:avLst/>
          </a:prstGeom>
        </p:spPr>
        <p:txBody>
          <a:bodyPr wrap="square">
            <a:noAutofit/>
          </a:bodyPr>
          <a:lstStyle/>
          <a:p>
            <a:pPr indent="457200">
              <a:lnSpc>
                <a:spcPct val="132000"/>
              </a:lnSpc>
              <a:spcBef>
                <a:spcPts val="600"/>
              </a:spcBef>
              <a:spcAft>
                <a:spcPts val="600"/>
              </a:spcAft>
            </a:pPr>
            <a:r>
              <a:rPr lang="en-US" altLang="zh-CN" sz="2400" dirty="0">
                <a:solidFill>
                  <a:srgbClr val="0000FF"/>
                </a:solidFill>
                <a:latin typeface="+mn-ea"/>
              </a:rPr>
              <a:t>2</a:t>
            </a:r>
            <a:r>
              <a:rPr lang="zh-CN" altLang="en-US" sz="2400" dirty="0">
                <a:solidFill>
                  <a:srgbClr val="0000FF"/>
                </a:solidFill>
                <a:latin typeface="+mn-ea"/>
              </a:rPr>
              <a:t>、基于符号链接</a:t>
            </a:r>
            <a:r>
              <a:rPr lang="zh-CN" altLang="en-US" sz="2400" dirty="0">
                <a:latin typeface="+mn-ea"/>
              </a:rPr>
              <a:t>实现共享（</a:t>
            </a:r>
            <a:r>
              <a:rPr lang="zh-CN" altLang="en-US" sz="2400" dirty="0">
                <a:solidFill>
                  <a:srgbClr val="0000FF"/>
                </a:solidFill>
                <a:latin typeface="+mn-ea"/>
              </a:rPr>
              <a:t>软链接</a:t>
            </a:r>
            <a:r>
              <a:rPr lang="zh-CN" altLang="en-US" sz="2400" dirty="0">
                <a:latin typeface="+mn-ea"/>
              </a:rPr>
              <a:t>）</a:t>
            </a:r>
          </a:p>
        </p:txBody>
      </p:sp>
      <p:sp>
        <p:nvSpPr>
          <p:cNvPr id="14" name="文本框 13">
            <a:extLst>
              <a:ext uri="{FF2B5EF4-FFF2-40B4-BE49-F238E27FC236}">
                <a16:creationId xmlns:a16="http://schemas.microsoft.com/office/drawing/2014/main" id="{7A830F0E-B8A9-F370-A785-AE4BDCD602A4}"/>
              </a:ext>
            </a:extLst>
          </p:cNvPr>
          <p:cNvSpPr txBox="1"/>
          <p:nvPr/>
        </p:nvSpPr>
        <p:spPr>
          <a:xfrm>
            <a:off x="1906505" y="3066165"/>
            <a:ext cx="9732330" cy="369332"/>
          </a:xfrm>
          <a:prstGeom prst="rect">
            <a:avLst/>
          </a:prstGeom>
          <a:noFill/>
        </p:spPr>
        <p:txBody>
          <a:bodyPr wrap="square" rtlCol="0">
            <a:spAutoFit/>
          </a:bodyPr>
          <a:lstStyle/>
          <a:p>
            <a:r>
              <a:rPr lang="zh-CN" altLang="en-US" dirty="0">
                <a:solidFill>
                  <a:srgbClr val="FF0000"/>
                </a:solidFill>
              </a:rPr>
              <a:t>思考</a:t>
            </a:r>
            <a:r>
              <a:rPr lang="zh-CN" altLang="en-US" dirty="0">
                <a:solidFill>
                  <a:srgbClr val="0000FF"/>
                </a:solidFill>
              </a:rPr>
              <a:t>：你们有没有见过其它哪些使用用符号链接思想的应用？</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第8章 知识导图"/>
          <p:cNvPicPr>
            <a:picLocks noChangeAspect="1"/>
          </p:cNvPicPr>
          <p:nvPr/>
        </p:nvPicPr>
        <p:blipFill>
          <a:blip r:embed="rId3"/>
          <a:stretch>
            <a:fillRect/>
          </a:stretch>
        </p:blipFill>
        <p:spPr>
          <a:xfrm>
            <a:off x="4961255" y="788670"/>
            <a:ext cx="6248400" cy="6000115"/>
          </a:xfrm>
          <a:prstGeom prst="rect">
            <a:avLst/>
          </a:prstGeom>
        </p:spPr>
      </p:pic>
      <p:sp>
        <p:nvSpPr>
          <p:cNvPr id="19" name="任意多边形: 形状 18"/>
          <p:cNvSpPr/>
          <p:nvPr/>
        </p:nvSpPr>
        <p:spPr>
          <a:xfrm>
            <a:off x="-9525" y="-1"/>
            <a:ext cx="12201525" cy="1255073"/>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1525" y="257830"/>
            <a:ext cx="2539478" cy="523220"/>
          </a:xfrm>
          <a:prstGeom prst="rect">
            <a:avLst/>
          </a:prstGeom>
        </p:spPr>
        <p:txBody>
          <a:bodyPr wrap="none">
            <a:spAutoFit/>
          </a:bodyPr>
          <a:lstStyle/>
          <a:p>
            <a:r>
              <a:rPr lang="zh-CN" altLang="en-US" sz="2800" b="1" dirty="0">
                <a:solidFill>
                  <a:schemeClr val="bg1"/>
                </a:solidFill>
              </a:rPr>
              <a:t>第</a:t>
            </a:r>
            <a:r>
              <a:rPr lang="en-US" altLang="zh-CN" sz="2800" b="1" dirty="0">
                <a:solidFill>
                  <a:schemeClr val="bg1"/>
                </a:solidFill>
              </a:rPr>
              <a:t>7</a:t>
            </a:r>
            <a:r>
              <a:rPr lang="zh-CN" altLang="en-US" sz="2800" b="1" dirty="0">
                <a:solidFill>
                  <a:schemeClr val="bg1"/>
                </a:solidFill>
              </a:rPr>
              <a:t>章知识导图</a:t>
            </a:r>
          </a:p>
        </p:txBody>
      </p:sp>
      <p:graphicFrame>
        <p:nvGraphicFramePr>
          <p:cNvPr id="30" name="表格 29"/>
          <p:cNvGraphicFramePr/>
          <p:nvPr>
            <p:custDataLst>
              <p:tags r:id="rId1"/>
            </p:custDataLst>
          </p:nvPr>
        </p:nvGraphicFramePr>
        <p:xfrm>
          <a:off x="462431" y="1634204"/>
          <a:ext cx="4173963" cy="4789452"/>
        </p:xfrm>
        <a:graphic>
          <a:graphicData uri="http://schemas.openxmlformats.org/drawingml/2006/table">
            <a:tbl>
              <a:tblPr firstRow="1" bandRow="1">
                <a:tableStyleId>{72833802-FEF1-4C79-8D5D-14CF1EAF98D9}</a:tableStyleId>
              </a:tblPr>
              <a:tblGrid>
                <a:gridCol w="1221039">
                  <a:extLst>
                    <a:ext uri="{9D8B030D-6E8A-4147-A177-3AD203B41FA5}">
                      <a16:colId xmlns:a16="http://schemas.microsoft.com/office/drawing/2014/main" val="20000"/>
                    </a:ext>
                  </a:extLst>
                </a:gridCol>
                <a:gridCol w="2952924">
                  <a:extLst>
                    <a:ext uri="{9D8B030D-6E8A-4147-A177-3AD203B41FA5}">
                      <a16:colId xmlns:a16="http://schemas.microsoft.com/office/drawing/2014/main" val="20001"/>
                    </a:ext>
                  </a:extLst>
                </a:gridCol>
              </a:tblGrid>
              <a:tr h="399121">
                <a:tc>
                  <a:txBody>
                    <a:bodyPr/>
                    <a:lstStyle/>
                    <a:p>
                      <a:pPr marL="71755" indent="0" algn="ctr">
                        <a:lnSpc>
                          <a:spcPct val="100000"/>
                        </a:lnSpc>
                        <a:spcBef>
                          <a:spcPts val="300"/>
                        </a:spcBef>
                        <a:spcAft>
                          <a:spcPts val="300"/>
                        </a:spcAft>
                        <a:buNone/>
                      </a:pPr>
                      <a:r>
                        <a:rPr lang="en-US" sz="2000" b="0" dirty="0">
                          <a:solidFill>
                            <a:schemeClr val="tx1"/>
                          </a:solidFill>
                          <a:latin typeface="微软雅黑 (正文)"/>
                        </a:rPr>
                        <a:t>第1章</a:t>
                      </a:r>
                      <a:endParaRPr lang="en-US" altLang="en-US" sz="2000" b="0" dirty="0">
                        <a:solidFill>
                          <a:schemeClr val="tx1"/>
                        </a:solidFill>
                        <a:latin typeface="微软雅黑 (正文)"/>
                        <a:ea typeface="华文楷体" panose="02010600040101010101" charset="-122"/>
                        <a:cs typeface="华文楷体" panose="02010600040101010101" charset="-122"/>
                      </a:endParaRPr>
                    </a:p>
                  </a:txBody>
                  <a:tcPr marL="98738" marR="98738" marT="0" marB="0" anchor="ctr">
                    <a:noFill/>
                  </a:tcPr>
                </a:tc>
                <a:tc>
                  <a:txBody>
                    <a:bodyPr/>
                    <a:lstStyle/>
                    <a:p>
                      <a:pPr marL="71755" indent="0" algn="l">
                        <a:lnSpc>
                          <a:spcPct val="100000"/>
                        </a:lnSpc>
                        <a:spcBef>
                          <a:spcPts val="300"/>
                        </a:spcBef>
                        <a:spcAft>
                          <a:spcPts val="300"/>
                        </a:spcAft>
                        <a:buNone/>
                      </a:pPr>
                      <a:r>
                        <a:rPr lang="en-US" sz="2000" b="0" dirty="0" err="1">
                          <a:solidFill>
                            <a:schemeClr val="tx1"/>
                          </a:solidFill>
                          <a:latin typeface="微软雅黑 (正文)"/>
                        </a:rPr>
                        <a:t>操作系统引论</a:t>
                      </a:r>
                      <a:endParaRPr lang="en-US" altLang="en-US" sz="2000" b="0" dirty="0">
                        <a:solidFill>
                          <a:schemeClr val="tx1"/>
                        </a:solidFill>
                        <a:latin typeface="微软雅黑 (正文)"/>
                        <a:ea typeface="华文楷体" panose="02010600040101010101" charset="-122"/>
                        <a:cs typeface="华文楷体" panose="02010600040101010101" charset="-122"/>
                      </a:endParaRPr>
                    </a:p>
                  </a:txBody>
                  <a:tcPr marL="98738" marR="98738" marT="0" marB="0" anchor="ctr">
                    <a:noFill/>
                  </a:tcPr>
                </a:tc>
                <a:extLst>
                  <a:ext uri="{0D108BD9-81ED-4DB2-BD59-A6C34878D82A}">
                    <a16:rowId xmlns:a16="http://schemas.microsoft.com/office/drawing/2014/main" val="10000"/>
                  </a:ext>
                </a:extLst>
              </a:tr>
              <a:tr h="399121">
                <a:tc>
                  <a:txBody>
                    <a:bodyPr/>
                    <a:lstStyle/>
                    <a:p>
                      <a:pPr marL="71755" indent="0" algn="ctr">
                        <a:lnSpc>
                          <a:spcPct val="100000"/>
                        </a:lnSpc>
                        <a:spcBef>
                          <a:spcPts val="300"/>
                        </a:spcBef>
                        <a:spcAft>
                          <a:spcPts val="300"/>
                        </a:spcAft>
                        <a:buNone/>
                      </a:pPr>
                      <a:r>
                        <a:rPr lang="en-US" sz="2000">
                          <a:latin typeface="微软雅黑 (正文)"/>
                        </a:rPr>
                        <a:t>第2章</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latin typeface="微软雅黑 (正文)"/>
                        </a:rPr>
                        <a:t>进程的描述与控制</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1"/>
                  </a:ext>
                </a:extLst>
              </a:tr>
              <a:tr h="399121">
                <a:tc>
                  <a:txBody>
                    <a:bodyPr/>
                    <a:lstStyle/>
                    <a:p>
                      <a:pPr marL="71755" indent="0" algn="ctr">
                        <a:lnSpc>
                          <a:spcPct val="100000"/>
                        </a:lnSpc>
                        <a:spcBef>
                          <a:spcPts val="300"/>
                        </a:spcBef>
                        <a:spcAft>
                          <a:spcPts val="300"/>
                        </a:spcAft>
                        <a:buNone/>
                      </a:pPr>
                      <a:r>
                        <a:rPr lang="en-US" sz="2000" dirty="0">
                          <a:latin typeface="微软雅黑 (正文)"/>
                        </a:rPr>
                        <a:t>第3章</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latin typeface="微软雅黑 (正文)"/>
                        </a:rPr>
                        <a:t>处理机调度与死锁</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2"/>
                  </a:ext>
                </a:extLst>
              </a:tr>
              <a:tr h="399121">
                <a:tc>
                  <a:txBody>
                    <a:bodyPr/>
                    <a:lstStyle/>
                    <a:p>
                      <a:pPr marL="71755" indent="0" algn="ctr">
                        <a:lnSpc>
                          <a:spcPct val="100000"/>
                        </a:lnSpc>
                        <a:spcBef>
                          <a:spcPts val="300"/>
                        </a:spcBef>
                        <a:spcAft>
                          <a:spcPts val="300"/>
                        </a:spcAft>
                        <a:buNone/>
                      </a:pPr>
                      <a:r>
                        <a:rPr lang="en-US" sz="2000" dirty="0">
                          <a:latin typeface="微软雅黑 (正文)"/>
                        </a:rPr>
                        <a:t>第4章</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altLang="zh-CN" sz="2000" dirty="0" err="1">
                          <a:latin typeface="微软雅黑 (正文)"/>
                        </a:rPr>
                        <a:t>存储器管理</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3"/>
                  </a:ext>
                </a:extLst>
              </a:tr>
              <a:tr h="399121">
                <a:tc>
                  <a:txBody>
                    <a:bodyPr/>
                    <a:lstStyle/>
                    <a:p>
                      <a:pPr marL="71755" indent="0" algn="ctr">
                        <a:lnSpc>
                          <a:spcPct val="100000"/>
                        </a:lnSpc>
                        <a:spcBef>
                          <a:spcPts val="300"/>
                        </a:spcBef>
                        <a:spcAft>
                          <a:spcPts val="300"/>
                        </a:spcAft>
                        <a:buNone/>
                      </a:pPr>
                      <a:r>
                        <a:rPr lang="en-US" sz="2000">
                          <a:latin typeface="微软雅黑 (正文)"/>
                        </a:rPr>
                        <a:t>第5章</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altLang="zh-CN" sz="2000" dirty="0" err="1">
                          <a:latin typeface="微软雅黑 (正文)"/>
                        </a:rPr>
                        <a:t>虚拟存储器</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4"/>
                  </a:ext>
                </a:extLst>
              </a:tr>
              <a:tr h="399121">
                <a:tc>
                  <a:txBody>
                    <a:bodyPr/>
                    <a:lstStyle/>
                    <a:p>
                      <a:pPr marL="71755" indent="0" algn="ctr">
                        <a:lnSpc>
                          <a:spcPct val="100000"/>
                        </a:lnSpc>
                        <a:spcBef>
                          <a:spcPts val="300"/>
                        </a:spcBef>
                        <a:spcAft>
                          <a:spcPts val="300"/>
                        </a:spcAft>
                        <a:buNone/>
                      </a:pPr>
                      <a:r>
                        <a:rPr lang="en-US" sz="2000" dirty="0">
                          <a:latin typeface="微软雅黑 (正文)"/>
                        </a:rPr>
                        <a:t>第6章</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altLang="zh-CN" sz="2000" dirty="0" err="1">
                          <a:latin typeface="微软雅黑 (正文)"/>
                        </a:rPr>
                        <a:t>输入输出系统</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5"/>
                  </a:ext>
                </a:extLst>
              </a:tr>
              <a:tr h="399121">
                <a:tc>
                  <a:txBody>
                    <a:bodyPr/>
                    <a:lstStyle/>
                    <a:p>
                      <a:pPr marL="71755" indent="0" algn="l" defTabSz="914400" rtl="0" eaLnBrk="1" latinLnBrk="0" hangingPunct="1">
                        <a:lnSpc>
                          <a:spcPct val="100000"/>
                        </a:lnSpc>
                        <a:spcBef>
                          <a:spcPts val="300"/>
                        </a:spcBef>
                        <a:spcAft>
                          <a:spcPts val="300"/>
                        </a:spcAft>
                        <a:buNone/>
                      </a:pPr>
                      <a:r>
                        <a:rPr lang="en-US" sz="2000" b="1" kern="1200" dirty="0">
                          <a:solidFill>
                            <a:schemeClr val="bg1"/>
                          </a:solidFill>
                          <a:latin typeface="微软雅黑 (正文)"/>
                          <a:ea typeface="+mn-ea"/>
                          <a:cs typeface="+mn-cs"/>
                        </a:rPr>
                        <a:t>  第7章</a:t>
                      </a:r>
                      <a:endParaRPr lang="en-US" altLang="en-US" sz="2000" b="1" kern="1200" dirty="0">
                        <a:solidFill>
                          <a:schemeClr val="bg1"/>
                        </a:solidFill>
                        <a:latin typeface="微软雅黑 (正文)"/>
                        <a:ea typeface="+mn-ea"/>
                        <a:cs typeface="+mn-cs"/>
                      </a:endParaRPr>
                    </a:p>
                  </a:txBody>
                  <a:tcPr marL="98738" marR="98738" marT="0" marB="0" anchor="ctr">
                    <a:solidFill>
                      <a:schemeClr val="accent2"/>
                    </a:solidFill>
                  </a:tcPr>
                </a:tc>
                <a:tc>
                  <a:txBody>
                    <a:bodyPr/>
                    <a:lstStyle/>
                    <a:p>
                      <a:pPr marL="71755" indent="0" algn="l" defTabSz="914400" rtl="0" eaLnBrk="1" latinLnBrk="0" hangingPunct="1">
                        <a:lnSpc>
                          <a:spcPct val="100000"/>
                        </a:lnSpc>
                        <a:spcBef>
                          <a:spcPts val="300"/>
                        </a:spcBef>
                        <a:spcAft>
                          <a:spcPts val="300"/>
                        </a:spcAft>
                        <a:buNone/>
                      </a:pPr>
                      <a:r>
                        <a:rPr lang="zh-CN" altLang="en-US" sz="2000" b="1" kern="1200" dirty="0">
                          <a:solidFill>
                            <a:schemeClr val="bg1"/>
                          </a:solidFill>
                          <a:latin typeface="微软雅黑 (正文)"/>
                          <a:ea typeface="+mn-ea"/>
                          <a:cs typeface="+mn-cs"/>
                        </a:rPr>
                        <a:t>文件管理</a:t>
                      </a:r>
                      <a:endParaRPr lang="en-US" altLang="en-US" sz="2000" b="1" kern="1200" dirty="0">
                        <a:solidFill>
                          <a:schemeClr val="bg1"/>
                        </a:solidFill>
                        <a:latin typeface="微软雅黑 (正文)"/>
                        <a:ea typeface="+mn-ea"/>
                        <a:cs typeface="+mn-cs"/>
                      </a:endParaRPr>
                    </a:p>
                  </a:txBody>
                  <a:tcPr marL="98738" marR="98738" marT="0" marB="0" anchor="ctr">
                    <a:solidFill>
                      <a:schemeClr val="accent2"/>
                    </a:solidFill>
                  </a:tcPr>
                </a:tc>
                <a:extLst>
                  <a:ext uri="{0D108BD9-81ED-4DB2-BD59-A6C34878D82A}">
                    <a16:rowId xmlns:a16="http://schemas.microsoft.com/office/drawing/2014/main" val="10006"/>
                  </a:ext>
                </a:extLst>
              </a:tr>
              <a:tr h="399121">
                <a:tc>
                  <a:txBody>
                    <a:bodyPr/>
                    <a:lstStyle/>
                    <a:p>
                      <a:pPr marL="71755" indent="0" algn="ctr">
                        <a:lnSpc>
                          <a:spcPct val="100000"/>
                        </a:lnSpc>
                        <a:spcBef>
                          <a:spcPts val="300"/>
                        </a:spcBef>
                        <a:spcAft>
                          <a:spcPts val="300"/>
                        </a:spcAft>
                        <a:buNone/>
                      </a:pPr>
                      <a:r>
                        <a:rPr lang="en-US" sz="2000" kern="1200" dirty="0">
                          <a:solidFill>
                            <a:schemeClr val="tx1"/>
                          </a:solidFill>
                          <a:latin typeface="微软雅黑 (正文)"/>
                          <a:ea typeface="+mn-ea"/>
                          <a:cs typeface="+mn-cs"/>
                        </a:rPr>
                        <a:t>第8章</a:t>
                      </a:r>
                      <a:endParaRPr lang="en-US" altLang="en-US" sz="2000" kern="1200" dirty="0">
                        <a:solidFill>
                          <a:schemeClr val="tx1"/>
                        </a:solidFill>
                        <a:latin typeface="微软雅黑 (正文)"/>
                        <a:ea typeface="+mn-ea"/>
                        <a:cs typeface="+mn-cs"/>
                      </a:endParaRPr>
                    </a:p>
                  </a:txBody>
                  <a:tcPr marL="98738" marR="98738" marT="0" marB="0" anchor="ctr">
                    <a:solidFill>
                      <a:schemeClr val="bg1"/>
                    </a:solidFill>
                  </a:tcPr>
                </a:tc>
                <a:tc>
                  <a:txBody>
                    <a:bodyPr/>
                    <a:lstStyle/>
                    <a:p>
                      <a:pPr marL="71755" indent="0" algn="l">
                        <a:lnSpc>
                          <a:spcPct val="100000"/>
                        </a:lnSpc>
                        <a:spcBef>
                          <a:spcPts val="300"/>
                        </a:spcBef>
                        <a:spcAft>
                          <a:spcPts val="300"/>
                        </a:spcAft>
                        <a:buNone/>
                      </a:pPr>
                      <a:r>
                        <a:rPr lang="en-US" altLang="zh-CN" sz="2000" dirty="0" err="1">
                          <a:latin typeface="微软雅黑 (正文)"/>
                        </a:rPr>
                        <a:t>磁盘存储器管理</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solidFill>
                      <a:schemeClr val="bg1"/>
                    </a:solidFill>
                  </a:tcPr>
                </a:tc>
                <a:extLst>
                  <a:ext uri="{0D108BD9-81ED-4DB2-BD59-A6C34878D82A}">
                    <a16:rowId xmlns:a16="http://schemas.microsoft.com/office/drawing/2014/main" val="10007"/>
                  </a:ext>
                </a:extLst>
              </a:tr>
              <a:tr h="399121">
                <a:tc>
                  <a:txBody>
                    <a:bodyPr/>
                    <a:lstStyle/>
                    <a:p>
                      <a:pPr marL="71755" indent="0" algn="ctr">
                        <a:lnSpc>
                          <a:spcPct val="100000"/>
                        </a:lnSpc>
                        <a:spcBef>
                          <a:spcPts val="300"/>
                        </a:spcBef>
                        <a:spcAft>
                          <a:spcPts val="300"/>
                        </a:spcAft>
                        <a:buNone/>
                      </a:pPr>
                      <a:r>
                        <a:rPr lang="en-US" sz="2000">
                          <a:latin typeface="微软雅黑 (正文)"/>
                        </a:rPr>
                        <a:t>第9章</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zh-CN" altLang="en-US" sz="2000" dirty="0">
                          <a:latin typeface="微软雅黑 (正文)"/>
                        </a:rPr>
                        <a:t>操作系统接口</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8"/>
                  </a:ext>
                </a:extLst>
              </a:tr>
              <a:tr h="399121">
                <a:tc>
                  <a:txBody>
                    <a:bodyPr/>
                    <a:lstStyle/>
                    <a:p>
                      <a:pPr marL="71755" indent="0" algn="ctr">
                        <a:lnSpc>
                          <a:spcPct val="100000"/>
                        </a:lnSpc>
                        <a:spcBef>
                          <a:spcPts val="300"/>
                        </a:spcBef>
                        <a:spcAft>
                          <a:spcPts val="300"/>
                        </a:spcAft>
                        <a:buNone/>
                      </a:pPr>
                      <a:r>
                        <a:rPr lang="en-US" sz="2000" dirty="0">
                          <a:solidFill>
                            <a:schemeClr val="bg1">
                              <a:lumMod val="75000"/>
                            </a:schemeClr>
                          </a:solidFill>
                          <a:latin typeface="微软雅黑 (正文)"/>
                        </a:rPr>
                        <a:t>第10章</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solidFill>
                            <a:schemeClr val="bg1">
                              <a:lumMod val="75000"/>
                            </a:schemeClr>
                          </a:solidFill>
                          <a:latin typeface="微软雅黑 (正文)"/>
                        </a:rPr>
                        <a:t>多处理机操作系统</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9"/>
                  </a:ext>
                </a:extLst>
              </a:tr>
              <a:tr h="399121">
                <a:tc>
                  <a:txBody>
                    <a:bodyPr/>
                    <a:lstStyle/>
                    <a:p>
                      <a:pPr marL="71755" indent="0" algn="ctr">
                        <a:lnSpc>
                          <a:spcPct val="100000"/>
                        </a:lnSpc>
                        <a:spcBef>
                          <a:spcPts val="300"/>
                        </a:spcBef>
                        <a:spcAft>
                          <a:spcPts val="300"/>
                        </a:spcAft>
                        <a:buNone/>
                      </a:pPr>
                      <a:r>
                        <a:rPr lang="en-US" sz="2000" dirty="0">
                          <a:solidFill>
                            <a:schemeClr val="bg1">
                              <a:lumMod val="75000"/>
                            </a:schemeClr>
                          </a:solidFill>
                          <a:latin typeface="微软雅黑 (正文)"/>
                        </a:rPr>
                        <a:t>第11章</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solidFill>
                            <a:schemeClr val="bg1">
                              <a:lumMod val="75000"/>
                            </a:schemeClr>
                          </a:solidFill>
                          <a:latin typeface="微软雅黑 (正文)"/>
                        </a:rPr>
                        <a:t>虚拟化和云计算</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10"/>
                  </a:ext>
                </a:extLst>
              </a:tr>
              <a:tr h="399121">
                <a:tc>
                  <a:txBody>
                    <a:bodyPr/>
                    <a:lstStyle/>
                    <a:p>
                      <a:pPr marL="71755" indent="0" algn="ctr">
                        <a:lnSpc>
                          <a:spcPct val="100000"/>
                        </a:lnSpc>
                        <a:spcBef>
                          <a:spcPts val="300"/>
                        </a:spcBef>
                        <a:spcAft>
                          <a:spcPts val="300"/>
                        </a:spcAft>
                        <a:buNone/>
                      </a:pPr>
                      <a:r>
                        <a:rPr lang="en-US" sz="2000">
                          <a:solidFill>
                            <a:schemeClr val="bg1">
                              <a:lumMod val="75000"/>
                            </a:schemeClr>
                          </a:solidFill>
                          <a:latin typeface="微软雅黑 (正文)"/>
                        </a:rPr>
                        <a:t>第12章</a:t>
                      </a:r>
                      <a:endParaRPr lang="en-US" altLang="en-US" sz="2000" b="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solidFill>
                            <a:schemeClr val="bg1">
                              <a:lumMod val="75000"/>
                            </a:schemeClr>
                          </a:solidFill>
                          <a:latin typeface="微软雅黑 (正文)"/>
                        </a:rPr>
                        <a:t>保护和安全</a:t>
                      </a:r>
                      <a:endParaRPr lang="en-US" altLang="en-US" sz="2000" b="0" dirty="0">
                        <a:solidFill>
                          <a:schemeClr val="bg1">
                            <a:lumMod val="75000"/>
                          </a:schemeClr>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11"/>
                  </a:ext>
                </a:extLst>
              </a:tr>
            </a:tbl>
          </a:graphicData>
        </a:graphic>
      </p:graphicFrame>
      <p:sp>
        <p:nvSpPr>
          <p:cNvPr id="8" name="任意多边形: 形状 7"/>
          <p:cNvSpPr/>
          <p:nvPr/>
        </p:nvSpPr>
        <p:spPr bwMode="auto">
          <a:xfrm>
            <a:off x="-9526" y="252740"/>
            <a:ext cx="12201525" cy="1128723"/>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244475" y="261476"/>
            <a:ext cx="527050" cy="527050"/>
          </a:xfrm>
          <a:prstGeom prst="rect">
            <a:avLst/>
          </a:prstGeom>
        </p:spPr>
      </p:pic>
      <p:pic>
        <p:nvPicPr>
          <p:cNvPr id="3" name="图形 9" descr="触控屏 纯色填充">
            <a:extLst>
              <a:ext uri="{FF2B5EF4-FFF2-40B4-BE49-F238E27FC236}">
                <a16:creationId xmlns:a16="http://schemas.microsoft.com/office/drawing/2014/main" id="{47CA4573-6C98-FD33-2951-B38D80FEF3E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94324" y="5983989"/>
            <a:ext cx="431800"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形 10" descr="徽章勾号 1 纯色填充">
            <a:extLst>
              <a:ext uri="{FF2B5EF4-FFF2-40B4-BE49-F238E27FC236}">
                <a16:creationId xmlns:a16="http://schemas.microsoft.com/office/drawing/2014/main" id="{D8B97E62-1BB7-8F4A-490B-861DBA92FF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9396" y="1357400"/>
            <a:ext cx="3587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形 10" descr="徽章勾号 1 纯色填充">
            <a:extLst>
              <a:ext uri="{FF2B5EF4-FFF2-40B4-BE49-F238E27FC236}">
                <a16:creationId xmlns:a16="http://schemas.microsoft.com/office/drawing/2014/main" id="{327F21D5-C68E-3E83-2425-41B6D987051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82589" y="2444077"/>
            <a:ext cx="3587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形 10" descr="徽章勾号 1 纯色填充">
            <a:extLst>
              <a:ext uri="{FF2B5EF4-FFF2-40B4-BE49-F238E27FC236}">
                <a16:creationId xmlns:a16="http://schemas.microsoft.com/office/drawing/2014/main" id="{CA34298B-7257-4A8F-0210-07F4CE60D5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82589" y="4063170"/>
            <a:ext cx="3587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形 10" descr="徽章勾号 1 纯色填充">
            <a:extLst>
              <a:ext uri="{FF2B5EF4-FFF2-40B4-BE49-F238E27FC236}">
                <a16:creationId xmlns:a16="http://schemas.microsoft.com/office/drawing/2014/main" id="{4B870D80-61A9-C5B2-17ED-08B46D1636B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98784" y="5431673"/>
            <a:ext cx="3587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663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7.5 </a:t>
            </a:r>
            <a:r>
              <a:rPr lang="zh-CN" altLang="en-US" sz="2800" b="1" dirty="0">
                <a:solidFill>
                  <a:schemeClr val="bg1"/>
                </a:solidFill>
              </a:rPr>
              <a:t>文件保护（</a:t>
            </a:r>
            <a:r>
              <a:rPr lang="zh-CN" altLang="en-US" sz="2800" b="1" dirty="0">
                <a:solidFill>
                  <a:srgbClr val="FF0000"/>
                </a:solidFill>
              </a:rPr>
              <a:t>略了解</a:t>
            </a:r>
            <a:r>
              <a:rPr lang="zh-CN" altLang="en-US" sz="2800" b="1" dirty="0">
                <a:solidFill>
                  <a:schemeClr val="bg1"/>
                </a:solidFill>
              </a:rPr>
              <a:t>）</a:t>
            </a:r>
          </a:p>
        </p:txBody>
      </p:sp>
      <p:sp>
        <p:nvSpPr>
          <p:cNvPr id="3" name="矩形: 圆角 2"/>
          <p:cNvSpPr/>
          <p:nvPr/>
        </p:nvSpPr>
        <p:spPr>
          <a:xfrm>
            <a:off x="1399083" y="1388815"/>
            <a:ext cx="4696917" cy="57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90000"/>
              </a:lnSpc>
            </a:pPr>
            <a:r>
              <a:rPr lang="zh-CN" altLang="en-US" sz="2800" dirty="0">
                <a:solidFill>
                  <a:schemeClr val="bg1"/>
                </a:solidFill>
                <a:sym typeface="Wingdings" panose="05000000000000000000" pitchFamily="2" charset="2"/>
              </a:rPr>
              <a:t>影响文件安全性的主要因素</a:t>
            </a:r>
          </a:p>
        </p:txBody>
      </p:sp>
      <p:sp>
        <p:nvSpPr>
          <p:cNvPr id="4" name="内容占位符 2"/>
          <p:cNvSpPr txBox="1"/>
          <p:nvPr/>
        </p:nvSpPr>
        <p:spPr>
          <a:xfrm>
            <a:off x="1400389" y="2107607"/>
            <a:ext cx="5412543" cy="171367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solidFill>
                  <a:srgbClr val="0000FF"/>
                </a:solidFill>
              </a:rPr>
              <a:t>人为因素</a:t>
            </a:r>
          </a:p>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系统因素</a:t>
            </a:r>
          </a:p>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自然因素</a:t>
            </a:r>
          </a:p>
        </p:txBody>
      </p:sp>
      <p:sp>
        <p:nvSpPr>
          <p:cNvPr id="5" name="矩形: 圆角 4"/>
          <p:cNvSpPr/>
          <p:nvPr/>
        </p:nvSpPr>
        <p:spPr>
          <a:xfrm>
            <a:off x="1399084" y="3985771"/>
            <a:ext cx="4696916" cy="55809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90000"/>
              </a:lnSpc>
            </a:pPr>
            <a:r>
              <a:rPr lang="zh-CN" altLang="en-US" sz="2800" dirty="0">
                <a:solidFill>
                  <a:schemeClr val="bg1"/>
                </a:solidFill>
                <a:sym typeface="Wingdings" panose="05000000000000000000" pitchFamily="2" charset="2"/>
              </a:rPr>
              <a:t>采取的措施</a:t>
            </a:r>
          </a:p>
        </p:txBody>
      </p:sp>
      <p:sp>
        <p:nvSpPr>
          <p:cNvPr id="6" name="内容占位符 2"/>
          <p:cNvSpPr txBox="1"/>
          <p:nvPr/>
        </p:nvSpPr>
        <p:spPr>
          <a:xfrm>
            <a:off x="1399083" y="4708355"/>
            <a:ext cx="4300381" cy="13746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32000"/>
              </a:lnSpc>
              <a:spcBef>
                <a:spcPts val="370"/>
              </a:spcBef>
              <a:buClr>
                <a:srgbClr val="E71101"/>
              </a:buClr>
              <a:buSzPct val="100000"/>
              <a:buFont typeface="Wingdings" panose="05000000000000000000" pitchFamily="2" charset="2"/>
              <a:buChar char="n"/>
              <a:defRPr/>
            </a:pPr>
            <a:r>
              <a:rPr lang="zh-CN" altLang="en-US" sz="2400" dirty="0">
                <a:solidFill>
                  <a:srgbClr val="0000FF"/>
                </a:solidFill>
              </a:rPr>
              <a:t>存取控制机制</a:t>
            </a:r>
          </a:p>
          <a:p>
            <a:pPr marL="342900" lvl="1" indent="-342900">
              <a:lnSpc>
                <a:spcPct val="132000"/>
              </a:lnSpc>
              <a:spcBef>
                <a:spcPts val="370"/>
              </a:spcBef>
              <a:buClr>
                <a:srgbClr val="E71101"/>
              </a:buClr>
              <a:buSzPct val="100000"/>
              <a:buFont typeface="Wingdings" panose="05000000000000000000" pitchFamily="2" charset="2"/>
              <a:buChar char="n"/>
              <a:defRPr/>
            </a:pPr>
            <a:r>
              <a:rPr lang="zh-CN" altLang="en-US" sz="2400" dirty="0"/>
              <a:t>系统容错技术（见第八章）</a:t>
            </a:r>
          </a:p>
          <a:p>
            <a:pPr marL="342900" lvl="1" indent="-342900">
              <a:lnSpc>
                <a:spcPct val="132000"/>
              </a:lnSpc>
              <a:spcBef>
                <a:spcPts val="370"/>
              </a:spcBef>
              <a:buClr>
                <a:srgbClr val="E71101"/>
              </a:buClr>
              <a:buSzPct val="100000"/>
              <a:buFont typeface="Wingdings" panose="05000000000000000000" pitchFamily="2" charset="2"/>
              <a:buChar char="n"/>
              <a:defRPr/>
            </a:pPr>
            <a:r>
              <a:rPr lang="zh-CN" altLang="en-US" sz="2400" dirty="0"/>
              <a:t>建立后备系统（见第八章）</a:t>
            </a:r>
          </a:p>
        </p:txBody>
      </p:sp>
      <p:sp>
        <p:nvSpPr>
          <p:cNvPr id="7" name="íśḷíḋé"/>
          <p:cNvSpPr/>
          <p:nvPr/>
        </p:nvSpPr>
        <p:spPr bwMode="auto">
          <a:xfrm>
            <a:off x="9678744" y="4017959"/>
            <a:ext cx="2228344" cy="2240133"/>
          </a:xfrm>
          <a:prstGeom prst="ellipse">
            <a:avLst/>
          </a:prstGeom>
          <a:blipFill>
            <a:blip r:embed="rId3"/>
            <a:stretch>
              <a:fillRect l="-25098" r="-24851"/>
            </a:stretch>
          </a:blipFill>
          <a:ln w="57150">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en-US" sz="2800" b="1">
              <a:solidFill>
                <a:schemeClr val="lt1"/>
              </a:solidFill>
            </a:endParaRPr>
          </a:p>
        </p:txBody>
      </p:sp>
      <p:sp>
        <p:nvSpPr>
          <p:cNvPr id="2" name="矩形 1">
            <a:extLst>
              <a:ext uri="{FF2B5EF4-FFF2-40B4-BE49-F238E27FC236}">
                <a16:creationId xmlns:a16="http://schemas.microsoft.com/office/drawing/2014/main" id="{807841CE-BE7E-5016-6E4A-5515F0273D8B}"/>
              </a:ext>
            </a:extLst>
          </p:cNvPr>
          <p:cNvSpPr/>
          <p:nvPr/>
        </p:nvSpPr>
        <p:spPr>
          <a:xfrm>
            <a:off x="6812933" y="2441225"/>
            <a:ext cx="5094156" cy="523221"/>
          </a:xfrm>
          <a:prstGeom prst="rect">
            <a:avLst/>
          </a:prstGeom>
        </p:spPr>
        <p:txBody>
          <a:bodyPr wrap="square">
            <a:noAutofit/>
          </a:bodyPr>
          <a:lstStyle/>
          <a:p>
            <a:pPr>
              <a:lnSpc>
                <a:spcPct val="132000"/>
              </a:lnSpc>
              <a:spcBef>
                <a:spcPts val="600"/>
              </a:spcBef>
              <a:spcAft>
                <a:spcPts val="600"/>
              </a:spcAft>
            </a:pPr>
            <a:r>
              <a:rPr lang="zh-CN" altLang="en-US" sz="2400" dirty="0">
                <a:solidFill>
                  <a:srgbClr val="0000FF"/>
                </a:solidFill>
                <a:latin typeface="+mn-ea"/>
              </a:rPr>
              <a:t>理解如下几个概念：</a:t>
            </a:r>
            <a:endParaRPr lang="en-US" altLang="zh-CN" sz="2400" dirty="0">
              <a:solidFill>
                <a:srgbClr val="0000FF"/>
              </a:solidFill>
              <a:latin typeface="+mn-ea"/>
            </a:endParaRPr>
          </a:p>
          <a:p>
            <a:pPr marL="342900" indent="-342900">
              <a:lnSpc>
                <a:spcPct val="132000"/>
              </a:lnSpc>
              <a:spcBef>
                <a:spcPts val="600"/>
              </a:spcBef>
              <a:spcAft>
                <a:spcPts val="600"/>
              </a:spcAft>
              <a:buFont typeface="Wingdings" panose="05000000000000000000" pitchFamily="2" charset="2"/>
              <a:buChar char="n"/>
            </a:pPr>
            <a:r>
              <a:rPr lang="zh-CN" altLang="en-US" sz="2400" b="1" dirty="0">
                <a:latin typeface="+mn-ea"/>
              </a:rPr>
              <a:t>访问权</a:t>
            </a:r>
            <a:endParaRPr lang="en-US" altLang="zh-CN" sz="2400" b="1" dirty="0">
              <a:latin typeface="+mn-ea"/>
            </a:endParaRPr>
          </a:p>
          <a:p>
            <a:pPr marL="342900" indent="-342900">
              <a:lnSpc>
                <a:spcPct val="132000"/>
              </a:lnSpc>
              <a:spcBef>
                <a:spcPts val="600"/>
              </a:spcBef>
              <a:spcAft>
                <a:spcPts val="600"/>
              </a:spcAft>
              <a:buFont typeface="Wingdings" panose="05000000000000000000" pitchFamily="2" charset="2"/>
              <a:buChar char="n"/>
            </a:pPr>
            <a:r>
              <a:rPr lang="zh-CN" altLang="en-US" sz="2400" b="1" dirty="0">
                <a:latin typeface="+mn-ea"/>
              </a:rPr>
              <a:t>保护</a:t>
            </a:r>
            <a:r>
              <a:rPr lang="en-US" altLang="zh-CN" sz="2400" b="1" dirty="0">
                <a:latin typeface="+mn-ea"/>
              </a:rPr>
              <a:t>(</a:t>
            </a:r>
            <a:r>
              <a:rPr lang="zh-CN" altLang="en-US" sz="2400" b="1" dirty="0">
                <a:latin typeface="+mn-ea"/>
              </a:rPr>
              <a:t>控制</a:t>
            </a:r>
            <a:r>
              <a:rPr lang="en-US" altLang="zh-CN" sz="2400" b="1" dirty="0">
                <a:latin typeface="+mn-ea"/>
              </a:rPr>
              <a:t>)</a:t>
            </a:r>
            <a:r>
              <a:rPr lang="zh-CN" altLang="en-US" sz="2400" b="1" dirty="0">
                <a:latin typeface="+mn-ea"/>
              </a:rPr>
              <a:t>域</a:t>
            </a:r>
            <a:endParaRPr lang="en-US" altLang="zh-CN" sz="2400" b="1" dirty="0">
              <a:latin typeface="+mn-ea"/>
            </a:endParaRPr>
          </a:p>
          <a:p>
            <a:pPr marL="342900" indent="-342900">
              <a:lnSpc>
                <a:spcPct val="132000"/>
              </a:lnSpc>
              <a:spcBef>
                <a:spcPts val="600"/>
              </a:spcBef>
              <a:spcAft>
                <a:spcPts val="600"/>
              </a:spcAft>
              <a:buFont typeface="Wingdings" panose="05000000000000000000" pitchFamily="2" charset="2"/>
              <a:buChar char="n"/>
            </a:pPr>
            <a:r>
              <a:rPr lang="zh-CN" altLang="en-US" sz="2400" dirty="0">
                <a:latin typeface="+mn-ea"/>
              </a:rPr>
              <a:t>访问矩阵</a:t>
            </a:r>
            <a:endParaRPr lang="en-US" altLang="zh-CN" sz="2400" dirty="0">
              <a:latin typeface="+mn-ea"/>
            </a:endParaRPr>
          </a:p>
          <a:p>
            <a:pPr marL="342900" indent="-342900">
              <a:lnSpc>
                <a:spcPct val="132000"/>
              </a:lnSpc>
              <a:spcBef>
                <a:spcPts val="600"/>
              </a:spcBef>
              <a:spcAft>
                <a:spcPts val="600"/>
              </a:spcAft>
              <a:buFont typeface="Wingdings" panose="05000000000000000000" pitchFamily="2" charset="2"/>
              <a:buChar char="n"/>
            </a:pPr>
            <a:r>
              <a:rPr lang="zh-CN" altLang="en-US" sz="2400" dirty="0">
                <a:latin typeface="+mn-ea"/>
              </a:rPr>
              <a:t>访问控制表</a:t>
            </a:r>
            <a:r>
              <a:rPr lang="en-US" altLang="zh-CN" sz="2400" dirty="0">
                <a:latin typeface="+mn-ea"/>
              </a:rPr>
              <a:t>ACL</a:t>
            </a:r>
          </a:p>
          <a:p>
            <a:pPr marL="342900" indent="-342900">
              <a:lnSpc>
                <a:spcPct val="132000"/>
              </a:lnSpc>
              <a:spcBef>
                <a:spcPts val="600"/>
              </a:spcBef>
              <a:spcAft>
                <a:spcPts val="600"/>
              </a:spcAft>
              <a:buFont typeface="Wingdings" panose="05000000000000000000" pitchFamily="2" charset="2"/>
              <a:buChar char="n"/>
            </a:pPr>
            <a:r>
              <a:rPr lang="zh-CN" altLang="en-US" sz="2400" dirty="0">
                <a:latin typeface="+mn-ea"/>
              </a:rPr>
              <a:t>访问权限表</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7.5.1 </a:t>
            </a:r>
            <a:r>
              <a:rPr lang="zh-CN" altLang="en-US" sz="2800" b="1" dirty="0">
                <a:solidFill>
                  <a:schemeClr val="bg1"/>
                </a:solidFill>
              </a:rPr>
              <a:t>保护域</a:t>
            </a:r>
          </a:p>
        </p:txBody>
      </p:sp>
      <p:sp>
        <p:nvSpPr>
          <p:cNvPr id="3" name="矩形: 圆角 2"/>
          <p:cNvSpPr/>
          <p:nvPr/>
        </p:nvSpPr>
        <p:spPr>
          <a:xfrm>
            <a:off x="669925" y="1273405"/>
            <a:ext cx="1503914" cy="57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90000"/>
              </a:lnSpc>
            </a:pPr>
            <a:r>
              <a:rPr lang="zh-CN" altLang="en-US" sz="2800" dirty="0">
                <a:solidFill>
                  <a:schemeClr val="bg1"/>
                </a:solidFill>
                <a:sym typeface="Wingdings" panose="05000000000000000000" pitchFamily="2" charset="2"/>
              </a:rPr>
              <a:t>访问权</a:t>
            </a:r>
          </a:p>
        </p:txBody>
      </p:sp>
      <p:sp>
        <p:nvSpPr>
          <p:cNvPr id="4" name="内容占位符 2"/>
          <p:cNvSpPr txBox="1"/>
          <p:nvPr/>
        </p:nvSpPr>
        <p:spPr>
          <a:xfrm>
            <a:off x="2454336" y="1135463"/>
            <a:ext cx="8693522" cy="124346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solidFill>
                  <a:srgbClr val="0000FF"/>
                </a:solidFill>
              </a:rPr>
              <a:t>一个主体（如用户</a:t>
            </a:r>
            <a:r>
              <a:rPr lang="en-US" altLang="zh-CN" sz="2400" dirty="0">
                <a:solidFill>
                  <a:srgbClr val="0000FF"/>
                </a:solidFill>
              </a:rPr>
              <a:t>/</a:t>
            </a:r>
            <a:r>
              <a:rPr lang="zh-CN" altLang="en-US" sz="2400" dirty="0">
                <a:solidFill>
                  <a:srgbClr val="0000FF"/>
                </a:solidFill>
              </a:rPr>
              <a:t>进程）能对某客体（如对象</a:t>
            </a:r>
            <a:r>
              <a:rPr lang="en-US" altLang="zh-CN" sz="2400" dirty="0">
                <a:solidFill>
                  <a:srgbClr val="0000FF"/>
                </a:solidFill>
              </a:rPr>
              <a:t>/</a:t>
            </a:r>
            <a:r>
              <a:rPr lang="zh-CN" altLang="en-US" sz="2400" dirty="0">
                <a:solidFill>
                  <a:srgbClr val="0000FF"/>
                </a:solidFill>
              </a:rPr>
              <a:t>文件</a:t>
            </a:r>
            <a:r>
              <a:rPr lang="en-US" altLang="zh-CN" sz="2400" dirty="0">
                <a:solidFill>
                  <a:srgbClr val="0000FF"/>
                </a:solidFill>
              </a:rPr>
              <a:t>/</a:t>
            </a:r>
            <a:r>
              <a:rPr lang="zh-CN" altLang="en-US" sz="2400" dirty="0">
                <a:solidFill>
                  <a:srgbClr val="0000FF"/>
                </a:solidFill>
              </a:rPr>
              <a:t>目录）执行操作的权利，称为访问权。</a:t>
            </a:r>
          </a:p>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表示：</a:t>
            </a:r>
            <a:r>
              <a:rPr lang="en-US" altLang="zh-CN" sz="2400" dirty="0"/>
              <a:t>(</a:t>
            </a:r>
            <a:r>
              <a:rPr lang="zh-CN" altLang="en-US" sz="2400" dirty="0"/>
              <a:t>对象名，权集</a:t>
            </a:r>
            <a:r>
              <a:rPr lang="en-US" altLang="zh-CN" sz="2400" dirty="0"/>
              <a:t>)</a:t>
            </a:r>
            <a:r>
              <a:rPr lang="zh-CN" altLang="en-US" sz="2400" dirty="0"/>
              <a:t>，如</a:t>
            </a:r>
            <a:r>
              <a:rPr lang="en-US" altLang="zh-CN" sz="2400" dirty="0"/>
              <a:t>(F</a:t>
            </a:r>
            <a:r>
              <a:rPr lang="en-US" altLang="zh-CN" sz="2400" baseline="-25000" dirty="0"/>
              <a:t>1</a:t>
            </a:r>
            <a:r>
              <a:rPr lang="en-US" altLang="zh-CN" sz="2400" dirty="0"/>
              <a:t>, {R/W})</a:t>
            </a:r>
            <a:r>
              <a:rPr lang="zh-CN" altLang="en-US" sz="2400" dirty="0"/>
              <a:t>。</a:t>
            </a:r>
          </a:p>
        </p:txBody>
      </p:sp>
      <p:sp>
        <p:nvSpPr>
          <p:cNvPr id="5" name="矩形: 圆角 4"/>
          <p:cNvSpPr/>
          <p:nvPr/>
        </p:nvSpPr>
        <p:spPr>
          <a:xfrm>
            <a:off x="669925" y="3015109"/>
            <a:ext cx="1503914" cy="55809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90000"/>
              </a:lnSpc>
            </a:pPr>
            <a:r>
              <a:rPr lang="zh-CN" altLang="en-US" sz="2800" dirty="0">
                <a:solidFill>
                  <a:schemeClr val="bg1"/>
                </a:solidFill>
                <a:sym typeface="Wingdings" panose="05000000000000000000" pitchFamily="2" charset="2"/>
              </a:rPr>
              <a:t>保护域</a:t>
            </a:r>
          </a:p>
        </p:txBody>
      </p:sp>
      <p:sp>
        <p:nvSpPr>
          <p:cNvPr id="6" name="内容占位符 2"/>
          <p:cNvSpPr txBox="1"/>
          <p:nvPr/>
        </p:nvSpPr>
        <p:spPr>
          <a:xfrm>
            <a:off x="2454336" y="2786399"/>
            <a:ext cx="9084829" cy="178375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32000"/>
              </a:lnSpc>
              <a:spcBef>
                <a:spcPts val="370"/>
              </a:spcBef>
              <a:buClr>
                <a:srgbClr val="E71101"/>
              </a:buClr>
              <a:buSzPct val="100000"/>
              <a:buFont typeface="Wingdings" panose="05000000000000000000" pitchFamily="2" charset="2"/>
              <a:buChar char="n"/>
              <a:defRPr/>
            </a:pPr>
            <a:r>
              <a:rPr lang="zh-CN" altLang="en-US" sz="2400" dirty="0">
                <a:solidFill>
                  <a:srgbClr val="0000FF"/>
                </a:solidFill>
              </a:rPr>
              <a:t>主体对一组客体访问权的集合</a:t>
            </a:r>
            <a:r>
              <a:rPr lang="zh-CN" altLang="en-US" sz="2400" dirty="0"/>
              <a:t>，称为</a:t>
            </a:r>
            <a:r>
              <a:rPr lang="zh-CN" altLang="en-US" sz="2400" dirty="0">
                <a:solidFill>
                  <a:srgbClr val="0000FF"/>
                </a:solidFill>
              </a:rPr>
              <a:t>保护域。</a:t>
            </a:r>
          </a:p>
          <a:p>
            <a:pPr marL="342900" lvl="1" indent="-342900">
              <a:lnSpc>
                <a:spcPct val="132000"/>
              </a:lnSpc>
              <a:spcBef>
                <a:spcPts val="370"/>
              </a:spcBef>
              <a:buClr>
                <a:srgbClr val="E71101"/>
              </a:buClr>
              <a:buSzPct val="100000"/>
              <a:buFont typeface="Wingdings" panose="05000000000000000000" pitchFamily="2" charset="2"/>
              <a:buChar char="n"/>
              <a:defRPr/>
            </a:pPr>
            <a:r>
              <a:rPr lang="zh-CN" altLang="en-US" sz="2400" dirty="0"/>
              <a:t>如进程和域一一对应，则称为静态联系方式，该域称为静态域。</a:t>
            </a:r>
          </a:p>
          <a:p>
            <a:pPr marL="342900" lvl="1" indent="-342900">
              <a:lnSpc>
                <a:spcPct val="132000"/>
              </a:lnSpc>
              <a:spcBef>
                <a:spcPts val="370"/>
              </a:spcBef>
              <a:buClr>
                <a:srgbClr val="E71101"/>
              </a:buClr>
              <a:buSzPct val="100000"/>
              <a:buFont typeface="Wingdings" panose="05000000000000000000" pitchFamily="2" charset="2"/>
              <a:buChar char="n"/>
              <a:defRPr/>
            </a:pPr>
            <a:r>
              <a:rPr lang="zh-CN" altLang="en-US" sz="2400" dirty="0"/>
              <a:t>如进程和域是一对多关系，不同阶段联系不同域（最小权限原则），则称为动态联系方式。</a:t>
            </a:r>
          </a:p>
        </p:txBody>
      </p:sp>
      <p:pic>
        <p:nvPicPr>
          <p:cNvPr id="7" name="图片 6"/>
          <p:cNvPicPr>
            <a:picLocks noChangeAspect="1"/>
          </p:cNvPicPr>
          <p:nvPr/>
        </p:nvPicPr>
        <p:blipFill>
          <a:blip r:embed="rId3">
            <a:clrChange>
              <a:clrFrom>
                <a:srgbClr val="FFFFFF"/>
              </a:clrFrom>
              <a:clrTo>
                <a:srgbClr val="FFFFFF">
                  <a:alpha val="0"/>
                </a:srgbClr>
              </a:clrTo>
            </a:clrChange>
          </a:blip>
          <a:stretch>
            <a:fillRect/>
          </a:stretch>
        </p:blipFill>
        <p:spPr>
          <a:xfrm>
            <a:off x="3590692" y="4771849"/>
            <a:ext cx="5907155" cy="1609684"/>
          </a:xfrm>
          <a:prstGeom prst="rect">
            <a:avLst/>
          </a:prstGeom>
        </p:spPr>
      </p:pic>
      <p:sp>
        <p:nvSpPr>
          <p:cNvPr id="2" name="文本框 1">
            <a:extLst>
              <a:ext uri="{FF2B5EF4-FFF2-40B4-BE49-F238E27FC236}">
                <a16:creationId xmlns:a16="http://schemas.microsoft.com/office/drawing/2014/main" id="{4576DCDC-BD3A-399B-0C13-B27694271F34}"/>
              </a:ext>
            </a:extLst>
          </p:cNvPr>
          <p:cNvSpPr txBox="1"/>
          <p:nvPr/>
        </p:nvSpPr>
        <p:spPr>
          <a:xfrm>
            <a:off x="389428" y="3998721"/>
            <a:ext cx="1784411" cy="1477328"/>
          </a:xfrm>
          <a:prstGeom prst="rect">
            <a:avLst/>
          </a:prstGeom>
          <a:noFill/>
        </p:spPr>
        <p:txBody>
          <a:bodyPr wrap="square" rtlCol="0">
            <a:spAutoFit/>
          </a:bodyPr>
          <a:lstStyle/>
          <a:p>
            <a:r>
              <a:rPr lang="zh-CN" altLang="en-US" dirty="0">
                <a:solidFill>
                  <a:srgbClr val="0000FF"/>
                </a:solidFill>
              </a:rPr>
              <a:t>理解：域是一个抽象的概念，可用各种方式实现。</a:t>
            </a:r>
            <a:endParaRPr lang="en-US" altLang="zh-CN" dirty="0">
              <a:solidFill>
                <a:srgbClr val="0000FF"/>
              </a:solidFill>
            </a:endParaRPr>
          </a:p>
          <a:p>
            <a:r>
              <a:rPr lang="zh-CN" altLang="en-US" dirty="0">
                <a:solidFill>
                  <a:srgbClr val="0000FF"/>
                </a:solidFill>
              </a:rPr>
              <a:t>如用户、用户组、进程</a:t>
            </a:r>
            <a:r>
              <a:rPr lang="en-US" altLang="zh-CN" dirty="0">
                <a:solidFill>
                  <a:srgbClr val="0000FF"/>
                </a:solidFill>
              </a:rPr>
              <a:t>……</a:t>
            </a:r>
            <a:endParaRPr lang="zh-CN" altLang="en-US" dirty="0">
              <a:solidFill>
                <a:srgbClr val="0000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7.5.2 </a:t>
            </a:r>
            <a:r>
              <a:rPr lang="zh-CN" altLang="en-US" sz="2800" b="1" dirty="0">
                <a:solidFill>
                  <a:schemeClr val="bg1"/>
                </a:solidFill>
              </a:rPr>
              <a:t>访问矩阵的概念</a:t>
            </a:r>
          </a:p>
        </p:txBody>
      </p:sp>
      <p:sp>
        <p:nvSpPr>
          <p:cNvPr id="3" name="内容占位符 2"/>
          <p:cNvSpPr txBox="1"/>
          <p:nvPr/>
        </p:nvSpPr>
        <p:spPr>
          <a:xfrm>
            <a:off x="1025031" y="1597105"/>
            <a:ext cx="8693522" cy="124346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solidFill>
                  <a:srgbClr val="0000FF"/>
                </a:solidFill>
              </a:rPr>
              <a:t>用矩阵来描述系统的访问控制</a:t>
            </a:r>
          </a:p>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行代表域；列代表对象；每一项为访问权</a:t>
            </a:r>
          </a:p>
        </p:txBody>
      </p:sp>
      <p:pic>
        <p:nvPicPr>
          <p:cNvPr id="4" name="图片 3"/>
          <p:cNvPicPr>
            <a:picLocks noChangeAspect="1"/>
          </p:cNvPicPr>
          <p:nvPr/>
        </p:nvPicPr>
        <p:blipFill>
          <a:blip r:embed="rId2"/>
          <a:stretch>
            <a:fillRect/>
          </a:stretch>
        </p:blipFill>
        <p:spPr>
          <a:xfrm>
            <a:off x="376963" y="3135650"/>
            <a:ext cx="11463895" cy="2261976"/>
          </a:xfrm>
          <a:prstGeom prst="rect">
            <a:avLst/>
          </a:prstGeom>
        </p:spPr>
      </p:pic>
      <p:sp>
        <p:nvSpPr>
          <p:cNvPr id="2" name="矩形: 圆角 1">
            <a:extLst>
              <a:ext uri="{FF2B5EF4-FFF2-40B4-BE49-F238E27FC236}">
                <a16:creationId xmlns:a16="http://schemas.microsoft.com/office/drawing/2014/main" id="{F3D68703-1EB9-A072-76B8-D66C148F2059}"/>
              </a:ext>
            </a:extLst>
          </p:cNvPr>
          <p:cNvSpPr/>
          <p:nvPr/>
        </p:nvSpPr>
        <p:spPr>
          <a:xfrm>
            <a:off x="1115974" y="1022977"/>
            <a:ext cx="1660680" cy="55809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90000"/>
              </a:lnSpc>
            </a:pPr>
            <a:r>
              <a:rPr lang="zh-CN" altLang="en-US" sz="2800" dirty="0">
                <a:solidFill>
                  <a:schemeClr val="bg1"/>
                </a:solidFill>
                <a:sym typeface="Wingdings" panose="05000000000000000000" pitchFamily="2" charset="2"/>
              </a:rPr>
              <a:t>访问矩阵</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具有域切换权的访问控制矩阵</a:t>
            </a:r>
          </a:p>
        </p:txBody>
      </p:sp>
      <p:sp>
        <p:nvSpPr>
          <p:cNvPr id="3" name="内容占位符 2"/>
          <p:cNvSpPr txBox="1"/>
          <p:nvPr/>
        </p:nvSpPr>
        <p:spPr>
          <a:xfrm>
            <a:off x="669925" y="1366284"/>
            <a:ext cx="10817780" cy="169651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能够将进程从</a:t>
            </a:r>
            <a:r>
              <a:rPr lang="zh-CN" altLang="en-US" sz="2400" dirty="0">
                <a:solidFill>
                  <a:srgbClr val="0000FF"/>
                </a:solidFill>
              </a:rPr>
              <a:t>一个保护域切换为另一个域</a:t>
            </a:r>
          </a:p>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如，由于域</a:t>
            </a:r>
            <a:r>
              <a:rPr lang="en-US" altLang="zh-CN" sz="2400" dirty="0"/>
              <a:t>D</a:t>
            </a:r>
            <a:r>
              <a:rPr lang="en-US" altLang="zh-CN" sz="2400" baseline="-25000" dirty="0"/>
              <a:t>1</a:t>
            </a:r>
            <a:r>
              <a:rPr lang="zh-CN" altLang="en-US" sz="2400" dirty="0"/>
              <a:t>和</a:t>
            </a:r>
            <a:r>
              <a:rPr lang="en-US" altLang="zh-CN" sz="2400" dirty="0"/>
              <a:t>D</a:t>
            </a:r>
            <a:r>
              <a:rPr lang="en-US" altLang="zh-CN" sz="2400" baseline="-25000" dirty="0"/>
              <a:t>2</a:t>
            </a:r>
            <a:r>
              <a:rPr lang="zh-CN" altLang="en-US" sz="2400" dirty="0"/>
              <a:t>所对应的项目中有一个</a:t>
            </a:r>
            <a:r>
              <a:rPr lang="en-US" altLang="zh-CN" sz="2400" dirty="0">
                <a:solidFill>
                  <a:srgbClr val="0000FF"/>
                </a:solidFill>
              </a:rPr>
              <a:t>S</a:t>
            </a:r>
            <a:r>
              <a:rPr lang="zh-CN" altLang="en-US" sz="2400" dirty="0">
                <a:solidFill>
                  <a:srgbClr val="0000FF"/>
                </a:solidFill>
              </a:rPr>
              <a:t>（即切换权）</a:t>
            </a:r>
            <a:r>
              <a:rPr lang="zh-CN" altLang="en-US" sz="2400" dirty="0"/>
              <a:t>，则允许在域</a:t>
            </a:r>
            <a:r>
              <a:rPr lang="en-US" altLang="zh-CN" sz="2400" dirty="0"/>
              <a:t>D</a:t>
            </a:r>
            <a:r>
              <a:rPr lang="en-US" altLang="zh-CN" sz="2400" baseline="-25000" dirty="0"/>
              <a:t>1</a:t>
            </a:r>
            <a:r>
              <a:rPr lang="zh-CN" altLang="en-US" sz="2400" dirty="0"/>
              <a:t>中的进程切换到域</a:t>
            </a:r>
            <a:r>
              <a:rPr lang="en-US" altLang="zh-CN" sz="2400" dirty="0"/>
              <a:t>D</a:t>
            </a:r>
            <a:r>
              <a:rPr lang="en-US" altLang="zh-CN" sz="2400" baseline="-25000" dirty="0"/>
              <a:t>2</a:t>
            </a:r>
            <a:r>
              <a:rPr lang="zh-CN" altLang="en-US" sz="2400" dirty="0"/>
              <a:t>中。</a:t>
            </a:r>
          </a:p>
        </p:txBody>
      </p:sp>
      <p:pic>
        <p:nvPicPr>
          <p:cNvPr id="5" name="图片 4"/>
          <p:cNvPicPr>
            <a:picLocks noChangeAspect="1"/>
          </p:cNvPicPr>
          <p:nvPr/>
        </p:nvPicPr>
        <p:blipFill>
          <a:blip r:embed="rId2"/>
          <a:stretch>
            <a:fillRect/>
          </a:stretch>
        </p:blipFill>
        <p:spPr>
          <a:xfrm>
            <a:off x="669925" y="3216570"/>
            <a:ext cx="10927393" cy="217217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7.1 </a:t>
            </a:r>
            <a:r>
              <a:rPr lang="zh-CN" altLang="en-US" sz="2800" b="1" dirty="0">
                <a:solidFill>
                  <a:schemeClr val="bg1"/>
                </a:solidFill>
              </a:rPr>
              <a:t>文件和文件系统</a:t>
            </a:r>
          </a:p>
        </p:txBody>
      </p:sp>
      <p:sp>
        <p:nvSpPr>
          <p:cNvPr id="10" name="文本框 9"/>
          <p:cNvSpPr txBox="1"/>
          <p:nvPr/>
        </p:nvSpPr>
        <p:spPr>
          <a:xfrm>
            <a:off x="868363" y="1195771"/>
            <a:ext cx="10021310" cy="3027880"/>
          </a:xfrm>
          <a:prstGeom prst="rect">
            <a:avLst/>
          </a:prstGeom>
          <a:noFill/>
        </p:spPr>
        <p:txBody>
          <a:bodyPr wrap="square" rtlCol="0">
            <a:spAutoFit/>
          </a:bodyPr>
          <a:lstStyle/>
          <a:p>
            <a:pPr algn="just">
              <a:lnSpc>
                <a:spcPct val="150000"/>
              </a:lnSpc>
              <a:spcAft>
                <a:spcPts val="600"/>
              </a:spcAft>
            </a:pPr>
            <a:r>
              <a:rPr lang="zh-CN" altLang="en-US" sz="2400" dirty="0">
                <a:solidFill>
                  <a:srgbClr val="0000FF"/>
                </a:solidFill>
                <a:latin typeface="+mn-ea"/>
              </a:rPr>
              <a:t>文件系统</a:t>
            </a:r>
            <a:r>
              <a:rPr lang="zh-CN" altLang="en-US" sz="2400" dirty="0">
                <a:latin typeface="+mn-ea"/>
              </a:rPr>
              <a:t>：对数据通过组织为一系列文件的方式进行管理的系统。</a:t>
            </a:r>
            <a:endParaRPr lang="en-US" altLang="zh-CN" sz="2400" dirty="0">
              <a:latin typeface="+mn-ea"/>
            </a:endParaRPr>
          </a:p>
          <a:p>
            <a:pPr algn="just">
              <a:lnSpc>
                <a:spcPct val="150000"/>
              </a:lnSpc>
              <a:spcAft>
                <a:spcPts val="600"/>
              </a:spcAft>
            </a:pPr>
            <a:r>
              <a:rPr lang="zh-CN" altLang="en-US" sz="2400" dirty="0">
                <a:solidFill>
                  <a:srgbClr val="0000FF"/>
                </a:solidFill>
                <a:latin typeface="+mn-ea"/>
              </a:rPr>
              <a:t>文件</a:t>
            </a:r>
            <a:r>
              <a:rPr lang="zh-CN" altLang="en-US" sz="2400" dirty="0">
                <a:latin typeface="+mn-ea"/>
              </a:rPr>
              <a:t>：具有文件名的一组相关元素的集合。抽象（隐藏）了不同存储设备的物理特性，为用户提供了一个逻辑存储单元。</a:t>
            </a:r>
            <a:endParaRPr lang="en-US" altLang="zh-CN" sz="2400" dirty="0">
              <a:latin typeface="+mn-ea"/>
            </a:endParaRPr>
          </a:p>
          <a:p>
            <a:pPr algn="just">
              <a:lnSpc>
                <a:spcPct val="150000"/>
              </a:lnSpc>
              <a:spcAft>
                <a:spcPts val="600"/>
              </a:spcAft>
            </a:pPr>
            <a:r>
              <a:rPr lang="zh-CN" altLang="en-US" sz="2400" dirty="0">
                <a:solidFill>
                  <a:srgbClr val="0000FF"/>
                </a:solidFill>
                <a:latin typeface="+mn-ea"/>
              </a:rPr>
              <a:t>元素</a:t>
            </a:r>
            <a:r>
              <a:rPr lang="zh-CN" altLang="en-US" sz="2400" dirty="0">
                <a:latin typeface="+mn-ea"/>
              </a:rPr>
              <a:t>：通常是记录。</a:t>
            </a:r>
            <a:endParaRPr lang="en-US" altLang="zh-CN" sz="2400" dirty="0">
              <a:latin typeface="+mn-ea"/>
            </a:endParaRPr>
          </a:p>
          <a:p>
            <a:pPr algn="just">
              <a:lnSpc>
                <a:spcPct val="150000"/>
              </a:lnSpc>
              <a:spcAft>
                <a:spcPts val="600"/>
              </a:spcAft>
            </a:pPr>
            <a:r>
              <a:rPr lang="zh-CN" altLang="en-US" sz="2400" dirty="0">
                <a:solidFill>
                  <a:srgbClr val="0000FF"/>
                </a:solidFill>
                <a:latin typeface="+mn-ea"/>
              </a:rPr>
              <a:t>记录</a:t>
            </a:r>
            <a:r>
              <a:rPr lang="zh-CN" altLang="en-US" sz="2400" dirty="0">
                <a:latin typeface="+mn-ea"/>
              </a:rPr>
              <a:t>：是一组有意义的</a:t>
            </a:r>
            <a:r>
              <a:rPr lang="zh-CN" altLang="en-US" sz="2400" dirty="0">
                <a:solidFill>
                  <a:srgbClr val="0000FF"/>
                </a:solidFill>
                <a:latin typeface="+mn-ea"/>
              </a:rPr>
              <a:t>数据项</a:t>
            </a:r>
            <a:r>
              <a:rPr lang="zh-CN" altLang="en-US" sz="2400" dirty="0">
                <a:latin typeface="+mn-ea"/>
              </a:rPr>
              <a:t>的集合。</a:t>
            </a:r>
            <a:endParaRPr lang="zh-CN" altLang="en-US" sz="2200" dirty="0">
              <a:latin typeface="+mn-ea"/>
            </a:endParaRPr>
          </a:p>
        </p:txBody>
      </p:sp>
      <p:grpSp>
        <p:nvGrpSpPr>
          <p:cNvPr id="14" name="Group 1050"/>
          <p:cNvGrpSpPr/>
          <p:nvPr/>
        </p:nvGrpSpPr>
        <p:grpSpPr bwMode="auto">
          <a:xfrm>
            <a:off x="6096000" y="2645367"/>
            <a:ext cx="5534076" cy="2792193"/>
            <a:chOff x="2832" y="1800"/>
            <a:chExt cx="2640" cy="1776"/>
          </a:xfrm>
          <a:solidFill>
            <a:schemeClr val="accent1">
              <a:lumMod val="40000"/>
              <a:lumOff val="60000"/>
            </a:schemeClr>
          </a:solidFill>
        </p:grpSpPr>
        <p:grpSp>
          <p:nvGrpSpPr>
            <p:cNvPr id="17" name="Group 1049"/>
            <p:cNvGrpSpPr/>
            <p:nvPr/>
          </p:nvGrpSpPr>
          <p:grpSpPr bwMode="auto">
            <a:xfrm>
              <a:off x="2832" y="1800"/>
              <a:ext cx="2640" cy="1776"/>
              <a:chOff x="2832" y="1728"/>
              <a:chExt cx="2640" cy="1776"/>
            </a:xfrm>
            <a:grpFill/>
          </p:grpSpPr>
          <p:sp>
            <p:nvSpPr>
              <p:cNvPr id="19" name="Rectangle 1029"/>
              <p:cNvSpPr>
                <a:spLocks noChangeArrowheads="1"/>
              </p:cNvSpPr>
              <p:nvPr/>
            </p:nvSpPr>
            <p:spPr bwMode="auto">
              <a:xfrm>
                <a:off x="3840" y="1728"/>
                <a:ext cx="576" cy="288"/>
              </a:xfrm>
              <a:prstGeom prst="rect">
                <a:avLst/>
              </a:prstGeom>
              <a:grpFill/>
              <a:ln w="9525">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buFont typeface="Monotype Sorts" pitchFamily="2" charset="2"/>
                  <a:buNone/>
                  <a:defRPr/>
                </a:pPr>
                <a:r>
                  <a:rPr lang="zh-CN" altLang="en-US" sz="2000" b="0" dirty="0">
                    <a:solidFill>
                      <a:schemeClr val="bg1"/>
                    </a:solidFill>
                    <a:latin typeface="Arial" panose="020B0604020202020204" pitchFamily="34" charset="0"/>
                  </a:rPr>
                  <a:t>文件</a:t>
                </a:r>
              </a:p>
            </p:txBody>
          </p:sp>
          <p:sp>
            <p:nvSpPr>
              <p:cNvPr id="21" name="Rectangle 1032"/>
              <p:cNvSpPr>
                <a:spLocks noChangeArrowheads="1"/>
              </p:cNvSpPr>
              <p:nvPr/>
            </p:nvSpPr>
            <p:spPr bwMode="auto">
              <a:xfrm>
                <a:off x="2880" y="2496"/>
                <a:ext cx="576" cy="288"/>
              </a:xfrm>
              <a:prstGeom prst="rect">
                <a:avLst/>
              </a:prstGeom>
              <a:grpFill/>
              <a:ln w="9525">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buFont typeface="Monotype Sorts" pitchFamily="2" charset="2"/>
                  <a:buNone/>
                  <a:defRPr/>
                </a:pPr>
                <a:r>
                  <a:rPr lang="zh-CN" altLang="en-US" sz="2000" b="0">
                    <a:solidFill>
                      <a:schemeClr val="bg1"/>
                    </a:solidFill>
                    <a:latin typeface="Arial" panose="020B0604020202020204" pitchFamily="34" charset="0"/>
                  </a:rPr>
                  <a:t>记录</a:t>
                </a:r>
                <a:r>
                  <a:rPr lang="en-US" altLang="zh-CN" sz="2000" b="0">
                    <a:solidFill>
                      <a:schemeClr val="bg1"/>
                    </a:solidFill>
                    <a:latin typeface="Arial" panose="020B0604020202020204" pitchFamily="34" charset="0"/>
                  </a:rPr>
                  <a:t>1</a:t>
                </a:r>
              </a:p>
            </p:txBody>
          </p:sp>
          <p:sp>
            <p:nvSpPr>
              <p:cNvPr id="22" name="Rectangle 1035"/>
              <p:cNvSpPr>
                <a:spLocks noChangeArrowheads="1"/>
              </p:cNvSpPr>
              <p:nvPr/>
            </p:nvSpPr>
            <p:spPr bwMode="auto">
              <a:xfrm>
                <a:off x="2832" y="3216"/>
                <a:ext cx="672" cy="288"/>
              </a:xfrm>
              <a:prstGeom prst="rect">
                <a:avLst/>
              </a:prstGeom>
              <a:grpFill/>
              <a:ln w="9525">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buFont typeface="Monotype Sorts" pitchFamily="2" charset="2"/>
                  <a:buNone/>
                  <a:defRPr/>
                </a:pPr>
                <a:r>
                  <a:rPr lang="zh-CN" altLang="en-US" sz="2000" b="0">
                    <a:solidFill>
                      <a:schemeClr val="bg1"/>
                    </a:solidFill>
                    <a:latin typeface="Arial" panose="020B0604020202020204" pitchFamily="34" charset="0"/>
                  </a:rPr>
                  <a:t>数据项</a:t>
                </a:r>
                <a:r>
                  <a:rPr lang="en-US" altLang="zh-CN" sz="2000" b="0">
                    <a:solidFill>
                      <a:schemeClr val="bg1"/>
                    </a:solidFill>
                    <a:latin typeface="Arial" panose="020B0604020202020204" pitchFamily="34" charset="0"/>
                  </a:rPr>
                  <a:t>1</a:t>
                </a:r>
              </a:p>
            </p:txBody>
          </p:sp>
          <p:sp>
            <p:nvSpPr>
              <p:cNvPr id="23" name="Rectangle 1036"/>
              <p:cNvSpPr>
                <a:spLocks noChangeArrowheads="1"/>
              </p:cNvSpPr>
              <p:nvPr/>
            </p:nvSpPr>
            <p:spPr bwMode="auto">
              <a:xfrm>
                <a:off x="3696" y="3216"/>
                <a:ext cx="672" cy="288"/>
              </a:xfrm>
              <a:prstGeom prst="rect">
                <a:avLst/>
              </a:prstGeom>
              <a:grpFill/>
              <a:ln w="9525">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buFont typeface="Monotype Sorts" pitchFamily="2" charset="2"/>
                  <a:buNone/>
                  <a:defRPr/>
                </a:pPr>
                <a:r>
                  <a:rPr lang="zh-CN" altLang="en-US" sz="2000" b="0">
                    <a:solidFill>
                      <a:schemeClr val="bg1"/>
                    </a:solidFill>
                    <a:latin typeface="Arial" panose="020B0604020202020204" pitchFamily="34" charset="0"/>
                  </a:rPr>
                  <a:t>数据项</a:t>
                </a:r>
                <a:r>
                  <a:rPr lang="en-US" altLang="zh-CN" sz="2000" b="0">
                    <a:solidFill>
                      <a:schemeClr val="bg1"/>
                    </a:solidFill>
                    <a:latin typeface="Arial" panose="020B0604020202020204" pitchFamily="34" charset="0"/>
                  </a:rPr>
                  <a:t>2</a:t>
                </a:r>
              </a:p>
            </p:txBody>
          </p:sp>
          <p:sp>
            <p:nvSpPr>
              <p:cNvPr id="24" name="Rectangle 1037"/>
              <p:cNvSpPr>
                <a:spLocks noChangeArrowheads="1"/>
              </p:cNvSpPr>
              <p:nvPr/>
            </p:nvSpPr>
            <p:spPr bwMode="auto">
              <a:xfrm>
                <a:off x="4800" y="3216"/>
                <a:ext cx="672" cy="288"/>
              </a:xfrm>
              <a:prstGeom prst="rect">
                <a:avLst/>
              </a:prstGeom>
              <a:grpFill/>
              <a:ln w="9525">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buFont typeface="Monotype Sorts" pitchFamily="2" charset="2"/>
                  <a:buNone/>
                  <a:defRPr/>
                </a:pPr>
                <a:r>
                  <a:rPr lang="zh-CN" altLang="en-US" sz="2000" b="0" dirty="0">
                    <a:solidFill>
                      <a:schemeClr val="bg1"/>
                    </a:solidFill>
                    <a:latin typeface="Arial" panose="020B0604020202020204" pitchFamily="34" charset="0"/>
                  </a:rPr>
                  <a:t>数据项</a:t>
                </a:r>
                <a:r>
                  <a:rPr lang="en-US" altLang="zh-CN" sz="2000" b="0" dirty="0">
                    <a:solidFill>
                      <a:schemeClr val="bg1"/>
                    </a:solidFill>
                    <a:latin typeface="Arial" panose="020B0604020202020204" pitchFamily="34" charset="0"/>
                  </a:rPr>
                  <a:t>n</a:t>
                </a:r>
              </a:p>
            </p:txBody>
          </p:sp>
          <p:sp>
            <p:nvSpPr>
              <p:cNvPr id="25" name="Rectangle 1038"/>
              <p:cNvSpPr>
                <a:spLocks noChangeArrowheads="1"/>
              </p:cNvSpPr>
              <p:nvPr/>
            </p:nvSpPr>
            <p:spPr bwMode="auto">
              <a:xfrm>
                <a:off x="3648" y="2496"/>
                <a:ext cx="576" cy="288"/>
              </a:xfrm>
              <a:prstGeom prst="rect">
                <a:avLst/>
              </a:prstGeom>
              <a:grpFill/>
              <a:ln w="9525">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buFont typeface="Monotype Sorts" pitchFamily="2" charset="2"/>
                  <a:buNone/>
                  <a:defRPr/>
                </a:pPr>
                <a:r>
                  <a:rPr lang="zh-CN" altLang="en-US" sz="2000" b="0">
                    <a:solidFill>
                      <a:schemeClr val="bg1"/>
                    </a:solidFill>
                    <a:latin typeface="Arial" panose="020B0604020202020204" pitchFamily="34" charset="0"/>
                  </a:rPr>
                  <a:t>记录</a:t>
                </a:r>
                <a:r>
                  <a:rPr lang="en-US" altLang="zh-CN" sz="2000" b="0">
                    <a:solidFill>
                      <a:schemeClr val="bg1"/>
                    </a:solidFill>
                    <a:latin typeface="Arial" panose="020B0604020202020204" pitchFamily="34" charset="0"/>
                  </a:rPr>
                  <a:t>2</a:t>
                </a:r>
              </a:p>
            </p:txBody>
          </p:sp>
          <p:sp>
            <p:nvSpPr>
              <p:cNvPr id="26" name="Rectangle 1039"/>
              <p:cNvSpPr>
                <a:spLocks noChangeArrowheads="1"/>
              </p:cNvSpPr>
              <p:nvPr/>
            </p:nvSpPr>
            <p:spPr bwMode="auto">
              <a:xfrm>
                <a:off x="4656" y="2496"/>
                <a:ext cx="576" cy="288"/>
              </a:xfrm>
              <a:prstGeom prst="rect">
                <a:avLst/>
              </a:prstGeom>
              <a:grpFill/>
              <a:ln w="9525">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buFont typeface="Monotype Sorts" pitchFamily="2" charset="2"/>
                  <a:buNone/>
                  <a:defRPr/>
                </a:pPr>
                <a:r>
                  <a:rPr lang="zh-CN" altLang="en-US" sz="2000" b="0">
                    <a:solidFill>
                      <a:schemeClr val="bg1"/>
                    </a:solidFill>
                    <a:latin typeface="Arial" panose="020B0604020202020204" pitchFamily="34" charset="0"/>
                  </a:rPr>
                  <a:t>记录</a:t>
                </a:r>
                <a:r>
                  <a:rPr lang="en-US" altLang="zh-CN" sz="2000" b="0">
                    <a:solidFill>
                      <a:schemeClr val="bg1"/>
                    </a:solidFill>
                    <a:latin typeface="Arial" panose="020B0604020202020204" pitchFamily="34" charset="0"/>
                  </a:rPr>
                  <a:t>n</a:t>
                </a:r>
              </a:p>
            </p:txBody>
          </p:sp>
          <p:cxnSp>
            <p:nvCxnSpPr>
              <p:cNvPr id="27" name="AutoShape 1040"/>
              <p:cNvCxnSpPr>
                <a:cxnSpLocks noChangeShapeType="1"/>
                <a:stCxn id="19" idx="2"/>
                <a:endCxn id="21" idx="0"/>
              </p:cNvCxnSpPr>
              <p:nvPr/>
            </p:nvCxnSpPr>
            <p:spPr bwMode="auto">
              <a:xfrm rot="5400000">
                <a:off x="3408" y="1776"/>
                <a:ext cx="480" cy="960"/>
              </a:xfrm>
              <a:prstGeom prst="bentConnector3">
                <a:avLst>
                  <a:gd name="adj1" fmla="val 50000"/>
                </a:avLst>
              </a:prstGeom>
              <a:grpFill/>
              <a:ln w="38100">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1041"/>
              <p:cNvCxnSpPr>
                <a:cxnSpLocks noChangeShapeType="1"/>
                <a:stCxn id="19" idx="2"/>
                <a:endCxn id="26" idx="0"/>
              </p:cNvCxnSpPr>
              <p:nvPr/>
            </p:nvCxnSpPr>
            <p:spPr bwMode="auto">
              <a:xfrm rot="16200000" flipH="1">
                <a:off x="4296" y="1848"/>
                <a:ext cx="480" cy="816"/>
              </a:xfrm>
              <a:prstGeom prst="bentConnector3">
                <a:avLst>
                  <a:gd name="adj1" fmla="val 50000"/>
                </a:avLst>
              </a:prstGeom>
              <a:grpFill/>
              <a:ln w="38100">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1042"/>
              <p:cNvCxnSpPr>
                <a:cxnSpLocks noChangeShapeType="1"/>
                <a:stCxn id="19" idx="2"/>
                <a:endCxn id="25" idx="0"/>
              </p:cNvCxnSpPr>
              <p:nvPr/>
            </p:nvCxnSpPr>
            <p:spPr bwMode="auto">
              <a:xfrm rot="5400000">
                <a:off x="3792" y="2160"/>
                <a:ext cx="480" cy="192"/>
              </a:xfrm>
              <a:prstGeom prst="bentConnector3">
                <a:avLst>
                  <a:gd name="adj1" fmla="val 50000"/>
                </a:avLst>
              </a:prstGeom>
              <a:grpFill/>
              <a:ln w="38100">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1044"/>
              <p:cNvCxnSpPr>
                <a:cxnSpLocks noChangeShapeType="1"/>
                <a:stCxn id="25" idx="2"/>
                <a:endCxn id="23" idx="0"/>
              </p:cNvCxnSpPr>
              <p:nvPr/>
            </p:nvCxnSpPr>
            <p:spPr bwMode="auto">
              <a:xfrm rot="16200000" flipH="1">
                <a:off x="3768" y="2952"/>
                <a:ext cx="432" cy="96"/>
              </a:xfrm>
              <a:prstGeom prst="bentConnector3">
                <a:avLst>
                  <a:gd name="adj1" fmla="val 50000"/>
                </a:avLst>
              </a:prstGeom>
              <a:grpFill/>
              <a:ln w="38100">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1045"/>
              <p:cNvCxnSpPr>
                <a:cxnSpLocks noChangeShapeType="1"/>
                <a:stCxn id="25" idx="2"/>
                <a:endCxn id="22" idx="0"/>
              </p:cNvCxnSpPr>
              <p:nvPr/>
            </p:nvCxnSpPr>
            <p:spPr bwMode="auto">
              <a:xfrm rot="5400000">
                <a:off x="3336" y="2616"/>
                <a:ext cx="432" cy="768"/>
              </a:xfrm>
              <a:prstGeom prst="bentConnector3">
                <a:avLst>
                  <a:gd name="adj1" fmla="val 50000"/>
                </a:avLst>
              </a:prstGeom>
              <a:grpFill/>
              <a:ln w="38100">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1046"/>
              <p:cNvCxnSpPr>
                <a:cxnSpLocks noChangeShapeType="1"/>
                <a:stCxn id="25" idx="2"/>
                <a:endCxn id="24" idx="0"/>
              </p:cNvCxnSpPr>
              <p:nvPr/>
            </p:nvCxnSpPr>
            <p:spPr bwMode="auto">
              <a:xfrm rot="16200000" flipH="1">
                <a:off x="4320" y="2400"/>
                <a:ext cx="432" cy="1200"/>
              </a:xfrm>
              <a:prstGeom prst="bentConnector3">
                <a:avLst>
                  <a:gd name="adj1" fmla="val 50000"/>
                </a:avLst>
              </a:prstGeom>
              <a:grpFill/>
              <a:ln w="38100">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 Box 1047"/>
              <p:cNvSpPr txBox="1">
                <a:spLocks noChangeArrowheads="1"/>
              </p:cNvSpPr>
              <p:nvPr/>
            </p:nvSpPr>
            <p:spPr bwMode="auto">
              <a:xfrm>
                <a:off x="4316" y="2495"/>
                <a:ext cx="288" cy="275"/>
              </a:xfrm>
              <a:prstGeom prst="rect">
                <a:avLst/>
              </a:prstGeom>
              <a:grpFill/>
              <a:ln w="9525">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buFont typeface="Monotype Sorts" pitchFamily="2" charset="2"/>
                  <a:buNone/>
                  <a:defRPr/>
                </a:pPr>
                <a:r>
                  <a:rPr lang="en-US" altLang="zh-CN" b="0" dirty="0">
                    <a:solidFill>
                      <a:schemeClr val="bg1"/>
                    </a:solidFill>
                    <a:latin typeface="Arial" panose="020B0604020202020204" pitchFamily="34" charset="0"/>
                  </a:rPr>
                  <a:t>…</a:t>
                </a:r>
              </a:p>
            </p:txBody>
          </p:sp>
        </p:grpSp>
        <p:sp>
          <p:nvSpPr>
            <p:cNvPr id="18" name="Text Box 1048"/>
            <p:cNvSpPr txBox="1">
              <a:spLocks noChangeArrowheads="1"/>
            </p:cNvSpPr>
            <p:nvPr/>
          </p:nvSpPr>
          <p:spPr bwMode="auto">
            <a:xfrm>
              <a:off x="4416" y="3288"/>
              <a:ext cx="336" cy="275"/>
            </a:xfrm>
            <a:prstGeom prst="rect">
              <a:avLst/>
            </a:prstGeom>
            <a:grpFill/>
            <a:ln w="9525">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buFont typeface="Monotype Sorts" pitchFamily="2" charset="2"/>
                <a:buNone/>
                <a:defRPr/>
              </a:pPr>
              <a:r>
                <a:rPr lang="en-US" altLang="zh-CN" b="0" dirty="0">
                  <a:solidFill>
                    <a:schemeClr val="bg1"/>
                  </a:solidFill>
                  <a:latin typeface="Arial" panose="020B0604020202020204" pitchFamily="34" charset="0"/>
                </a:rPr>
                <a:t>…</a:t>
              </a:r>
            </a:p>
          </p:txBody>
        </p:sp>
      </p:grpSp>
      <p:sp>
        <p:nvSpPr>
          <p:cNvPr id="2" name="文本框 1">
            <a:extLst>
              <a:ext uri="{FF2B5EF4-FFF2-40B4-BE49-F238E27FC236}">
                <a16:creationId xmlns:a16="http://schemas.microsoft.com/office/drawing/2014/main" id="{62E4468F-5285-8C8A-C7AD-2209FFAC47C5}"/>
              </a:ext>
            </a:extLst>
          </p:cNvPr>
          <p:cNvSpPr txBox="1"/>
          <p:nvPr/>
        </p:nvSpPr>
        <p:spPr>
          <a:xfrm>
            <a:off x="7380284" y="5674586"/>
            <a:ext cx="2864887" cy="369332"/>
          </a:xfrm>
          <a:prstGeom prst="rect">
            <a:avLst/>
          </a:prstGeom>
          <a:noFill/>
        </p:spPr>
        <p:txBody>
          <a:bodyPr wrap="none" rtlCol="0">
            <a:spAutoFit/>
          </a:bodyPr>
          <a:lstStyle/>
          <a:p>
            <a:r>
              <a:rPr lang="zh-CN" altLang="en-US" dirty="0"/>
              <a:t>图</a:t>
            </a:r>
            <a:r>
              <a:rPr lang="en-US" altLang="zh-CN" dirty="0"/>
              <a:t>7-1 </a:t>
            </a:r>
            <a:r>
              <a:rPr lang="zh-CN" altLang="en-US" dirty="0"/>
              <a:t>数据的三级层次关系</a:t>
            </a:r>
          </a:p>
        </p:txBody>
      </p:sp>
      <p:sp>
        <p:nvSpPr>
          <p:cNvPr id="3" name="文本框 2">
            <a:extLst>
              <a:ext uri="{FF2B5EF4-FFF2-40B4-BE49-F238E27FC236}">
                <a16:creationId xmlns:a16="http://schemas.microsoft.com/office/drawing/2014/main" id="{96C40190-DFE2-DAA7-7491-4A20BDAA3503}"/>
              </a:ext>
            </a:extLst>
          </p:cNvPr>
          <p:cNvSpPr txBox="1"/>
          <p:nvPr/>
        </p:nvSpPr>
        <p:spPr>
          <a:xfrm>
            <a:off x="570649" y="4460514"/>
            <a:ext cx="5187639" cy="400110"/>
          </a:xfrm>
          <a:prstGeom prst="rect">
            <a:avLst/>
          </a:prstGeom>
          <a:noFill/>
        </p:spPr>
        <p:txBody>
          <a:bodyPr wrap="none" rtlCol="0">
            <a:spAutoFit/>
          </a:bodyPr>
          <a:lstStyle/>
          <a:p>
            <a:r>
              <a:rPr lang="zh-CN" altLang="en-US" sz="2000" dirty="0">
                <a:solidFill>
                  <a:srgbClr val="FF0000"/>
                </a:solidFill>
              </a:rPr>
              <a:t>问题</a:t>
            </a:r>
            <a:r>
              <a:rPr lang="zh-CN" altLang="en-US" sz="2000" dirty="0">
                <a:solidFill>
                  <a:srgbClr val="0000FF"/>
                </a:solidFill>
              </a:rPr>
              <a:t>：怎么理解相关元素（记录）的集合？</a:t>
            </a:r>
          </a:p>
        </p:txBody>
      </p:sp>
      <p:sp>
        <p:nvSpPr>
          <p:cNvPr id="5" name="文本框 4">
            <a:extLst>
              <a:ext uri="{FF2B5EF4-FFF2-40B4-BE49-F238E27FC236}">
                <a16:creationId xmlns:a16="http://schemas.microsoft.com/office/drawing/2014/main" id="{63865B11-F876-2736-BB78-A27A433458FF}"/>
              </a:ext>
            </a:extLst>
          </p:cNvPr>
          <p:cNvSpPr txBox="1"/>
          <p:nvPr/>
        </p:nvSpPr>
        <p:spPr>
          <a:xfrm>
            <a:off x="528260" y="4860624"/>
            <a:ext cx="5543970" cy="1477328"/>
          </a:xfrm>
          <a:prstGeom prst="rect">
            <a:avLst/>
          </a:prstGeom>
          <a:noFill/>
        </p:spPr>
        <p:txBody>
          <a:bodyPr wrap="square" rtlCol="0">
            <a:spAutoFit/>
          </a:bodyPr>
          <a:lstStyle/>
          <a:p>
            <a:r>
              <a:rPr lang="zh-CN" altLang="en-US" dirty="0"/>
              <a:t>一个文件具有特定的逻辑结构：</a:t>
            </a:r>
            <a:endParaRPr lang="en-US" altLang="zh-CN" dirty="0"/>
          </a:p>
          <a:p>
            <a:pPr marL="285750" indent="-285750">
              <a:buFont typeface="Wingdings" panose="05000000000000000000" pitchFamily="2" charset="2"/>
              <a:buChar char="Ø"/>
            </a:pPr>
            <a:r>
              <a:rPr lang="zh-CN" altLang="en-US" dirty="0"/>
              <a:t>文本文件：由若干字符构成的一个序列，行、页。</a:t>
            </a:r>
            <a:endParaRPr lang="en-US" altLang="zh-CN" dirty="0"/>
          </a:p>
          <a:p>
            <a:pPr marL="285750" indent="-285750">
              <a:buFont typeface="Wingdings" panose="05000000000000000000" pitchFamily="2" charset="2"/>
              <a:buChar char="Ø"/>
            </a:pPr>
            <a:r>
              <a:rPr lang="zh-CN" altLang="en-US" dirty="0"/>
              <a:t>源程序文件：由若干子例程或函数构成的一个序列。</a:t>
            </a:r>
            <a:endParaRPr lang="en-US" altLang="zh-CN" dirty="0"/>
          </a:p>
          <a:p>
            <a:pPr marL="285750" indent="-285750">
              <a:buFont typeface="Wingdings" panose="05000000000000000000" pitchFamily="2" charset="2"/>
              <a:buChar char="Ø"/>
            </a:pPr>
            <a:r>
              <a:rPr lang="zh-CN" altLang="en-US" dirty="0"/>
              <a:t>目标文件：由若干字节构成的一个序列，块、段。</a:t>
            </a:r>
            <a:endParaRPr lang="en-US" altLang="zh-CN" dirty="0"/>
          </a:p>
          <a:p>
            <a:pPr marL="285750" indent="-285750">
              <a:buFont typeface="Wingdings" panose="05000000000000000000" pitchFamily="2" charset="2"/>
              <a:buChar char="Ø"/>
            </a:pPr>
            <a:r>
              <a:rPr lang="zh-CN" altLang="en-US" dirty="0"/>
              <a:t>可执行程序文件：由若干代码段构成的序列。</a:t>
            </a:r>
          </a:p>
        </p:txBody>
      </p:sp>
    </p:spTree>
    <p:extLst>
      <p:ext uri="{BB962C8B-B14F-4D97-AF65-F5344CB8AC3E}">
        <p14:creationId xmlns:p14="http://schemas.microsoft.com/office/powerpoint/2010/main" val="416368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7.5.3 </a:t>
            </a:r>
            <a:r>
              <a:rPr lang="zh-CN" altLang="en-US" sz="2800" b="1" dirty="0">
                <a:solidFill>
                  <a:schemeClr val="bg1"/>
                </a:solidFill>
              </a:rPr>
              <a:t>访问矩阵的修改</a:t>
            </a:r>
            <a:r>
              <a:rPr lang="en-US" altLang="zh-CN" sz="2800" b="1" dirty="0">
                <a:solidFill>
                  <a:schemeClr val="bg1"/>
                </a:solidFill>
              </a:rPr>
              <a:t>(1)</a:t>
            </a:r>
            <a:endParaRPr lang="zh-CN" altLang="en-US" sz="2800" b="1" dirty="0">
              <a:solidFill>
                <a:schemeClr val="bg1"/>
              </a:solidFill>
            </a:endParaRPr>
          </a:p>
        </p:txBody>
      </p:sp>
      <p:sp>
        <p:nvSpPr>
          <p:cNvPr id="3" name="内容占位符 2"/>
          <p:cNvSpPr txBox="1"/>
          <p:nvPr/>
        </p:nvSpPr>
        <p:spPr>
          <a:xfrm>
            <a:off x="669924" y="1366284"/>
            <a:ext cx="11048599" cy="12970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拷贝权</a:t>
            </a:r>
            <a:endParaRPr lang="en-US" altLang="zh-CN" sz="2400" dirty="0"/>
          </a:p>
          <a:p>
            <a:pPr marL="799465" lvl="2" indent="-533400">
              <a:lnSpc>
                <a:spcPct val="132000"/>
              </a:lnSpc>
              <a:spcBef>
                <a:spcPts val="370"/>
              </a:spcBef>
              <a:buClr>
                <a:srgbClr val="E71101"/>
              </a:buClr>
              <a:buSzPct val="100000"/>
              <a:buFont typeface="Wingdings" panose="05000000000000000000" pitchFamily="2" charset="2"/>
              <a:buChar char="Ø"/>
              <a:defRPr/>
            </a:pPr>
            <a:r>
              <a:rPr lang="zh-CN" altLang="en-US" sz="2200" dirty="0"/>
              <a:t>拷贝权：有权将该域上所拥有的访问权</a:t>
            </a:r>
            <a:r>
              <a:rPr lang="en-US" altLang="zh-CN" sz="2200" dirty="0"/>
              <a:t>access(</a:t>
            </a:r>
            <a:r>
              <a:rPr lang="en-US" altLang="zh-CN" sz="2200" dirty="0" err="1"/>
              <a:t>i,j</a:t>
            </a:r>
            <a:r>
              <a:rPr lang="en-US" altLang="zh-CN" sz="2200" dirty="0"/>
              <a:t>)</a:t>
            </a:r>
            <a:r>
              <a:rPr lang="zh-CN" altLang="en-US" sz="2200" dirty="0"/>
              <a:t>复制到同一列的其他域上。</a:t>
            </a:r>
            <a:endParaRPr lang="en-US" altLang="zh-CN" sz="2200" dirty="0"/>
          </a:p>
          <a:p>
            <a:pPr marL="799465" lvl="2" indent="-533400">
              <a:lnSpc>
                <a:spcPct val="132000"/>
              </a:lnSpc>
              <a:spcBef>
                <a:spcPts val="370"/>
              </a:spcBef>
              <a:buClr>
                <a:srgbClr val="E71101"/>
              </a:buClr>
              <a:buSzPct val="100000"/>
              <a:buFont typeface="Wingdings" panose="05000000000000000000" pitchFamily="2" charset="2"/>
              <a:buChar char="Ø"/>
              <a:defRPr/>
            </a:pPr>
            <a:r>
              <a:rPr lang="zh-CN" altLang="en-US" sz="2200" dirty="0"/>
              <a:t>限制拷贝：上述复制过程中拷贝权本身不能被复制。</a:t>
            </a:r>
          </a:p>
        </p:txBody>
      </p:sp>
      <p:pic>
        <p:nvPicPr>
          <p:cNvPr id="6" name="图片 5"/>
          <p:cNvPicPr>
            <a:picLocks noChangeAspect="1"/>
          </p:cNvPicPr>
          <p:nvPr/>
        </p:nvPicPr>
        <p:blipFill>
          <a:blip r:embed="rId2"/>
          <a:stretch>
            <a:fillRect/>
          </a:stretch>
        </p:blipFill>
        <p:spPr>
          <a:xfrm>
            <a:off x="866850" y="2893020"/>
            <a:ext cx="10458299" cy="307451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访问矩阵的修改</a:t>
            </a:r>
            <a:r>
              <a:rPr lang="en-US" altLang="zh-CN" sz="2800" b="1" dirty="0">
                <a:solidFill>
                  <a:schemeClr val="bg1"/>
                </a:solidFill>
              </a:rPr>
              <a:t>(2)</a:t>
            </a:r>
            <a:endParaRPr lang="zh-CN" altLang="en-US" sz="2800" b="1" dirty="0">
              <a:solidFill>
                <a:schemeClr val="bg1"/>
              </a:solidFill>
            </a:endParaRPr>
          </a:p>
        </p:txBody>
      </p:sp>
      <p:sp>
        <p:nvSpPr>
          <p:cNvPr id="3" name="内容占位符 2"/>
          <p:cNvSpPr txBox="1"/>
          <p:nvPr/>
        </p:nvSpPr>
        <p:spPr>
          <a:xfrm>
            <a:off x="740946" y="953906"/>
            <a:ext cx="11048599" cy="12970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solidFill>
                  <a:srgbClr val="0000FF"/>
                </a:solidFill>
              </a:rPr>
              <a:t>所有权</a:t>
            </a:r>
          </a:p>
          <a:p>
            <a:pPr marL="799465" lvl="2" indent="-533400">
              <a:lnSpc>
                <a:spcPct val="132000"/>
              </a:lnSpc>
              <a:spcBef>
                <a:spcPts val="370"/>
              </a:spcBef>
              <a:buClr>
                <a:srgbClr val="E71101"/>
              </a:buClr>
              <a:buSzPct val="100000"/>
              <a:buFont typeface="Wingdings" panose="05000000000000000000" pitchFamily="2" charset="2"/>
              <a:buChar char="Ø"/>
              <a:defRPr/>
            </a:pPr>
            <a:r>
              <a:rPr lang="zh-CN" altLang="en-US" sz="2000" dirty="0"/>
              <a:t>利用所有权（</a:t>
            </a:r>
            <a:r>
              <a:rPr lang="en-US" altLang="zh-CN" sz="2000" dirty="0"/>
              <a:t>owner right</a:t>
            </a:r>
            <a:r>
              <a:rPr lang="zh-CN" altLang="en-US" sz="2000" dirty="0"/>
              <a:t>）能增加某种访问权，或者能删除某种访问权。</a:t>
            </a:r>
          </a:p>
          <a:p>
            <a:pPr marL="799465" lvl="2" indent="-533400">
              <a:lnSpc>
                <a:spcPct val="132000"/>
              </a:lnSpc>
              <a:spcBef>
                <a:spcPts val="370"/>
              </a:spcBef>
              <a:buClr>
                <a:srgbClr val="E71101"/>
              </a:buClr>
              <a:buSzPct val="100000"/>
              <a:buFont typeface="Wingdings" panose="05000000000000000000" pitchFamily="2" charset="2"/>
              <a:buChar char="Ø"/>
              <a:defRPr/>
            </a:pPr>
            <a:r>
              <a:rPr lang="en-US" altLang="zh-CN" sz="2000" dirty="0"/>
              <a:t>O</a:t>
            </a:r>
            <a:r>
              <a:rPr lang="zh-CN" altLang="en-US" sz="2000" dirty="0"/>
              <a:t>表示所有权：拥有该对象的所有权，则有权修改该对象在其它域上的访问权。</a:t>
            </a:r>
          </a:p>
        </p:txBody>
      </p:sp>
      <p:pic>
        <p:nvPicPr>
          <p:cNvPr id="5" name="图片 4"/>
          <p:cNvPicPr>
            <a:picLocks noChangeAspect="1"/>
          </p:cNvPicPr>
          <p:nvPr/>
        </p:nvPicPr>
        <p:blipFill>
          <a:blip r:embed="rId2"/>
          <a:stretch>
            <a:fillRect/>
          </a:stretch>
        </p:blipFill>
        <p:spPr>
          <a:xfrm>
            <a:off x="758700" y="2631315"/>
            <a:ext cx="10871047" cy="2731237"/>
          </a:xfrm>
          <a:prstGeom prst="rect">
            <a:avLst/>
          </a:prstGeom>
        </p:spPr>
      </p:pic>
      <p:sp>
        <p:nvSpPr>
          <p:cNvPr id="7" name="TextBox 2"/>
          <p:cNvSpPr txBox="1"/>
          <p:nvPr/>
        </p:nvSpPr>
        <p:spPr>
          <a:xfrm>
            <a:off x="696559" y="5372607"/>
            <a:ext cx="11048598" cy="815864"/>
          </a:xfrm>
          <a:prstGeom prst="rect">
            <a:avLst/>
          </a:prstGeom>
          <a:noFill/>
        </p:spPr>
        <p:txBody>
          <a:bodyPr wrap="square" rtlCol="0">
            <a:spAutoFit/>
          </a:bodyPr>
          <a:lstStyle/>
          <a:p>
            <a:pPr>
              <a:lnSpc>
                <a:spcPct val="123000"/>
              </a:lnSpc>
            </a:pPr>
            <a:r>
              <a:rPr lang="zh-CN" altLang="zh-CN" sz="2000" b="0" dirty="0">
                <a:solidFill>
                  <a:srgbClr val="0000FF"/>
                </a:solidFill>
                <a:latin typeface="+mn-ea"/>
                <a:ea typeface="+mn-ea"/>
              </a:rPr>
              <a:t>图（</a:t>
            </a:r>
            <a:r>
              <a:rPr lang="en-US" altLang="zh-CN" sz="2000" b="0" dirty="0">
                <a:solidFill>
                  <a:srgbClr val="0000FF"/>
                </a:solidFill>
                <a:latin typeface="+mn-ea"/>
                <a:ea typeface="+mn-ea"/>
              </a:rPr>
              <a:t>b</a:t>
            </a:r>
            <a:r>
              <a:rPr lang="zh-CN" altLang="zh-CN" sz="2000" b="0" dirty="0">
                <a:solidFill>
                  <a:srgbClr val="0000FF"/>
                </a:solidFill>
                <a:latin typeface="+mn-ea"/>
                <a:ea typeface="+mn-ea"/>
              </a:rPr>
              <a:t>）所示为</a:t>
            </a:r>
            <a:r>
              <a:rPr lang="zh-CN" altLang="zh-CN" sz="2000" b="0" dirty="0">
                <a:latin typeface="+mn-ea"/>
                <a:ea typeface="+mn-ea"/>
              </a:rPr>
              <a:t>：在域</a:t>
            </a:r>
            <a:r>
              <a:rPr lang="en-US" altLang="zh-CN" sz="2000" b="0" dirty="0">
                <a:latin typeface="+mn-ea"/>
                <a:ea typeface="+mn-ea"/>
              </a:rPr>
              <a:t>D</a:t>
            </a:r>
            <a:r>
              <a:rPr lang="en-US" altLang="zh-CN" sz="2000" b="0" baseline="-25000" dirty="0">
                <a:latin typeface="+mn-ea"/>
                <a:ea typeface="+mn-ea"/>
              </a:rPr>
              <a:t>1</a:t>
            </a:r>
            <a:r>
              <a:rPr lang="zh-CN" altLang="zh-CN" sz="2000" b="0" dirty="0">
                <a:latin typeface="+mn-ea"/>
                <a:ea typeface="+mn-ea"/>
              </a:rPr>
              <a:t>中运行的进程删除了在域</a:t>
            </a:r>
            <a:r>
              <a:rPr lang="en-US" altLang="zh-CN" sz="2000" b="0" dirty="0">
                <a:latin typeface="+mn-ea"/>
                <a:ea typeface="+mn-ea"/>
              </a:rPr>
              <a:t>D</a:t>
            </a:r>
            <a:r>
              <a:rPr lang="en-US" altLang="zh-CN" sz="2000" b="0" baseline="-25000" dirty="0">
                <a:latin typeface="+mn-ea"/>
                <a:ea typeface="+mn-ea"/>
              </a:rPr>
              <a:t>3</a:t>
            </a:r>
            <a:r>
              <a:rPr lang="zh-CN" altLang="zh-CN" sz="2000" b="0" dirty="0">
                <a:latin typeface="+mn-ea"/>
                <a:ea typeface="+mn-ea"/>
              </a:rPr>
              <a:t>中运行的进程对文件</a:t>
            </a:r>
            <a:r>
              <a:rPr lang="en-US" altLang="zh-CN" sz="2000" b="0" dirty="0">
                <a:latin typeface="+mn-ea"/>
                <a:ea typeface="+mn-ea"/>
              </a:rPr>
              <a:t>F</a:t>
            </a:r>
            <a:r>
              <a:rPr lang="en-US" altLang="zh-CN" sz="2000" b="0" baseline="-25000" dirty="0">
                <a:latin typeface="+mn-ea"/>
                <a:ea typeface="+mn-ea"/>
              </a:rPr>
              <a:t>1</a:t>
            </a:r>
            <a:r>
              <a:rPr lang="zh-CN" altLang="zh-CN" sz="2000" b="0" dirty="0">
                <a:latin typeface="+mn-ea"/>
                <a:ea typeface="+mn-ea"/>
              </a:rPr>
              <a:t>的执行权；在域</a:t>
            </a:r>
            <a:r>
              <a:rPr lang="en-US" altLang="zh-CN" sz="2000" b="0" dirty="0">
                <a:latin typeface="+mn-ea"/>
                <a:ea typeface="+mn-ea"/>
              </a:rPr>
              <a:t>D</a:t>
            </a:r>
            <a:r>
              <a:rPr lang="en-US" altLang="zh-CN" sz="2000" b="0" baseline="-25000" dirty="0">
                <a:latin typeface="+mn-ea"/>
                <a:ea typeface="+mn-ea"/>
              </a:rPr>
              <a:t>2</a:t>
            </a:r>
            <a:r>
              <a:rPr lang="zh-CN" altLang="zh-CN" sz="2000" b="0" dirty="0">
                <a:latin typeface="+mn-ea"/>
                <a:ea typeface="+mn-ea"/>
              </a:rPr>
              <a:t>中运行的进程增加了在域</a:t>
            </a:r>
            <a:r>
              <a:rPr lang="en-US" altLang="zh-CN" sz="2000" b="0" dirty="0">
                <a:latin typeface="+mn-ea"/>
                <a:ea typeface="+mn-ea"/>
              </a:rPr>
              <a:t>D</a:t>
            </a:r>
            <a:r>
              <a:rPr lang="en-US" altLang="zh-CN" sz="2000" b="0" baseline="-25000" dirty="0">
                <a:latin typeface="+mn-ea"/>
                <a:ea typeface="+mn-ea"/>
              </a:rPr>
              <a:t>3</a:t>
            </a:r>
            <a:r>
              <a:rPr lang="zh-CN" altLang="zh-CN" sz="2000" b="0" dirty="0">
                <a:latin typeface="+mn-ea"/>
                <a:ea typeface="+mn-ea"/>
              </a:rPr>
              <a:t>中运行的进程对文件</a:t>
            </a:r>
            <a:r>
              <a:rPr lang="en-US" altLang="zh-CN" sz="2000" b="0" dirty="0">
                <a:latin typeface="+mn-ea"/>
                <a:ea typeface="+mn-ea"/>
              </a:rPr>
              <a:t>F</a:t>
            </a:r>
            <a:r>
              <a:rPr lang="en-US" altLang="zh-CN" sz="2000" b="0" baseline="-25000" dirty="0">
                <a:latin typeface="+mn-ea"/>
                <a:ea typeface="+mn-ea"/>
              </a:rPr>
              <a:t>2</a:t>
            </a:r>
            <a:r>
              <a:rPr lang="zh-CN" altLang="zh-CN" sz="2000" b="0" dirty="0">
                <a:latin typeface="+mn-ea"/>
                <a:ea typeface="+mn-ea"/>
              </a:rPr>
              <a:t>和</a:t>
            </a:r>
            <a:r>
              <a:rPr lang="en-US" altLang="zh-CN" sz="2000" b="0" dirty="0">
                <a:latin typeface="+mn-ea"/>
                <a:ea typeface="+mn-ea"/>
              </a:rPr>
              <a:t>F</a:t>
            </a:r>
            <a:r>
              <a:rPr lang="en-US" altLang="zh-CN" sz="2000" b="0" baseline="-25000" dirty="0">
                <a:latin typeface="+mn-ea"/>
                <a:ea typeface="+mn-ea"/>
              </a:rPr>
              <a:t>3</a:t>
            </a:r>
            <a:r>
              <a:rPr lang="zh-CN" altLang="zh-CN" sz="2000" b="0" dirty="0">
                <a:latin typeface="+mn-ea"/>
                <a:ea typeface="+mn-ea"/>
              </a:rPr>
              <a:t>的写访问权。</a:t>
            </a:r>
            <a:endParaRPr lang="zh-CN" altLang="en-US" sz="2000" b="0" dirty="0">
              <a:latin typeface="+mn-ea"/>
              <a:ea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访问矩阵的修改</a:t>
            </a:r>
            <a:r>
              <a:rPr lang="en-US" altLang="zh-CN" sz="2800" b="1" dirty="0">
                <a:solidFill>
                  <a:schemeClr val="bg1"/>
                </a:solidFill>
              </a:rPr>
              <a:t>(3)</a:t>
            </a:r>
            <a:endParaRPr lang="zh-CN" altLang="en-US" sz="2800" b="1" dirty="0">
              <a:solidFill>
                <a:schemeClr val="bg1"/>
              </a:solidFill>
            </a:endParaRPr>
          </a:p>
        </p:txBody>
      </p:sp>
      <p:sp>
        <p:nvSpPr>
          <p:cNvPr id="3" name="内容占位符 2"/>
          <p:cNvSpPr txBox="1"/>
          <p:nvPr/>
        </p:nvSpPr>
        <p:spPr>
          <a:xfrm>
            <a:off x="740946" y="953906"/>
            <a:ext cx="11048599" cy="12970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控制权</a:t>
            </a:r>
          </a:p>
          <a:p>
            <a:pPr marL="799465" lvl="2" indent="-533400">
              <a:lnSpc>
                <a:spcPct val="132000"/>
              </a:lnSpc>
              <a:spcBef>
                <a:spcPts val="370"/>
              </a:spcBef>
              <a:buClr>
                <a:srgbClr val="E71101"/>
              </a:buClr>
              <a:buSzPct val="100000"/>
              <a:buFont typeface="Wingdings" panose="05000000000000000000" pitchFamily="2" charset="2"/>
              <a:buChar char="Ø"/>
              <a:defRPr/>
            </a:pPr>
            <a:r>
              <a:rPr lang="zh-CN" altLang="en-US" sz="2400" dirty="0">
                <a:solidFill>
                  <a:srgbClr val="0000FF"/>
                </a:solidFill>
              </a:rPr>
              <a:t>用于改变矩阵内同一行（域）中的各项访问权</a:t>
            </a:r>
            <a:r>
              <a:rPr lang="zh-CN" altLang="en-US" sz="2400" dirty="0"/>
              <a:t>，亦即，用于改变在某个域中运行的进程对不同对象的访问权</a:t>
            </a:r>
          </a:p>
        </p:txBody>
      </p:sp>
      <p:pic>
        <p:nvPicPr>
          <p:cNvPr id="6" name="图片 5"/>
          <p:cNvPicPr>
            <a:picLocks noChangeAspect="1"/>
          </p:cNvPicPr>
          <p:nvPr/>
        </p:nvPicPr>
        <p:blipFill>
          <a:blip r:embed="rId2"/>
          <a:stretch>
            <a:fillRect/>
          </a:stretch>
        </p:blipFill>
        <p:spPr>
          <a:xfrm>
            <a:off x="726774" y="2759863"/>
            <a:ext cx="11062770" cy="2191138"/>
          </a:xfrm>
          <a:prstGeom prst="rect">
            <a:avLst/>
          </a:prstGeom>
        </p:spPr>
      </p:pic>
      <p:sp>
        <p:nvSpPr>
          <p:cNvPr id="8" name="TextBox 2"/>
          <p:cNvSpPr txBox="1"/>
          <p:nvPr/>
        </p:nvSpPr>
        <p:spPr>
          <a:xfrm>
            <a:off x="849582" y="5084166"/>
            <a:ext cx="10817153" cy="960584"/>
          </a:xfrm>
          <a:prstGeom prst="rect">
            <a:avLst/>
          </a:prstGeom>
          <a:noFill/>
        </p:spPr>
        <p:txBody>
          <a:bodyPr wrap="square" rtlCol="0">
            <a:spAutoFit/>
          </a:bodyPr>
          <a:lstStyle/>
          <a:p>
            <a:pPr>
              <a:lnSpc>
                <a:spcPct val="123000"/>
              </a:lnSpc>
            </a:pPr>
            <a:r>
              <a:rPr lang="zh-CN" altLang="zh-CN" sz="2400" b="0" dirty="0">
                <a:latin typeface="+mn-ea"/>
                <a:ea typeface="+mn-ea"/>
              </a:rPr>
              <a:t>若在</a:t>
            </a:r>
            <a:r>
              <a:rPr lang="en-US" altLang="zh-CN" sz="2400" b="0" dirty="0">
                <a:latin typeface="+mn-ea"/>
                <a:ea typeface="+mn-ea"/>
              </a:rPr>
              <a:t>access</a:t>
            </a:r>
            <a:r>
              <a:rPr lang="zh-CN" altLang="zh-CN" sz="2400" b="0" dirty="0">
                <a:latin typeface="+mn-ea"/>
                <a:ea typeface="+mn-ea"/>
              </a:rPr>
              <a:t>（</a:t>
            </a:r>
            <a:r>
              <a:rPr lang="en-US" altLang="zh-CN" sz="2400" b="0" dirty="0">
                <a:latin typeface="+mn-ea"/>
                <a:ea typeface="+mn-ea"/>
              </a:rPr>
              <a:t>D</a:t>
            </a:r>
            <a:r>
              <a:rPr lang="en-US" altLang="zh-CN" sz="2400" b="0" baseline="-25000" dirty="0">
                <a:latin typeface="+mn-ea"/>
                <a:ea typeface="+mn-ea"/>
              </a:rPr>
              <a:t>2</a:t>
            </a:r>
            <a:r>
              <a:rPr lang="zh-CN" altLang="zh-CN" sz="2400" b="0" dirty="0">
                <a:latin typeface="+mn-ea"/>
                <a:ea typeface="+mn-ea"/>
              </a:rPr>
              <a:t>，</a:t>
            </a:r>
            <a:r>
              <a:rPr lang="en-US" altLang="zh-CN" sz="2400" b="0" dirty="0">
                <a:latin typeface="+mn-ea"/>
                <a:ea typeface="+mn-ea"/>
              </a:rPr>
              <a:t>D</a:t>
            </a:r>
            <a:r>
              <a:rPr lang="en-US" altLang="zh-CN" sz="2400" b="0" baseline="-25000" dirty="0">
                <a:latin typeface="+mn-ea"/>
                <a:ea typeface="+mn-ea"/>
              </a:rPr>
              <a:t>3</a:t>
            </a:r>
            <a:r>
              <a:rPr lang="zh-CN" altLang="zh-CN" sz="2400" b="0" dirty="0">
                <a:latin typeface="+mn-ea"/>
                <a:ea typeface="+mn-ea"/>
              </a:rPr>
              <a:t>）中包括了控制权，则一个在域</a:t>
            </a:r>
            <a:r>
              <a:rPr lang="en-US" altLang="zh-CN" sz="2400" b="0" dirty="0">
                <a:latin typeface="+mn-ea"/>
                <a:ea typeface="+mn-ea"/>
              </a:rPr>
              <a:t>D</a:t>
            </a:r>
            <a:r>
              <a:rPr lang="en-US" altLang="zh-CN" sz="2400" b="0" baseline="-25000" dirty="0">
                <a:latin typeface="+mn-ea"/>
                <a:ea typeface="+mn-ea"/>
              </a:rPr>
              <a:t>2</a:t>
            </a:r>
            <a:r>
              <a:rPr lang="zh-CN" altLang="zh-CN" sz="2400" b="0" dirty="0">
                <a:latin typeface="+mn-ea"/>
                <a:ea typeface="+mn-ea"/>
              </a:rPr>
              <a:t>中运行的进程能够改变对域</a:t>
            </a:r>
            <a:r>
              <a:rPr lang="en-US" altLang="zh-CN" sz="2400" b="0" dirty="0">
                <a:latin typeface="+mn-ea"/>
                <a:ea typeface="+mn-ea"/>
              </a:rPr>
              <a:t>D</a:t>
            </a:r>
            <a:r>
              <a:rPr lang="en-US" altLang="zh-CN" sz="2400" b="0" baseline="-25000" dirty="0">
                <a:latin typeface="+mn-ea"/>
                <a:ea typeface="+mn-ea"/>
              </a:rPr>
              <a:t>3</a:t>
            </a:r>
            <a:r>
              <a:rPr lang="zh-CN" altLang="en-US" sz="2400" dirty="0">
                <a:latin typeface="+mn-ea"/>
              </a:rPr>
              <a:t>（</a:t>
            </a:r>
            <a:r>
              <a:rPr lang="zh-CN" altLang="en-US" sz="2400" b="0" dirty="0">
                <a:latin typeface="+mn-ea"/>
                <a:ea typeface="+mn-ea"/>
              </a:rPr>
              <a:t>第三行）</a:t>
            </a:r>
            <a:r>
              <a:rPr lang="zh-CN" altLang="zh-CN" sz="2400" b="0" dirty="0">
                <a:latin typeface="+mn-ea"/>
                <a:ea typeface="+mn-ea"/>
              </a:rPr>
              <a:t>各项访问权</a:t>
            </a:r>
            <a:endParaRPr lang="zh-CN" altLang="en-US" sz="2400" b="0" dirty="0">
              <a:latin typeface="+mn-ea"/>
              <a:ea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访问矩阵的实现</a:t>
            </a:r>
          </a:p>
        </p:txBody>
      </p:sp>
      <p:sp>
        <p:nvSpPr>
          <p:cNvPr id="10" name="矩形 9"/>
          <p:cNvSpPr/>
          <p:nvPr/>
        </p:nvSpPr>
        <p:spPr>
          <a:xfrm>
            <a:off x="1240598" y="2621215"/>
            <a:ext cx="4378968" cy="3347835"/>
          </a:xfrm>
          <a:prstGeom prst="rect">
            <a:avLst/>
          </a:prstGeom>
        </p:spPr>
        <p:txBody>
          <a:bodyPr wrap="square">
            <a:noAutofit/>
          </a:bodyPr>
          <a:lstStyle/>
          <a:p>
            <a:pPr marL="342900" indent="-342900">
              <a:lnSpc>
                <a:spcPct val="132000"/>
              </a:lnSpc>
              <a:spcBef>
                <a:spcPts val="600"/>
              </a:spcBef>
              <a:spcAft>
                <a:spcPts val="600"/>
              </a:spcAft>
              <a:buClr>
                <a:srgbClr val="FF0000"/>
              </a:buClr>
              <a:buFont typeface="Wingdings" panose="05000000000000000000" pitchFamily="2" charset="2"/>
              <a:buChar char="Ø"/>
            </a:pPr>
            <a:r>
              <a:rPr lang="zh-CN" altLang="en-US" sz="2400" dirty="0">
                <a:latin typeface="+mn-ea"/>
              </a:rPr>
              <a:t>对访问矩阵按列</a:t>
            </a:r>
            <a:r>
              <a:rPr lang="en-US" altLang="zh-CN" sz="2400" dirty="0">
                <a:latin typeface="+mn-ea"/>
              </a:rPr>
              <a:t>(</a:t>
            </a:r>
            <a:r>
              <a:rPr lang="zh-CN" altLang="en-US" sz="2400" dirty="0">
                <a:latin typeface="+mn-ea"/>
              </a:rPr>
              <a:t>对象</a:t>
            </a:r>
            <a:r>
              <a:rPr lang="en-US" altLang="zh-CN" sz="2400" dirty="0">
                <a:latin typeface="+mn-ea"/>
              </a:rPr>
              <a:t>)</a:t>
            </a:r>
            <a:r>
              <a:rPr lang="zh-CN" altLang="en-US" sz="2400" dirty="0">
                <a:latin typeface="+mn-ea"/>
              </a:rPr>
              <a:t>划分，为每一列建立一张访问控制表</a:t>
            </a:r>
            <a:r>
              <a:rPr lang="en-US" altLang="zh-CN" sz="2400" dirty="0">
                <a:latin typeface="+mn-ea"/>
              </a:rPr>
              <a:t>ACL</a:t>
            </a:r>
            <a:r>
              <a:rPr lang="zh-CN" altLang="en-US" sz="2400" dirty="0">
                <a:latin typeface="+mn-ea"/>
              </a:rPr>
              <a:t>，删除空项，由</a:t>
            </a:r>
            <a:r>
              <a:rPr lang="en-US" altLang="zh-CN" sz="2400" dirty="0">
                <a:latin typeface="+mn-ea"/>
              </a:rPr>
              <a:t>(</a:t>
            </a:r>
            <a:r>
              <a:rPr lang="zh-CN" altLang="en-US" sz="2400" dirty="0">
                <a:latin typeface="+mn-ea"/>
              </a:rPr>
              <a:t>域，权集</a:t>
            </a:r>
            <a:r>
              <a:rPr lang="en-US" altLang="zh-CN" sz="2400" dirty="0">
                <a:latin typeface="+mn-ea"/>
              </a:rPr>
              <a:t>)</a:t>
            </a:r>
            <a:r>
              <a:rPr lang="zh-CN" altLang="en-US" sz="2400" dirty="0">
                <a:latin typeface="+mn-ea"/>
              </a:rPr>
              <a:t>组成。</a:t>
            </a:r>
          </a:p>
          <a:p>
            <a:pPr marL="342900" indent="-342900">
              <a:lnSpc>
                <a:spcPct val="132000"/>
              </a:lnSpc>
              <a:spcBef>
                <a:spcPts val="600"/>
              </a:spcBef>
              <a:spcAft>
                <a:spcPts val="600"/>
              </a:spcAft>
              <a:buClr>
                <a:srgbClr val="FF0000"/>
              </a:buClr>
              <a:buFont typeface="Wingdings" panose="05000000000000000000" pitchFamily="2" charset="2"/>
              <a:buChar char="Ø"/>
            </a:pPr>
            <a:r>
              <a:rPr lang="zh-CN" altLang="en-US" sz="2400" dirty="0">
                <a:latin typeface="+mn-ea"/>
              </a:rPr>
              <a:t>当对象是文件时，</a:t>
            </a:r>
            <a:r>
              <a:rPr lang="en-US" altLang="zh-CN" sz="2400" dirty="0">
                <a:latin typeface="+mn-ea"/>
              </a:rPr>
              <a:t>ACL</a:t>
            </a:r>
            <a:r>
              <a:rPr lang="zh-CN" altLang="en-US" sz="2400" dirty="0">
                <a:latin typeface="+mn-ea"/>
              </a:rPr>
              <a:t>存放在文件的文件控制表中。</a:t>
            </a:r>
          </a:p>
        </p:txBody>
      </p:sp>
      <p:sp>
        <p:nvSpPr>
          <p:cNvPr id="11" name="矩形 10"/>
          <p:cNvSpPr/>
          <p:nvPr/>
        </p:nvSpPr>
        <p:spPr>
          <a:xfrm>
            <a:off x="6755561" y="2548564"/>
            <a:ext cx="4519080" cy="2603297"/>
          </a:xfrm>
          <a:prstGeom prst="rect">
            <a:avLst/>
          </a:prstGeom>
        </p:spPr>
        <p:txBody>
          <a:bodyPr wrap="square">
            <a:noAutofit/>
          </a:bodyPr>
          <a:lstStyle/>
          <a:p>
            <a:pPr marL="342900" indent="-342900">
              <a:lnSpc>
                <a:spcPct val="132000"/>
              </a:lnSpc>
              <a:spcBef>
                <a:spcPts val="600"/>
              </a:spcBef>
              <a:spcAft>
                <a:spcPts val="600"/>
              </a:spcAft>
              <a:buClr>
                <a:srgbClr val="FF0000"/>
              </a:buClr>
              <a:buFont typeface="Wingdings" panose="05000000000000000000" pitchFamily="2" charset="2"/>
              <a:buChar char="Ø"/>
            </a:pPr>
            <a:r>
              <a:rPr lang="zh-CN" altLang="en-US" sz="2400" dirty="0">
                <a:latin typeface="+mn-ea"/>
              </a:rPr>
              <a:t>对访问矩阵按行</a:t>
            </a:r>
            <a:r>
              <a:rPr lang="en-US" altLang="zh-CN" sz="2400" dirty="0">
                <a:latin typeface="+mn-ea"/>
              </a:rPr>
              <a:t>(</a:t>
            </a:r>
            <a:r>
              <a:rPr lang="zh-CN" altLang="en-US" sz="2400" dirty="0">
                <a:latin typeface="+mn-ea"/>
              </a:rPr>
              <a:t>域</a:t>
            </a:r>
            <a:r>
              <a:rPr lang="en-US" altLang="zh-CN" sz="2400" dirty="0">
                <a:latin typeface="+mn-ea"/>
              </a:rPr>
              <a:t>)</a:t>
            </a:r>
            <a:r>
              <a:rPr lang="zh-CN" altLang="en-US" sz="2400" dirty="0">
                <a:latin typeface="+mn-ea"/>
              </a:rPr>
              <a:t>划分，为每一行建立一张访问权限表</a:t>
            </a:r>
          </a:p>
          <a:p>
            <a:pPr marL="342900" indent="-342900">
              <a:lnSpc>
                <a:spcPct val="132000"/>
              </a:lnSpc>
              <a:spcBef>
                <a:spcPts val="600"/>
              </a:spcBef>
              <a:spcAft>
                <a:spcPts val="600"/>
              </a:spcAft>
              <a:buClr>
                <a:srgbClr val="FF0000"/>
              </a:buClr>
              <a:buFont typeface="Wingdings" panose="05000000000000000000" pitchFamily="2" charset="2"/>
              <a:buChar char="Ø"/>
            </a:pPr>
            <a:r>
              <a:rPr lang="zh-CN" altLang="en-US" sz="2400" dirty="0">
                <a:latin typeface="+mn-ea"/>
              </a:rPr>
              <a:t>当对象是文件时，访问权限表用来描述一个用户对文件的一组操作</a:t>
            </a: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240598" y="1261962"/>
            <a:ext cx="527050" cy="527050"/>
          </a:xfrm>
          <a:prstGeom prst="rect">
            <a:avLst/>
          </a:prstGeom>
          <a:ln>
            <a:noFill/>
          </a:ln>
          <a:effectLst>
            <a:softEdge rad="0"/>
          </a:effectLst>
        </p:spPr>
      </p:pic>
      <p:sp>
        <p:nvSpPr>
          <p:cNvPr id="2" name="文本框 1">
            <a:extLst>
              <a:ext uri="{FF2B5EF4-FFF2-40B4-BE49-F238E27FC236}">
                <a16:creationId xmlns:a16="http://schemas.microsoft.com/office/drawing/2014/main" id="{8CB0D180-CCC9-2B39-EAF7-A469220B14BC}"/>
              </a:ext>
            </a:extLst>
          </p:cNvPr>
          <p:cNvSpPr txBox="1"/>
          <p:nvPr/>
        </p:nvSpPr>
        <p:spPr>
          <a:xfrm>
            <a:off x="1240598" y="5782481"/>
            <a:ext cx="4195842" cy="646331"/>
          </a:xfrm>
          <a:prstGeom prst="rect">
            <a:avLst/>
          </a:prstGeom>
          <a:noFill/>
        </p:spPr>
        <p:txBody>
          <a:bodyPr wrap="square" rtlCol="0">
            <a:spAutoFit/>
          </a:bodyPr>
          <a:lstStyle/>
          <a:p>
            <a:r>
              <a:rPr lang="zh-CN" altLang="en-US" dirty="0">
                <a:solidFill>
                  <a:srgbClr val="0000FF"/>
                </a:solidFill>
              </a:rPr>
              <a:t>以对象为单位，描述该对象允许哪些域作哪些访问。</a:t>
            </a:r>
          </a:p>
        </p:txBody>
      </p:sp>
      <p:sp>
        <p:nvSpPr>
          <p:cNvPr id="4" name="文本框 3">
            <a:extLst>
              <a:ext uri="{FF2B5EF4-FFF2-40B4-BE49-F238E27FC236}">
                <a16:creationId xmlns:a16="http://schemas.microsoft.com/office/drawing/2014/main" id="{7D410BC0-73A6-99CF-D342-83A7AC284E4D}"/>
              </a:ext>
            </a:extLst>
          </p:cNvPr>
          <p:cNvSpPr txBox="1"/>
          <p:nvPr/>
        </p:nvSpPr>
        <p:spPr>
          <a:xfrm>
            <a:off x="6649327" y="5167281"/>
            <a:ext cx="4907815" cy="646331"/>
          </a:xfrm>
          <a:prstGeom prst="rect">
            <a:avLst/>
          </a:prstGeom>
          <a:noFill/>
        </p:spPr>
        <p:txBody>
          <a:bodyPr wrap="square" rtlCol="0">
            <a:spAutoFit/>
          </a:bodyPr>
          <a:lstStyle/>
          <a:p>
            <a:r>
              <a:rPr lang="zh-CN" altLang="en-US" dirty="0">
                <a:solidFill>
                  <a:srgbClr val="0000FF"/>
                </a:solidFill>
              </a:rPr>
              <a:t>以域为单位，描述该域具备哪些对象的哪些访问权限。</a:t>
            </a:r>
          </a:p>
        </p:txBody>
      </p:sp>
      <p:sp>
        <p:nvSpPr>
          <p:cNvPr id="3" name="矩形: 圆角 2">
            <a:extLst>
              <a:ext uri="{FF2B5EF4-FFF2-40B4-BE49-F238E27FC236}">
                <a16:creationId xmlns:a16="http://schemas.microsoft.com/office/drawing/2014/main" id="{27CE317A-D23F-D111-B425-6B1DD136D79F}"/>
              </a:ext>
            </a:extLst>
          </p:cNvPr>
          <p:cNvSpPr/>
          <p:nvPr/>
        </p:nvSpPr>
        <p:spPr>
          <a:xfrm>
            <a:off x="1240598" y="2030207"/>
            <a:ext cx="4056231" cy="55809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90000"/>
              </a:lnSpc>
            </a:pPr>
            <a:r>
              <a:rPr lang="zh-CN" altLang="en-US" sz="2800" dirty="0">
                <a:solidFill>
                  <a:schemeClr val="bg1"/>
                </a:solidFill>
                <a:sym typeface="Wingdings" panose="05000000000000000000" pitchFamily="2" charset="2"/>
              </a:rPr>
              <a:t>访问控制表</a:t>
            </a:r>
            <a:r>
              <a:rPr lang="en-US" altLang="zh-CN" sz="2800" dirty="0">
                <a:solidFill>
                  <a:schemeClr val="bg1"/>
                </a:solidFill>
                <a:sym typeface="Wingdings" panose="05000000000000000000" pitchFamily="2" charset="2"/>
              </a:rPr>
              <a:t>ACL(</a:t>
            </a:r>
            <a:r>
              <a:rPr lang="zh-CN" altLang="en-US" sz="2800" dirty="0">
                <a:solidFill>
                  <a:schemeClr val="bg1"/>
                </a:solidFill>
                <a:sym typeface="Wingdings" panose="05000000000000000000" pitchFamily="2" charset="2"/>
              </a:rPr>
              <a:t>列表示</a:t>
            </a:r>
            <a:r>
              <a:rPr lang="en-US" altLang="zh-CN" sz="2800" dirty="0">
                <a:solidFill>
                  <a:schemeClr val="bg1"/>
                </a:solidFill>
                <a:sym typeface="Wingdings" panose="05000000000000000000" pitchFamily="2" charset="2"/>
              </a:rPr>
              <a:t>)</a:t>
            </a:r>
            <a:endParaRPr lang="zh-CN" altLang="en-US" sz="2800" dirty="0">
              <a:solidFill>
                <a:schemeClr val="bg1"/>
              </a:solidFill>
              <a:sym typeface="Wingdings" panose="05000000000000000000" pitchFamily="2" charset="2"/>
            </a:endParaRPr>
          </a:p>
        </p:txBody>
      </p:sp>
      <p:sp>
        <p:nvSpPr>
          <p:cNvPr id="6" name="文本框 5">
            <a:extLst>
              <a:ext uri="{FF2B5EF4-FFF2-40B4-BE49-F238E27FC236}">
                <a16:creationId xmlns:a16="http://schemas.microsoft.com/office/drawing/2014/main" id="{7726F0F5-47E5-61DB-4631-5B07A8425FBE}"/>
              </a:ext>
            </a:extLst>
          </p:cNvPr>
          <p:cNvSpPr txBox="1"/>
          <p:nvPr/>
        </p:nvSpPr>
        <p:spPr>
          <a:xfrm>
            <a:off x="1853915" y="1216898"/>
            <a:ext cx="6724184" cy="531236"/>
          </a:xfrm>
          <a:prstGeom prst="rect">
            <a:avLst/>
          </a:prstGeom>
          <a:noFill/>
        </p:spPr>
        <p:txBody>
          <a:bodyPr wrap="square">
            <a:spAutoFit/>
          </a:bodyPr>
          <a:lstStyle/>
          <a:p>
            <a:pPr>
              <a:lnSpc>
                <a:spcPct val="132000"/>
              </a:lnSpc>
              <a:spcBef>
                <a:spcPts val="600"/>
              </a:spcBef>
              <a:spcAft>
                <a:spcPts val="600"/>
              </a:spcAft>
            </a:pPr>
            <a:r>
              <a:rPr lang="zh-CN" altLang="en-US" sz="2400" dirty="0">
                <a:solidFill>
                  <a:srgbClr val="0000FF"/>
                </a:solidFill>
                <a:latin typeface="+mn-ea"/>
              </a:rPr>
              <a:t>访问矩阵：数量大常为稀疏矩阵。</a:t>
            </a:r>
          </a:p>
        </p:txBody>
      </p:sp>
      <p:sp>
        <p:nvSpPr>
          <p:cNvPr id="7" name="矩形: 圆角 6">
            <a:extLst>
              <a:ext uri="{FF2B5EF4-FFF2-40B4-BE49-F238E27FC236}">
                <a16:creationId xmlns:a16="http://schemas.microsoft.com/office/drawing/2014/main" id="{2A876410-4CC5-ACF1-4C99-C5D91AD4607C}"/>
              </a:ext>
            </a:extLst>
          </p:cNvPr>
          <p:cNvSpPr/>
          <p:nvPr/>
        </p:nvSpPr>
        <p:spPr>
          <a:xfrm>
            <a:off x="6755561" y="2063117"/>
            <a:ext cx="3358595" cy="55809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90000"/>
              </a:lnSpc>
            </a:pPr>
            <a:r>
              <a:rPr lang="zh-CN" altLang="en-US" sz="2800" dirty="0">
                <a:solidFill>
                  <a:schemeClr val="bg1"/>
                </a:solidFill>
                <a:sym typeface="Wingdings" panose="05000000000000000000" pitchFamily="2" charset="2"/>
              </a:rPr>
              <a:t>访问权限表</a:t>
            </a:r>
            <a:r>
              <a:rPr lang="en-US" altLang="zh-CN" sz="2800" dirty="0">
                <a:solidFill>
                  <a:schemeClr val="bg1"/>
                </a:solidFill>
                <a:sym typeface="Wingdings" panose="05000000000000000000" pitchFamily="2" charset="2"/>
              </a:rPr>
              <a:t>(</a:t>
            </a:r>
            <a:r>
              <a:rPr lang="zh-CN" altLang="en-US" sz="2800" dirty="0">
                <a:solidFill>
                  <a:schemeClr val="bg1"/>
                </a:solidFill>
                <a:sym typeface="Wingdings" panose="05000000000000000000" pitchFamily="2" charset="2"/>
              </a:rPr>
              <a:t>行表示</a:t>
            </a:r>
            <a:r>
              <a:rPr lang="en-US" altLang="zh-CN" sz="2800" dirty="0">
                <a:solidFill>
                  <a:schemeClr val="bg1"/>
                </a:solidFill>
                <a:sym typeface="Wingdings" panose="05000000000000000000" pitchFamily="2" charset="2"/>
              </a:rPr>
              <a:t>)</a:t>
            </a:r>
            <a:endParaRPr lang="zh-CN" altLang="en-US" sz="2800" dirty="0">
              <a:solidFill>
                <a:schemeClr val="bg1"/>
              </a:solidFill>
              <a:sym typeface="Wingdings" panose="05000000000000000000" pitchFamily="2" charset="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Windows XP </a:t>
            </a:r>
            <a:r>
              <a:rPr lang="zh-CN" altLang="en-US" sz="2800" b="1" dirty="0">
                <a:solidFill>
                  <a:schemeClr val="bg1"/>
                </a:solidFill>
              </a:rPr>
              <a:t>访问控制列表管理</a:t>
            </a:r>
          </a:p>
        </p:txBody>
      </p:sp>
      <p:pic>
        <p:nvPicPr>
          <p:cNvPr id="2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1504026" y="1192381"/>
            <a:ext cx="8909480" cy="5011583"/>
          </a:xfrm>
          <a:prstGeom prst="rect">
            <a:avLst/>
          </a:prstGeom>
          <a:noFill/>
          <a:ln w="38100" cmpd="dbl">
            <a:solidFill>
              <a:srgbClr val="CC66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UNIX </a:t>
            </a:r>
            <a:r>
              <a:rPr lang="zh-CN" altLang="en-US" sz="2800" b="1" dirty="0">
                <a:solidFill>
                  <a:schemeClr val="bg1"/>
                </a:solidFill>
              </a:rPr>
              <a:t>目录中文件的访问控制表</a:t>
            </a:r>
          </a:p>
        </p:txBody>
      </p:sp>
      <p:pic>
        <p:nvPicPr>
          <p:cNvPr id="21" name="Picture 3"/>
          <p:cNvPicPr>
            <a:picLocks noChangeAspect="1" noChangeArrowheads="1"/>
          </p:cNvPicPr>
          <p:nvPr/>
        </p:nvPicPr>
        <p:blipFill>
          <a:blip r:embed="rId2">
            <a:extLst>
              <a:ext uri="{28A0092B-C50C-407E-A947-70E740481C1C}">
                <a14:useLocalDpi xmlns:a14="http://schemas.microsoft.com/office/drawing/2010/main" val="0"/>
              </a:ext>
            </a:extLst>
          </a:blip>
          <a:srcRect l="722" t="27065" r="722" b="27065"/>
          <a:stretch>
            <a:fillRect/>
          </a:stretch>
        </p:blipFill>
        <p:spPr>
          <a:xfrm>
            <a:off x="414588" y="1483769"/>
            <a:ext cx="11362824" cy="3890461"/>
          </a:xfrm>
          <a:prstGeom prst="rect">
            <a:avLst/>
          </a:prstGeom>
          <a:noFill/>
          <a:ln w="38100" cmpd="dbl">
            <a:solidFill>
              <a:srgbClr val="CC66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669925" y="5602927"/>
            <a:ext cx="10850563" cy="296271"/>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Date</a:t>
            </a:r>
            <a:endParaRPr lang="zh-CN" altLang="en-US" dirty="0"/>
          </a:p>
        </p:txBody>
      </p:sp>
      <p:sp>
        <p:nvSpPr>
          <p:cNvPr id="19" name="任意多边形: 形状 18"/>
          <p:cNvSpPr/>
          <p:nvPr/>
        </p:nvSpPr>
        <p:spPr>
          <a:xfrm>
            <a:off x="-9525" y="-1"/>
            <a:ext cx="12201525" cy="1255073"/>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1525" y="257830"/>
            <a:ext cx="1980029" cy="523220"/>
          </a:xfrm>
          <a:prstGeom prst="rect">
            <a:avLst/>
          </a:prstGeom>
        </p:spPr>
        <p:txBody>
          <a:bodyPr wrap="none">
            <a:spAutoFit/>
          </a:bodyPr>
          <a:lstStyle/>
          <a:p>
            <a:r>
              <a:rPr lang="zh-CN" altLang="en-US" sz="2800" b="1" dirty="0">
                <a:solidFill>
                  <a:schemeClr val="bg1"/>
                </a:solidFill>
              </a:rPr>
              <a:t>内容导航：</a:t>
            </a:r>
          </a:p>
        </p:txBody>
      </p:sp>
      <p:sp>
        <p:nvSpPr>
          <p:cNvPr id="22" name="矩形 21"/>
          <p:cNvSpPr/>
          <p:nvPr/>
        </p:nvSpPr>
        <p:spPr>
          <a:xfrm>
            <a:off x="1696469" y="1737498"/>
            <a:ext cx="4500146" cy="461665"/>
          </a:xfrm>
          <a:prstGeom prst="rect">
            <a:avLst/>
          </a:prstGeom>
        </p:spPr>
        <p:txBody>
          <a:bodyPr wrap="square">
            <a:spAutoFit/>
          </a:bodyPr>
          <a:lstStyle/>
          <a:p>
            <a:r>
              <a:rPr lang="en-US" altLang="zh-CN" sz="2400" dirty="0">
                <a:latin typeface="+mj-ea"/>
              </a:rPr>
              <a:t>7.1 </a:t>
            </a:r>
            <a:r>
              <a:rPr lang="zh-CN" altLang="en-US" sz="2400" dirty="0">
                <a:latin typeface="+mj-ea"/>
              </a:rPr>
              <a:t>文件和文件系统</a:t>
            </a:r>
          </a:p>
        </p:txBody>
      </p:sp>
      <p:sp>
        <p:nvSpPr>
          <p:cNvPr id="23" name="矩形 22"/>
          <p:cNvSpPr/>
          <p:nvPr/>
        </p:nvSpPr>
        <p:spPr>
          <a:xfrm>
            <a:off x="1696469" y="2375673"/>
            <a:ext cx="3682150" cy="461665"/>
          </a:xfrm>
          <a:prstGeom prst="rect">
            <a:avLst/>
          </a:prstGeom>
        </p:spPr>
        <p:txBody>
          <a:bodyPr wrap="square">
            <a:spAutoFit/>
          </a:bodyPr>
          <a:lstStyle/>
          <a:p>
            <a:r>
              <a:rPr lang="en-US" altLang="zh-CN" sz="2400" dirty="0">
                <a:latin typeface="+mj-ea"/>
              </a:rPr>
              <a:t>7.2 </a:t>
            </a:r>
            <a:r>
              <a:rPr lang="zh-CN" altLang="en-US" sz="2400" dirty="0">
                <a:latin typeface="+mj-ea"/>
              </a:rPr>
              <a:t>文件的逻辑结构</a:t>
            </a:r>
            <a:endParaRPr lang="en-US" altLang="zh-CN" sz="2400" dirty="0">
              <a:latin typeface="+mj-ea"/>
            </a:endParaRPr>
          </a:p>
        </p:txBody>
      </p:sp>
      <p:sp>
        <p:nvSpPr>
          <p:cNvPr id="24" name="矩形 23"/>
          <p:cNvSpPr/>
          <p:nvPr/>
        </p:nvSpPr>
        <p:spPr>
          <a:xfrm>
            <a:off x="1696468" y="2994798"/>
            <a:ext cx="3488967" cy="461665"/>
          </a:xfrm>
          <a:prstGeom prst="rect">
            <a:avLst/>
          </a:prstGeom>
        </p:spPr>
        <p:txBody>
          <a:bodyPr wrap="square">
            <a:spAutoFit/>
          </a:bodyPr>
          <a:lstStyle/>
          <a:p>
            <a:r>
              <a:rPr lang="en-US" altLang="zh-CN" sz="2400" dirty="0">
                <a:latin typeface="+mj-ea"/>
              </a:rPr>
              <a:t>7.3 </a:t>
            </a:r>
            <a:r>
              <a:rPr lang="zh-CN" altLang="en-US" sz="2400" dirty="0">
                <a:latin typeface="+mj-ea"/>
              </a:rPr>
              <a:t>文件目录</a:t>
            </a:r>
            <a:endParaRPr lang="en-US" altLang="zh-CN" sz="2400" dirty="0">
              <a:latin typeface="+mj-ea"/>
            </a:endParaRPr>
          </a:p>
        </p:txBody>
      </p:sp>
      <p:sp>
        <p:nvSpPr>
          <p:cNvPr id="25" name="矩形 24"/>
          <p:cNvSpPr/>
          <p:nvPr/>
        </p:nvSpPr>
        <p:spPr>
          <a:xfrm>
            <a:off x="1696468" y="3613923"/>
            <a:ext cx="3488967" cy="461665"/>
          </a:xfrm>
          <a:prstGeom prst="rect">
            <a:avLst/>
          </a:prstGeom>
        </p:spPr>
        <p:txBody>
          <a:bodyPr wrap="square">
            <a:spAutoFit/>
          </a:bodyPr>
          <a:lstStyle/>
          <a:p>
            <a:r>
              <a:rPr lang="en-US" altLang="zh-CN" sz="2400" dirty="0">
                <a:latin typeface="+mj-ea"/>
              </a:rPr>
              <a:t>7.4 </a:t>
            </a:r>
            <a:r>
              <a:rPr lang="zh-CN" altLang="en-US" sz="2400" dirty="0">
                <a:latin typeface="+mj-ea"/>
              </a:rPr>
              <a:t>文件共享</a:t>
            </a:r>
            <a:endParaRPr lang="en-US" altLang="zh-CN" sz="2400" dirty="0">
              <a:latin typeface="+mj-ea"/>
            </a:endParaRPr>
          </a:p>
        </p:txBody>
      </p:sp>
      <p:sp>
        <p:nvSpPr>
          <p:cNvPr id="27" name="矩形 26"/>
          <p:cNvSpPr/>
          <p:nvPr/>
        </p:nvSpPr>
        <p:spPr>
          <a:xfrm>
            <a:off x="1696469" y="4233048"/>
            <a:ext cx="3905342" cy="461665"/>
          </a:xfrm>
          <a:prstGeom prst="rect">
            <a:avLst/>
          </a:prstGeom>
        </p:spPr>
        <p:txBody>
          <a:bodyPr wrap="square">
            <a:spAutoFit/>
          </a:bodyPr>
          <a:lstStyle/>
          <a:p>
            <a:r>
              <a:rPr lang="en-US" altLang="zh-CN" sz="2400" dirty="0">
                <a:latin typeface="+mj-ea"/>
              </a:rPr>
              <a:t>7.5 </a:t>
            </a:r>
            <a:r>
              <a:rPr lang="zh-CN" altLang="en-US" sz="2400" dirty="0">
                <a:latin typeface="+mj-ea"/>
              </a:rPr>
              <a:t>文件保护</a:t>
            </a:r>
            <a:endParaRPr lang="en-US" altLang="zh-CN" sz="2400" dirty="0">
              <a:latin typeface="+mj-ea"/>
            </a:endParaRPr>
          </a:p>
        </p:txBody>
      </p:sp>
      <p:sp>
        <p:nvSpPr>
          <p:cNvPr id="28" name="矩形 27"/>
          <p:cNvSpPr/>
          <p:nvPr/>
        </p:nvSpPr>
        <p:spPr>
          <a:xfrm>
            <a:off x="1696468" y="4852173"/>
            <a:ext cx="3682151" cy="461665"/>
          </a:xfrm>
          <a:prstGeom prst="rect">
            <a:avLst/>
          </a:prstGeom>
        </p:spPr>
        <p:txBody>
          <a:bodyPr wrap="square">
            <a:spAutoFit/>
          </a:bodyPr>
          <a:lstStyle/>
          <a:p>
            <a:r>
              <a:rPr lang="zh-CN" altLang="en-US" sz="2400" dirty="0">
                <a:solidFill>
                  <a:schemeClr val="bg1">
                    <a:lumMod val="75000"/>
                  </a:schemeClr>
                </a:solidFill>
                <a:latin typeface="+mj-ea"/>
              </a:rPr>
              <a:t>附</a:t>
            </a:r>
            <a:r>
              <a:rPr lang="en-US" altLang="zh-CN" sz="2400" dirty="0">
                <a:solidFill>
                  <a:schemeClr val="bg1">
                    <a:lumMod val="75000"/>
                  </a:schemeClr>
                </a:solidFill>
                <a:latin typeface="+mj-ea"/>
              </a:rPr>
              <a:t>  Linux</a:t>
            </a:r>
            <a:r>
              <a:rPr lang="zh-CN" altLang="en-US" sz="2400" dirty="0">
                <a:solidFill>
                  <a:schemeClr val="bg1">
                    <a:lumMod val="75000"/>
                  </a:schemeClr>
                </a:solidFill>
                <a:latin typeface="+mj-ea"/>
              </a:rPr>
              <a:t>文件系统实例</a:t>
            </a:r>
            <a:endParaRPr lang="en-US" altLang="zh-CN" sz="2400" dirty="0">
              <a:solidFill>
                <a:schemeClr val="bg1">
                  <a:lumMod val="75000"/>
                </a:schemeClr>
              </a:solidFill>
              <a:latin typeface="+mj-ea"/>
            </a:endParaRPr>
          </a:p>
        </p:txBody>
      </p:sp>
      <p:sp>
        <p:nvSpPr>
          <p:cNvPr id="3" name="矩形 2"/>
          <p:cNvSpPr/>
          <p:nvPr/>
        </p:nvSpPr>
        <p:spPr>
          <a:xfrm>
            <a:off x="7395099" y="2386337"/>
            <a:ext cx="3877985" cy="646331"/>
          </a:xfrm>
          <a:prstGeom prst="rect">
            <a:avLst/>
          </a:prstGeom>
        </p:spPr>
        <p:txBody>
          <a:bodyPr wrap="none">
            <a:spAutoFit/>
          </a:bodyPr>
          <a:lstStyle/>
          <a:p>
            <a:r>
              <a:rPr lang="zh-CN" altLang="en-US" sz="3600" dirty="0">
                <a:solidFill>
                  <a:srgbClr val="000000"/>
                </a:solidFill>
              </a:rPr>
              <a:t>第</a:t>
            </a:r>
            <a:r>
              <a:rPr lang="en-US" altLang="zh-CN" sz="3600" dirty="0">
                <a:solidFill>
                  <a:srgbClr val="000000"/>
                </a:solidFill>
              </a:rPr>
              <a:t>7</a:t>
            </a:r>
            <a:r>
              <a:rPr lang="zh-CN" altLang="en-US" sz="3600" dirty="0">
                <a:solidFill>
                  <a:srgbClr val="000000"/>
                </a:solidFill>
              </a:rPr>
              <a:t>章 </a:t>
            </a:r>
            <a:r>
              <a:rPr lang="en-US" altLang="zh-CN" sz="3600" dirty="0">
                <a:solidFill>
                  <a:srgbClr val="000000"/>
                </a:solidFill>
              </a:rPr>
              <a:t>	</a:t>
            </a:r>
            <a:r>
              <a:rPr lang="zh-CN" altLang="en-US" sz="3600" dirty="0">
                <a:solidFill>
                  <a:srgbClr val="000000"/>
                </a:solidFill>
              </a:rPr>
              <a:t>文件管理</a:t>
            </a:r>
            <a:endParaRPr lang="zh-CN" altLang="en-US" sz="3600" dirty="0"/>
          </a:p>
        </p:txBody>
      </p:sp>
      <p:cxnSp>
        <p:nvCxnSpPr>
          <p:cNvPr id="5" name="直接连接符 4"/>
          <p:cNvCxnSpPr/>
          <p:nvPr/>
        </p:nvCxnSpPr>
        <p:spPr>
          <a:xfrm>
            <a:off x="7421733" y="3190471"/>
            <a:ext cx="412538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526" y="6375042"/>
            <a:ext cx="12201526" cy="4829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bwMode="auto">
          <a:xfrm>
            <a:off x="-9526" y="252740"/>
            <a:ext cx="12201525" cy="1128723"/>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44475" y="261476"/>
            <a:ext cx="527050" cy="527050"/>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1700488"/>
            <a:ext cx="527050" cy="527050"/>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285628"/>
            <a:ext cx="527050" cy="527050"/>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941097"/>
            <a:ext cx="527050" cy="527050"/>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3559570"/>
            <a:ext cx="527050" cy="527050"/>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4185650"/>
            <a:ext cx="527050" cy="527050"/>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4823363"/>
            <a:ext cx="527050" cy="527050"/>
          </a:xfrm>
          <a:prstGeom prst="rect">
            <a:avLst/>
          </a:prstGeom>
          <a:ln>
            <a:noFill/>
          </a:ln>
          <a:effectLst>
            <a:softEdge rad="0"/>
          </a:effectLst>
        </p:spPr>
      </p:pic>
      <p:pic>
        <p:nvPicPr>
          <p:cNvPr id="2" name="图片 1">
            <a:extLst>
              <a:ext uri="{FF2B5EF4-FFF2-40B4-BE49-F238E27FC236}">
                <a16:creationId xmlns:a16="http://schemas.microsoft.com/office/drawing/2014/main" id="{FF379420-1EAA-AE9F-D05C-B53570049ADF}"/>
              </a:ext>
            </a:extLst>
          </p:cNvPr>
          <p:cNvPicPr>
            <a:picLocks noChangeAspect="1"/>
          </p:cNvPicPr>
          <p:nvPr/>
        </p:nvPicPr>
        <p:blipFill>
          <a:blip r:embed="rId3"/>
          <a:stretch>
            <a:fillRect/>
          </a:stretch>
        </p:blipFill>
        <p:spPr>
          <a:xfrm>
            <a:off x="5573236" y="3282475"/>
            <a:ext cx="6400800" cy="2752725"/>
          </a:xfrm>
          <a:prstGeom prst="rect">
            <a:avLst/>
          </a:prstGeom>
        </p:spPr>
      </p:pic>
    </p:spTree>
    <p:extLst>
      <p:ext uri="{BB962C8B-B14F-4D97-AF65-F5344CB8AC3E}">
        <p14:creationId xmlns:p14="http://schemas.microsoft.com/office/powerpoint/2010/main" val="17806816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实例</a:t>
            </a:r>
            <a:r>
              <a:rPr lang="en-US" altLang="zh-CN" sz="2800" b="1" dirty="0">
                <a:solidFill>
                  <a:schemeClr val="bg1"/>
                </a:solidFill>
              </a:rPr>
              <a:t>1</a:t>
            </a:r>
            <a:r>
              <a:rPr lang="zh-CN" altLang="en-US" sz="2800" b="1" dirty="0">
                <a:solidFill>
                  <a:schemeClr val="bg1"/>
                </a:solidFill>
              </a:rPr>
              <a:t>：虚拟文件系统</a:t>
            </a:r>
          </a:p>
        </p:txBody>
      </p:sp>
      <p:sp>
        <p:nvSpPr>
          <p:cNvPr id="21" name="íSľïdé"/>
          <p:cNvSpPr/>
          <p:nvPr/>
        </p:nvSpPr>
        <p:spPr>
          <a:xfrm>
            <a:off x="803260" y="1402602"/>
            <a:ext cx="567702" cy="511936"/>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p>
        </p:txBody>
      </p:sp>
      <p:sp>
        <p:nvSpPr>
          <p:cNvPr id="22" name="ïŝļíḓê"/>
          <p:cNvSpPr/>
          <p:nvPr/>
        </p:nvSpPr>
        <p:spPr bwMode="auto">
          <a:xfrm>
            <a:off x="803260" y="4836801"/>
            <a:ext cx="556774" cy="553604"/>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accent1"/>
          </a:solidFill>
          <a:ln>
            <a:noFill/>
          </a:ln>
        </p:spPr>
        <p:txBody>
          <a:bodyPr wrap="square" lIns="91440" tIns="45720" rIns="91440" bIns="45720">
            <a:normAutofit/>
          </a:bodyPr>
          <a:lstStyle/>
          <a:p>
            <a:endParaRPr lang="zh-CN" altLang="en-US"/>
          </a:p>
        </p:txBody>
      </p:sp>
      <p:sp>
        <p:nvSpPr>
          <p:cNvPr id="24" name="内容占位符 2"/>
          <p:cNvSpPr txBox="1"/>
          <p:nvPr/>
        </p:nvSpPr>
        <p:spPr>
          <a:xfrm>
            <a:off x="1518081" y="1202050"/>
            <a:ext cx="4577919" cy="267438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3000"/>
              </a:lnSpc>
              <a:spcBef>
                <a:spcPts val="300"/>
              </a:spcBef>
              <a:buNone/>
              <a:defRPr/>
            </a:pPr>
            <a:r>
              <a:rPr lang="en-US" altLang="zh-CN" sz="2500" dirty="0"/>
              <a:t>Linux</a:t>
            </a:r>
            <a:r>
              <a:rPr lang="zh-CN" altLang="en-US" sz="2500" dirty="0"/>
              <a:t>的</a:t>
            </a:r>
            <a:r>
              <a:rPr lang="zh-CN" altLang="en-US" sz="2500" dirty="0">
                <a:solidFill>
                  <a:srgbClr val="FF0000"/>
                </a:solidFill>
              </a:rPr>
              <a:t>虚拟文件系统</a:t>
            </a:r>
            <a:r>
              <a:rPr lang="en-US" altLang="zh-CN" sz="2500" dirty="0">
                <a:solidFill>
                  <a:srgbClr val="FF0000"/>
                </a:solidFill>
              </a:rPr>
              <a:t>VFS</a:t>
            </a:r>
            <a:r>
              <a:rPr lang="zh-CN" altLang="en-US" sz="2500" dirty="0"/>
              <a:t>隐藏了各种硬件的具体细节，包括本地存储设备和远程网络存储设备等，并且把文件系统的相关操作和不同文件系统的具体细节分离开，为所有的设备提供了统一的接口。</a:t>
            </a:r>
          </a:p>
        </p:txBody>
      </p:sp>
      <p:sp>
        <p:nvSpPr>
          <p:cNvPr id="26" name="内容占位符 2"/>
          <p:cNvSpPr txBox="1"/>
          <p:nvPr/>
        </p:nvSpPr>
        <p:spPr>
          <a:xfrm>
            <a:off x="1518080" y="4666886"/>
            <a:ext cx="4341181" cy="125452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en-US" altLang="zh-CN" sz="2500" dirty="0">
                <a:solidFill>
                  <a:srgbClr val="FF0000"/>
                </a:solidFill>
              </a:rPr>
              <a:t>VFS</a:t>
            </a:r>
            <a:r>
              <a:rPr lang="zh-CN" altLang="en-US" sz="2500" dirty="0"/>
              <a:t>使得</a:t>
            </a:r>
            <a:r>
              <a:rPr lang="en-US" altLang="zh-CN" sz="2500" dirty="0"/>
              <a:t>Linux</a:t>
            </a:r>
            <a:r>
              <a:rPr lang="zh-CN" altLang="en-US" sz="2500" dirty="0"/>
              <a:t>系统可以支持多达数十种不同的文件系统。</a:t>
            </a:r>
          </a:p>
        </p:txBody>
      </p:sp>
      <p:pic>
        <p:nvPicPr>
          <p:cNvPr id="27" name="图片 26"/>
          <p:cNvPicPr>
            <a:picLocks noChangeAspect="1"/>
          </p:cNvPicPr>
          <p:nvPr/>
        </p:nvPicPr>
        <p:blipFill>
          <a:blip r:embed="rId2"/>
          <a:stretch>
            <a:fillRect/>
          </a:stretch>
        </p:blipFill>
        <p:spPr>
          <a:xfrm>
            <a:off x="6243118" y="1323288"/>
            <a:ext cx="5170475" cy="4598118"/>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VFS</a:t>
            </a:r>
            <a:r>
              <a:rPr lang="zh-CN" altLang="en-US" sz="2800" b="1" dirty="0">
                <a:solidFill>
                  <a:schemeClr val="bg1"/>
                </a:solidFill>
              </a:rPr>
              <a:t>支持的对象</a:t>
            </a:r>
          </a:p>
        </p:txBody>
      </p:sp>
      <p:sp>
        <p:nvSpPr>
          <p:cNvPr id="8" name="内容占位符 2"/>
          <p:cNvSpPr txBox="1"/>
          <p:nvPr/>
        </p:nvSpPr>
        <p:spPr>
          <a:xfrm>
            <a:off x="669925" y="1140337"/>
            <a:ext cx="11048599" cy="52322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ct val="132000"/>
              </a:lnSpc>
              <a:spcBef>
                <a:spcPts val="370"/>
              </a:spcBef>
              <a:buClr>
                <a:srgbClr val="E71101"/>
              </a:buClr>
              <a:buSzPct val="100000"/>
              <a:buFont typeface="Wingdings" panose="05000000000000000000" pitchFamily="2" charset="2"/>
              <a:buChar char="n"/>
              <a:defRPr/>
            </a:pPr>
            <a:r>
              <a:rPr lang="en-US" altLang="zh-CN" sz="2400" dirty="0"/>
              <a:t>VFS</a:t>
            </a:r>
            <a:r>
              <a:rPr lang="zh-CN" altLang="en-US" sz="2400" dirty="0"/>
              <a:t>支持的</a:t>
            </a:r>
            <a:r>
              <a:rPr lang="zh-CN" altLang="en-US" sz="2400" dirty="0">
                <a:solidFill>
                  <a:srgbClr val="FF0000"/>
                </a:solidFill>
              </a:rPr>
              <a:t>四个主要文件系统对象</a:t>
            </a:r>
          </a:p>
        </p:txBody>
      </p:sp>
      <p:grpSp>
        <p:nvGrpSpPr>
          <p:cNvPr id="9" name="21764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3100" y="2018605"/>
            <a:ext cx="10845800" cy="3699058"/>
            <a:chOff x="673100" y="1929384"/>
            <a:chExt cx="10845800" cy="3699058"/>
          </a:xfrm>
        </p:grpSpPr>
        <p:sp>
          <p:nvSpPr>
            <p:cNvPr id="10" name="ïsḷîḋê"/>
            <p:cNvSpPr/>
            <p:nvPr/>
          </p:nvSpPr>
          <p:spPr>
            <a:xfrm>
              <a:off x="673100" y="1929384"/>
              <a:ext cx="10845800" cy="2125980"/>
            </a:xfrm>
            <a:prstGeom prst="rightArrow">
              <a:avLst>
                <a:gd name="adj1" fmla="val 50000"/>
                <a:gd name="adj2" fmla="val 422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11" name="ïṩḻíḑe"/>
            <p:cNvSpPr/>
            <p:nvPr/>
          </p:nvSpPr>
          <p:spPr>
            <a:xfrm rot="2700000">
              <a:off x="1148317" y="2189617"/>
              <a:ext cx="1605516" cy="1605516"/>
            </a:xfrm>
            <a:custGeom>
              <a:avLst/>
              <a:gdLst>
                <a:gd name="connsiteX0" fmla="*/ 135628 w 1605516"/>
                <a:gd name="connsiteY0" fmla="*/ 135628 h 1605516"/>
                <a:gd name="connsiteX1" fmla="*/ 463063 w 1605516"/>
                <a:gd name="connsiteY1" fmla="*/ 0 h 1605516"/>
                <a:gd name="connsiteX2" fmla="*/ 1142453 w 1605516"/>
                <a:gd name="connsiteY2" fmla="*/ 0 h 1605516"/>
                <a:gd name="connsiteX3" fmla="*/ 1605516 w 1605516"/>
                <a:gd name="connsiteY3" fmla="*/ 463063 h 1605516"/>
                <a:gd name="connsiteX4" fmla="*/ 1605516 w 1605516"/>
                <a:gd name="connsiteY4" fmla="*/ 1142453 h 1605516"/>
                <a:gd name="connsiteX5" fmla="*/ 1142453 w 1605516"/>
                <a:gd name="connsiteY5" fmla="*/ 1605516 h 1605516"/>
                <a:gd name="connsiteX6" fmla="*/ 463063 w 1605516"/>
                <a:gd name="connsiteY6" fmla="*/ 1605516 h 1605516"/>
                <a:gd name="connsiteX7" fmla="*/ 282818 w 1605516"/>
                <a:gd name="connsiteY7" fmla="*/ 1569126 h 1605516"/>
                <a:gd name="connsiteX8" fmla="*/ 247355 w 1605516"/>
                <a:gd name="connsiteY8" fmla="*/ 1549878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637 w 1605516"/>
                <a:gd name="connsiteY14" fmla="*/ 1358159 h 1605516"/>
                <a:gd name="connsiteX15" fmla="*/ 36390 w 1605516"/>
                <a:gd name="connsiteY15" fmla="*/ 1322698 h 1605516"/>
                <a:gd name="connsiteX16" fmla="*/ 0 w 1605516"/>
                <a:gd name="connsiteY16" fmla="*/ 1142453 h 1605516"/>
                <a:gd name="connsiteX17" fmla="*/ 0 w 1605516"/>
                <a:gd name="connsiteY17" fmla="*/ 463063 h 1605516"/>
                <a:gd name="connsiteX18" fmla="*/ 135628 w 1605516"/>
                <a:gd name="connsiteY18" fmla="*/ 135628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628" y="135628"/>
                  </a:moveTo>
                  <a:cubicBezTo>
                    <a:pt x="219426" y="51830"/>
                    <a:pt x="335192" y="0"/>
                    <a:pt x="463063" y="0"/>
                  </a:cubicBezTo>
                  <a:lnTo>
                    <a:pt x="1142453" y="0"/>
                  </a:lnTo>
                  <a:cubicBezTo>
                    <a:pt x="1398196" y="0"/>
                    <a:pt x="1605516" y="207320"/>
                    <a:pt x="1605516" y="463063"/>
                  </a:cubicBezTo>
                  <a:lnTo>
                    <a:pt x="1605516" y="1142453"/>
                  </a:lnTo>
                  <a:cubicBezTo>
                    <a:pt x="1605516" y="1398196"/>
                    <a:pt x="1398196" y="1605516"/>
                    <a:pt x="1142453" y="1605516"/>
                  </a:cubicBezTo>
                  <a:lnTo>
                    <a:pt x="463063" y="1605516"/>
                  </a:lnTo>
                  <a:cubicBezTo>
                    <a:pt x="399127" y="1605516"/>
                    <a:pt x="338218" y="1592559"/>
                    <a:pt x="282818" y="1569126"/>
                  </a:cubicBezTo>
                  <a:lnTo>
                    <a:pt x="247355" y="1549878"/>
                  </a:lnTo>
                  <a:lnTo>
                    <a:pt x="706898" y="1090334"/>
                  </a:lnTo>
                  <a:lnTo>
                    <a:pt x="802757" y="1186193"/>
                  </a:lnTo>
                  <a:lnTo>
                    <a:pt x="802757" y="802757"/>
                  </a:lnTo>
                  <a:lnTo>
                    <a:pt x="419322" y="802757"/>
                  </a:lnTo>
                  <a:lnTo>
                    <a:pt x="515181" y="898616"/>
                  </a:lnTo>
                  <a:lnTo>
                    <a:pt x="55637" y="1358159"/>
                  </a:lnTo>
                  <a:lnTo>
                    <a:pt x="36390" y="1322698"/>
                  </a:lnTo>
                  <a:cubicBezTo>
                    <a:pt x="12957" y="1267298"/>
                    <a:pt x="0" y="1206389"/>
                    <a:pt x="0" y="1142453"/>
                  </a:cubicBezTo>
                  <a:lnTo>
                    <a:pt x="0" y="463063"/>
                  </a:lnTo>
                  <a:cubicBezTo>
                    <a:pt x="0" y="335192"/>
                    <a:pt x="51830" y="219426"/>
                    <a:pt x="135628" y="1356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12" name="is1íḑe"/>
            <p:cNvSpPr/>
            <p:nvPr/>
          </p:nvSpPr>
          <p:spPr>
            <a:xfrm rot="2700000">
              <a:off x="3911600" y="2189617"/>
              <a:ext cx="1605516" cy="1605516"/>
            </a:xfrm>
            <a:custGeom>
              <a:avLst/>
              <a:gdLst>
                <a:gd name="connsiteX0" fmla="*/ 135459 w 1605516"/>
                <a:gd name="connsiteY0" fmla="*/ 135459 h 1605516"/>
                <a:gd name="connsiteX1" fmla="*/ 462485 w 1605516"/>
                <a:gd name="connsiteY1" fmla="*/ 0 h 1605516"/>
                <a:gd name="connsiteX2" fmla="*/ 1143031 w 1605516"/>
                <a:gd name="connsiteY2" fmla="*/ 0 h 1605516"/>
                <a:gd name="connsiteX3" fmla="*/ 1605516 w 1605516"/>
                <a:gd name="connsiteY3" fmla="*/ 462485 h 1605516"/>
                <a:gd name="connsiteX4" fmla="*/ 1605516 w 1605516"/>
                <a:gd name="connsiteY4" fmla="*/ 1143031 h 1605516"/>
                <a:gd name="connsiteX5" fmla="*/ 1143031 w 1605516"/>
                <a:gd name="connsiteY5" fmla="*/ 1605516 h 1605516"/>
                <a:gd name="connsiteX6" fmla="*/ 462485 w 1605516"/>
                <a:gd name="connsiteY6" fmla="*/ 1605516 h 1605516"/>
                <a:gd name="connsiteX7" fmla="*/ 282465 w 1605516"/>
                <a:gd name="connsiteY7" fmla="*/ 1569172 h 1605516"/>
                <a:gd name="connsiteX8" fmla="*/ 247202 w 1605516"/>
                <a:gd name="connsiteY8" fmla="*/ 1550031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484 w 1605516"/>
                <a:gd name="connsiteY14" fmla="*/ 1358313 h 1605516"/>
                <a:gd name="connsiteX15" fmla="*/ 36345 w 1605516"/>
                <a:gd name="connsiteY15" fmla="*/ 1323051 h 1605516"/>
                <a:gd name="connsiteX16" fmla="*/ 0 w 1605516"/>
                <a:gd name="connsiteY16" fmla="*/ 1143031 h 1605516"/>
                <a:gd name="connsiteX17" fmla="*/ 0 w 1605516"/>
                <a:gd name="connsiteY17" fmla="*/ 462485 h 1605516"/>
                <a:gd name="connsiteX18" fmla="*/ 135459 w 1605516"/>
                <a:gd name="connsiteY18" fmla="*/ 135459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59" y="135459"/>
                  </a:moveTo>
                  <a:cubicBezTo>
                    <a:pt x="219152" y="51765"/>
                    <a:pt x="334773" y="0"/>
                    <a:pt x="462485" y="0"/>
                  </a:cubicBezTo>
                  <a:lnTo>
                    <a:pt x="1143031" y="0"/>
                  </a:lnTo>
                  <a:cubicBezTo>
                    <a:pt x="1398454" y="0"/>
                    <a:pt x="1605516" y="207062"/>
                    <a:pt x="1605516" y="462485"/>
                  </a:cubicBezTo>
                  <a:lnTo>
                    <a:pt x="1605516" y="1143031"/>
                  </a:lnTo>
                  <a:cubicBezTo>
                    <a:pt x="1605516" y="1398454"/>
                    <a:pt x="1398454" y="1605516"/>
                    <a:pt x="1143031" y="1605516"/>
                  </a:cubicBezTo>
                  <a:lnTo>
                    <a:pt x="462485" y="1605516"/>
                  </a:lnTo>
                  <a:cubicBezTo>
                    <a:pt x="398629" y="1605516"/>
                    <a:pt x="337796" y="1592575"/>
                    <a:pt x="282465" y="1569172"/>
                  </a:cubicBezTo>
                  <a:lnTo>
                    <a:pt x="247202" y="1550031"/>
                  </a:lnTo>
                  <a:lnTo>
                    <a:pt x="706898" y="1090334"/>
                  </a:lnTo>
                  <a:lnTo>
                    <a:pt x="802757" y="1186193"/>
                  </a:lnTo>
                  <a:lnTo>
                    <a:pt x="802757" y="802757"/>
                  </a:lnTo>
                  <a:lnTo>
                    <a:pt x="419322" y="802757"/>
                  </a:lnTo>
                  <a:lnTo>
                    <a:pt x="515181" y="898616"/>
                  </a:lnTo>
                  <a:lnTo>
                    <a:pt x="55484" y="1358313"/>
                  </a:lnTo>
                  <a:lnTo>
                    <a:pt x="36345" y="1323051"/>
                  </a:lnTo>
                  <a:cubicBezTo>
                    <a:pt x="12941" y="1267720"/>
                    <a:pt x="0" y="1206887"/>
                    <a:pt x="0" y="1143031"/>
                  </a:cubicBezTo>
                  <a:lnTo>
                    <a:pt x="0" y="462485"/>
                  </a:lnTo>
                  <a:cubicBezTo>
                    <a:pt x="0" y="334773"/>
                    <a:pt x="51765" y="219152"/>
                    <a:pt x="135459" y="1354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13" name="íṡ1ïḋé"/>
            <p:cNvSpPr/>
            <p:nvPr/>
          </p:nvSpPr>
          <p:spPr>
            <a:xfrm rot="2700000">
              <a:off x="6674883" y="2189617"/>
              <a:ext cx="1605516" cy="1605516"/>
            </a:xfrm>
            <a:custGeom>
              <a:avLst/>
              <a:gdLst>
                <a:gd name="connsiteX0" fmla="*/ 135431 w 1605516"/>
                <a:gd name="connsiteY0" fmla="*/ 135431 h 1605516"/>
                <a:gd name="connsiteX1" fmla="*/ 462389 w 1605516"/>
                <a:gd name="connsiteY1" fmla="*/ 0 h 1605516"/>
                <a:gd name="connsiteX2" fmla="*/ 1143127 w 1605516"/>
                <a:gd name="connsiteY2" fmla="*/ 0 h 1605516"/>
                <a:gd name="connsiteX3" fmla="*/ 1605516 w 1605516"/>
                <a:gd name="connsiteY3" fmla="*/ 462389 h 1605516"/>
                <a:gd name="connsiteX4" fmla="*/ 1605516 w 1605516"/>
                <a:gd name="connsiteY4" fmla="*/ 1143127 h 1605516"/>
                <a:gd name="connsiteX5" fmla="*/ 1143127 w 1605516"/>
                <a:gd name="connsiteY5" fmla="*/ 1605516 h 1605516"/>
                <a:gd name="connsiteX6" fmla="*/ 462389 w 1605516"/>
                <a:gd name="connsiteY6" fmla="*/ 1605516 h 1605516"/>
                <a:gd name="connsiteX7" fmla="*/ 282407 w 1605516"/>
                <a:gd name="connsiteY7" fmla="*/ 1569179 h 1605516"/>
                <a:gd name="connsiteX8" fmla="*/ 247177 w 1605516"/>
                <a:gd name="connsiteY8" fmla="*/ 1550057 h 1605516"/>
                <a:gd name="connsiteX9" fmla="*/ 706899 w 1605516"/>
                <a:gd name="connsiteY9" fmla="*/ 1090335 h 1605516"/>
                <a:gd name="connsiteX10" fmla="*/ 802758 w 1605516"/>
                <a:gd name="connsiteY10" fmla="*/ 1186194 h 1605516"/>
                <a:gd name="connsiteX11" fmla="*/ 802758 w 1605516"/>
                <a:gd name="connsiteY11" fmla="*/ 802758 h 1605516"/>
                <a:gd name="connsiteX12" fmla="*/ 419322 w 1605516"/>
                <a:gd name="connsiteY12" fmla="*/ 802758 h 1605516"/>
                <a:gd name="connsiteX13" fmla="*/ 515181 w 1605516"/>
                <a:gd name="connsiteY13" fmla="*/ 898617 h 1605516"/>
                <a:gd name="connsiteX14" fmla="*/ 55459 w 1605516"/>
                <a:gd name="connsiteY14" fmla="*/ 1358339 h 1605516"/>
                <a:gd name="connsiteX15" fmla="*/ 36337 w 1605516"/>
                <a:gd name="connsiteY15" fmla="*/ 1323109 h 1605516"/>
                <a:gd name="connsiteX16" fmla="*/ 0 w 1605516"/>
                <a:gd name="connsiteY16" fmla="*/ 1143127 h 1605516"/>
                <a:gd name="connsiteX17" fmla="*/ 0 w 1605516"/>
                <a:gd name="connsiteY17" fmla="*/ 462389 h 1605516"/>
                <a:gd name="connsiteX18" fmla="*/ 135431 w 1605516"/>
                <a:gd name="connsiteY18" fmla="*/ 135431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31" y="135431"/>
                  </a:moveTo>
                  <a:cubicBezTo>
                    <a:pt x="219107" y="51755"/>
                    <a:pt x="334704" y="0"/>
                    <a:pt x="462389" y="0"/>
                  </a:cubicBezTo>
                  <a:lnTo>
                    <a:pt x="1143127" y="0"/>
                  </a:lnTo>
                  <a:cubicBezTo>
                    <a:pt x="1398497" y="0"/>
                    <a:pt x="1605516" y="207019"/>
                    <a:pt x="1605516" y="462389"/>
                  </a:cubicBezTo>
                  <a:lnTo>
                    <a:pt x="1605516" y="1143127"/>
                  </a:lnTo>
                  <a:cubicBezTo>
                    <a:pt x="1605516" y="1398497"/>
                    <a:pt x="1398497" y="1605516"/>
                    <a:pt x="1143127" y="1605516"/>
                  </a:cubicBezTo>
                  <a:lnTo>
                    <a:pt x="462389" y="1605516"/>
                  </a:lnTo>
                  <a:cubicBezTo>
                    <a:pt x="398546" y="1605516"/>
                    <a:pt x="337726" y="1592577"/>
                    <a:pt x="282407" y="1569179"/>
                  </a:cubicBezTo>
                  <a:lnTo>
                    <a:pt x="247177" y="1550057"/>
                  </a:lnTo>
                  <a:lnTo>
                    <a:pt x="706899" y="1090335"/>
                  </a:lnTo>
                  <a:lnTo>
                    <a:pt x="802758" y="1186194"/>
                  </a:lnTo>
                  <a:lnTo>
                    <a:pt x="802758" y="802758"/>
                  </a:lnTo>
                  <a:lnTo>
                    <a:pt x="419322" y="802758"/>
                  </a:lnTo>
                  <a:lnTo>
                    <a:pt x="515181" y="898617"/>
                  </a:lnTo>
                  <a:lnTo>
                    <a:pt x="55459" y="1358339"/>
                  </a:lnTo>
                  <a:lnTo>
                    <a:pt x="36337" y="1323109"/>
                  </a:lnTo>
                  <a:cubicBezTo>
                    <a:pt x="12939" y="1267790"/>
                    <a:pt x="0" y="1206970"/>
                    <a:pt x="0" y="1143127"/>
                  </a:cubicBezTo>
                  <a:lnTo>
                    <a:pt x="0" y="462389"/>
                  </a:lnTo>
                  <a:cubicBezTo>
                    <a:pt x="0" y="334704"/>
                    <a:pt x="51755" y="219107"/>
                    <a:pt x="135431" y="13543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14" name="îṡlíḓè"/>
            <p:cNvSpPr/>
            <p:nvPr/>
          </p:nvSpPr>
          <p:spPr>
            <a:xfrm rot="2700000">
              <a:off x="9438167" y="2189617"/>
              <a:ext cx="1605516" cy="1605516"/>
            </a:xfrm>
            <a:custGeom>
              <a:avLst/>
              <a:gdLst>
                <a:gd name="connsiteX0" fmla="*/ 135431 w 1605516"/>
                <a:gd name="connsiteY0" fmla="*/ 135431 h 1605516"/>
                <a:gd name="connsiteX1" fmla="*/ 462389 w 1605516"/>
                <a:gd name="connsiteY1" fmla="*/ 0 h 1605516"/>
                <a:gd name="connsiteX2" fmla="*/ 1143127 w 1605516"/>
                <a:gd name="connsiteY2" fmla="*/ 0 h 1605516"/>
                <a:gd name="connsiteX3" fmla="*/ 1605516 w 1605516"/>
                <a:gd name="connsiteY3" fmla="*/ 462389 h 1605516"/>
                <a:gd name="connsiteX4" fmla="*/ 1605516 w 1605516"/>
                <a:gd name="connsiteY4" fmla="*/ 1143127 h 1605516"/>
                <a:gd name="connsiteX5" fmla="*/ 1143127 w 1605516"/>
                <a:gd name="connsiteY5" fmla="*/ 1605516 h 1605516"/>
                <a:gd name="connsiteX6" fmla="*/ 462389 w 1605516"/>
                <a:gd name="connsiteY6" fmla="*/ 1605516 h 1605516"/>
                <a:gd name="connsiteX7" fmla="*/ 282406 w 1605516"/>
                <a:gd name="connsiteY7" fmla="*/ 1569179 h 1605516"/>
                <a:gd name="connsiteX8" fmla="*/ 247176 w 1605516"/>
                <a:gd name="connsiteY8" fmla="*/ 1550057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459 w 1605516"/>
                <a:gd name="connsiteY14" fmla="*/ 1358338 h 1605516"/>
                <a:gd name="connsiteX15" fmla="*/ 36337 w 1605516"/>
                <a:gd name="connsiteY15" fmla="*/ 1323110 h 1605516"/>
                <a:gd name="connsiteX16" fmla="*/ 0 w 1605516"/>
                <a:gd name="connsiteY16" fmla="*/ 1143127 h 1605516"/>
                <a:gd name="connsiteX17" fmla="*/ 0 w 1605516"/>
                <a:gd name="connsiteY17" fmla="*/ 462389 h 1605516"/>
                <a:gd name="connsiteX18" fmla="*/ 135431 w 1605516"/>
                <a:gd name="connsiteY18" fmla="*/ 135431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31" y="135431"/>
                  </a:moveTo>
                  <a:cubicBezTo>
                    <a:pt x="219107" y="51755"/>
                    <a:pt x="334704" y="0"/>
                    <a:pt x="462389" y="0"/>
                  </a:cubicBezTo>
                  <a:lnTo>
                    <a:pt x="1143127" y="0"/>
                  </a:lnTo>
                  <a:cubicBezTo>
                    <a:pt x="1398497" y="0"/>
                    <a:pt x="1605516" y="207019"/>
                    <a:pt x="1605516" y="462389"/>
                  </a:cubicBezTo>
                  <a:lnTo>
                    <a:pt x="1605516" y="1143127"/>
                  </a:lnTo>
                  <a:cubicBezTo>
                    <a:pt x="1605516" y="1398497"/>
                    <a:pt x="1398497" y="1605516"/>
                    <a:pt x="1143127" y="1605516"/>
                  </a:cubicBezTo>
                  <a:lnTo>
                    <a:pt x="462389" y="1605516"/>
                  </a:lnTo>
                  <a:cubicBezTo>
                    <a:pt x="398547" y="1605516"/>
                    <a:pt x="337726" y="1592577"/>
                    <a:pt x="282406" y="1569179"/>
                  </a:cubicBezTo>
                  <a:lnTo>
                    <a:pt x="247176" y="1550057"/>
                  </a:lnTo>
                  <a:lnTo>
                    <a:pt x="706898" y="1090334"/>
                  </a:lnTo>
                  <a:lnTo>
                    <a:pt x="802757" y="1186193"/>
                  </a:lnTo>
                  <a:lnTo>
                    <a:pt x="802757" y="802757"/>
                  </a:lnTo>
                  <a:lnTo>
                    <a:pt x="419322" y="802757"/>
                  </a:lnTo>
                  <a:lnTo>
                    <a:pt x="515181" y="898616"/>
                  </a:lnTo>
                  <a:lnTo>
                    <a:pt x="55459" y="1358338"/>
                  </a:lnTo>
                  <a:lnTo>
                    <a:pt x="36337" y="1323110"/>
                  </a:lnTo>
                  <a:cubicBezTo>
                    <a:pt x="12939" y="1267790"/>
                    <a:pt x="0" y="1206969"/>
                    <a:pt x="0" y="1143127"/>
                  </a:cubicBezTo>
                  <a:lnTo>
                    <a:pt x="0" y="462389"/>
                  </a:lnTo>
                  <a:cubicBezTo>
                    <a:pt x="0" y="334704"/>
                    <a:pt x="51755" y="219107"/>
                    <a:pt x="135431" y="13543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15" name="ï$1iḍe"/>
            <p:cNvSpPr txBox="1"/>
            <p:nvPr/>
          </p:nvSpPr>
          <p:spPr>
            <a:xfrm>
              <a:off x="673100" y="4070053"/>
              <a:ext cx="2356280" cy="1558389"/>
            </a:xfrm>
            <a:prstGeom prst="rect">
              <a:avLst/>
            </a:prstGeom>
            <a:noFill/>
            <a:ln>
              <a:noFill/>
            </a:ln>
          </p:spPr>
          <p:txBody>
            <a:bodyPr wrap="square" lIns="91440" tIns="45720" rIns="91440" bIns="45720" anchor="t" anchorCtr="0">
              <a:normAutofit/>
            </a:bodyPr>
            <a:lstStyle/>
            <a:p>
              <a:pPr algn="ctr">
                <a:spcBef>
                  <a:spcPct val="0"/>
                </a:spcBef>
              </a:pPr>
              <a:r>
                <a:rPr lang="zh-CN" altLang="en-US" sz="2400" dirty="0">
                  <a:solidFill>
                    <a:srgbClr val="0000FF"/>
                  </a:solidFill>
                </a:rPr>
                <a:t>超级块</a:t>
              </a:r>
              <a:r>
                <a:rPr lang="en-US" altLang="zh-CN" sz="2400" dirty="0">
                  <a:solidFill>
                    <a:srgbClr val="0000FF"/>
                  </a:solidFill>
                </a:rPr>
                <a:t>superblock</a:t>
              </a:r>
              <a:endParaRPr lang="en-US" altLang="zh-CN" sz="2400" dirty="0"/>
            </a:p>
            <a:p>
              <a:pPr algn="ctr">
                <a:spcBef>
                  <a:spcPct val="0"/>
                </a:spcBef>
              </a:pPr>
              <a:r>
                <a:rPr lang="zh-CN" altLang="en-US" sz="2400" dirty="0"/>
                <a:t>已挂载文件系统的有关信息</a:t>
              </a:r>
            </a:p>
          </p:txBody>
        </p:sp>
        <p:sp>
          <p:nvSpPr>
            <p:cNvPr id="17" name="íṩ1ïḑe"/>
            <p:cNvSpPr txBox="1"/>
            <p:nvPr/>
          </p:nvSpPr>
          <p:spPr>
            <a:xfrm>
              <a:off x="3502940" y="4070053"/>
              <a:ext cx="2356280" cy="1558389"/>
            </a:xfrm>
            <a:prstGeom prst="rect">
              <a:avLst/>
            </a:prstGeom>
            <a:noFill/>
            <a:ln>
              <a:noFill/>
            </a:ln>
          </p:spPr>
          <p:txBody>
            <a:bodyPr wrap="square" lIns="91440" tIns="45720" rIns="91440" bIns="45720" anchor="t" anchorCtr="0">
              <a:normAutofit/>
            </a:bodyPr>
            <a:lstStyle/>
            <a:p>
              <a:pPr algn="ctr">
                <a:spcBef>
                  <a:spcPct val="0"/>
                </a:spcBef>
              </a:pPr>
              <a:r>
                <a:rPr lang="zh-CN" altLang="en-US" sz="2400" dirty="0">
                  <a:solidFill>
                    <a:srgbClr val="0000FF"/>
                  </a:solidFill>
                </a:rPr>
                <a:t>索引节点</a:t>
              </a:r>
              <a:r>
                <a:rPr lang="en-US" altLang="zh-CN" sz="2400" dirty="0" err="1">
                  <a:solidFill>
                    <a:srgbClr val="0000FF"/>
                  </a:solidFill>
                </a:rPr>
                <a:t>iNode</a:t>
              </a:r>
              <a:endParaRPr lang="en-US" altLang="zh-CN" sz="2400" dirty="0"/>
            </a:p>
            <a:p>
              <a:pPr algn="ctr">
                <a:spcBef>
                  <a:spcPct val="0"/>
                </a:spcBef>
              </a:pPr>
              <a:r>
                <a:rPr lang="zh-CN" altLang="en-US" sz="2400" dirty="0"/>
                <a:t>一个具体文件文件系统要用到的的所有信息</a:t>
              </a:r>
            </a:p>
          </p:txBody>
        </p:sp>
        <p:sp>
          <p:nvSpPr>
            <p:cNvPr id="19" name="ïsḻiďê"/>
            <p:cNvSpPr txBox="1"/>
            <p:nvPr/>
          </p:nvSpPr>
          <p:spPr>
            <a:xfrm>
              <a:off x="6332780" y="4070053"/>
              <a:ext cx="2356279" cy="1558389"/>
            </a:xfrm>
            <a:prstGeom prst="rect">
              <a:avLst/>
            </a:prstGeom>
            <a:noFill/>
            <a:ln>
              <a:noFill/>
            </a:ln>
          </p:spPr>
          <p:txBody>
            <a:bodyPr wrap="square" lIns="91440" tIns="45720" rIns="91440" bIns="45720" anchor="t" anchorCtr="0">
              <a:normAutofit/>
            </a:bodyPr>
            <a:lstStyle/>
            <a:p>
              <a:pPr algn="ctr">
                <a:spcBef>
                  <a:spcPct val="0"/>
                </a:spcBef>
              </a:pPr>
              <a:r>
                <a:rPr lang="zh-CN" altLang="en-US" sz="2400" dirty="0">
                  <a:solidFill>
                    <a:srgbClr val="0000FF"/>
                  </a:solidFill>
                </a:rPr>
                <a:t>目录项</a:t>
              </a:r>
              <a:r>
                <a:rPr lang="en-US" altLang="zh-CN" sz="2400" dirty="0" err="1">
                  <a:solidFill>
                    <a:srgbClr val="0000FF"/>
                  </a:solidFill>
                </a:rPr>
                <a:t>dentry</a:t>
              </a:r>
              <a:endParaRPr lang="en-US" altLang="zh-CN" sz="2400" dirty="0"/>
            </a:p>
            <a:p>
              <a:pPr algn="ctr">
                <a:spcBef>
                  <a:spcPct val="0"/>
                </a:spcBef>
              </a:pPr>
              <a:r>
                <a:rPr lang="zh-CN" altLang="en-US" sz="2400" dirty="0"/>
                <a:t>目录项与相应文件的链接信息</a:t>
              </a:r>
            </a:p>
          </p:txBody>
        </p:sp>
        <p:sp>
          <p:nvSpPr>
            <p:cNvPr id="25" name="isḷiḋé"/>
            <p:cNvSpPr txBox="1"/>
            <p:nvPr/>
          </p:nvSpPr>
          <p:spPr>
            <a:xfrm>
              <a:off x="9162620" y="4070053"/>
              <a:ext cx="2356280" cy="1558389"/>
            </a:xfrm>
            <a:prstGeom prst="rect">
              <a:avLst/>
            </a:prstGeom>
            <a:noFill/>
            <a:ln>
              <a:noFill/>
            </a:ln>
          </p:spPr>
          <p:txBody>
            <a:bodyPr wrap="square" lIns="91440" tIns="45720" rIns="91440" bIns="45720" anchor="t" anchorCtr="0">
              <a:normAutofit/>
            </a:bodyPr>
            <a:lstStyle/>
            <a:p>
              <a:pPr algn="ctr">
                <a:spcBef>
                  <a:spcPct val="0"/>
                </a:spcBef>
              </a:pPr>
              <a:r>
                <a:rPr lang="zh-CN" altLang="en-US" sz="2400" dirty="0">
                  <a:solidFill>
                    <a:srgbClr val="0000FF"/>
                  </a:solidFill>
                </a:rPr>
                <a:t>文件</a:t>
              </a:r>
              <a:r>
                <a:rPr lang="en-US" altLang="zh-CN" sz="2400" dirty="0">
                  <a:solidFill>
                    <a:srgbClr val="0000FF"/>
                  </a:solidFill>
                </a:rPr>
                <a:t>file</a:t>
              </a:r>
            </a:p>
            <a:p>
              <a:pPr algn="ctr">
                <a:spcBef>
                  <a:spcPct val="0"/>
                </a:spcBef>
              </a:pPr>
              <a:r>
                <a:rPr lang="zh-CN" altLang="en-US" sz="2400" dirty="0"/>
                <a:t>打开文件与进程之间交互的信息</a:t>
              </a:r>
            </a:p>
          </p:txBody>
        </p:sp>
        <p:sp>
          <p:nvSpPr>
            <p:cNvPr id="29" name="îṣḻidé"/>
            <p:cNvSpPr txBox="1"/>
            <p:nvPr/>
          </p:nvSpPr>
          <p:spPr>
            <a:xfrm>
              <a:off x="1960664" y="2605404"/>
              <a:ext cx="708108" cy="678249"/>
            </a:xfrm>
            <a:prstGeom prst="rect">
              <a:avLst/>
            </a:prstGeom>
            <a:noFill/>
          </p:spPr>
          <p:txBody>
            <a:bodyPr wrap="square" lIns="91440" tIns="45720" rIns="91440" bIns="45720" rtlCol="0" anchor="ctr">
              <a:normAutofit/>
            </a:bodyPr>
            <a:lstStyle/>
            <a:p>
              <a:pPr algn="ctr"/>
              <a:r>
                <a:rPr lang="en-US" altLang="zh-CN" sz="3200" b="1" i="1" dirty="0">
                  <a:solidFill>
                    <a:schemeClr val="bg1"/>
                  </a:solidFill>
                </a:rPr>
                <a:t>00</a:t>
              </a:r>
              <a:endParaRPr lang="zh-CN" altLang="en-US" sz="3200" b="1" i="1" dirty="0">
                <a:solidFill>
                  <a:schemeClr val="bg1"/>
                </a:solidFill>
              </a:endParaRPr>
            </a:p>
          </p:txBody>
        </p:sp>
        <p:sp>
          <p:nvSpPr>
            <p:cNvPr id="30" name="ïŝ1ïḋè"/>
            <p:cNvSpPr txBox="1"/>
            <p:nvPr/>
          </p:nvSpPr>
          <p:spPr>
            <a:xfrm>
              <a:off x="4741597" y="2605404"/>
              <a:ext cx="708108" cy="678249"/>
            </a:xfrm>
            <a:prstGeom prst="rect">
              <a:avLst/>
            </a:prstGeom>
            <a:noFill/>
          </p:spPr>
          <p:txBody>
            <a:bodyPr wrap="square" lIns="91440" tIns="45720" rIns="91440" bIns="45720" rtlCol="0" anchor="ctr">
              <a:normAutofit/>
            </a:bodyPr>
            <a:lstStyle/>
            <a:p>
              <a:pPr algn="ctr"/>
              <a:r>
                <a:rPr lang="en-US" altLang="zh-CN" sz="3200" b="1" i="1" dirty="0">
                  <a:solidFill>
                    <a:schemeClr val="bg1"/>
                  </a:solidFill>
                </a:rPr>
                <a:t>00</a:t>
              </a:r>
              <a:endParaRPr lang="zh-CN" altLang="en-US" sz="3200" b="1" i="1" dirty="0">
                <a:solidFill>
                  <a:schemeClr val="bg1"/>
                </a:solidFill>
              </a:endParaRPr>
            </a:p>
          </p:txBody>
        </p:sp>
        <p:sp>
          <p:nvSpPr>
            <p:cNvPr id="31" name="í$lîdé"/>
            <p:cNvSpPr txBox="1"/>
            <p:nvPr/>
          </p:nvSpPr>
          <p:spPr>
            <a:xfrm>
              <a:off x="7522530" y="2605404"/>
              <a:ext cx="708108" cy="678249"/>
            </a:xfrm>
            <a:prstGeom prst="rect">
              <a:avLst/>
            </a:prstGeom>
            <a:noFill/>
          </p:spPr>
          <p:txBody>
            <a:bodyPr wrap="square" lIns="91440" tIns="45720" rIns="91440" bIns="45720" rtlCol="0" anchor="ctr">
              <a:normAutofit/>
            </a:bodyPr>
            <a:lstStyle/>
            <a:p>
              <a:pPr algn="ctr"/>
              <a:r>
                <a:rPr lang="en-US" altLang="zh-CN" sz="3200" b="1" i="1" dirty="0">
                  <a:solidFill>
                    <a:schemeClr val="bg1"/>
                  </a:solidFill>
                </a:rPr>
                <a:t>00</a:t>
              </a:r>
              <a:endParaRPr lang="zh-CN" altLang="en-US" sz="3200" b="1" i="1" dirty="0">
                <a:solidFill>
                  <a:schemeClr val="bg1"/>
                </a:solidFill>
              </a:endParaRPr>
            </a:p>
          </p:txBody>
        </p:sp>
        <p:sp>
          <p:nvSpPr>
            <p:cNvPr id="32" name="išḻïďè"/>
            <p:cNvSpPr txBox="1"/>
            <p:nvPr/>
          </p:nvSpPr>
          <p:spPr>
            <a:xfrm>
              <a:off x="10303464" y="2605404"/>
              <a:ext cx="708108" cy="678249"/>
            </a:xfrm>
            <a:prstGeom prst="rect">
              <a:avLst/>
            </a:prstGeom>
            <a:noFill/>
          </p:spPr>
          <p:txBody>
            <a:bodyPr wrap="square" lIns="91440" tIns="45720" rIns="91440" bIns="45720" rtlCol="0" anchor="ctr">
              <a:normAutofit/>
            </a:bodyPr>
            <a:lstStyle/>
            <a:p>
              <a:pPr algn="ctr"/>
              <a:r>
                <a:rPr lang="en-US" altLang="zh-CN" sz="3200" b="1" i="1" dirty="0">
                  <a:solidFill>
                    <a:schemeClr val="bg1"/>
                  </a:solidFill>
                </a:rPr>
                <a:t>00</a:t>
              </a:r>
              <a:endParaRPr lang="zh-CN" altLang="en-US" sz="3200" b="1" i="1" dirty="0">
                <a:solidFill>
                  <a:schemeClr val="bg1"/>
                </a:solidFil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实例</a:t>
            </a:r>
            <a:r>
              <a:rPr lang="en-US" altLang="zh-CN" sz="2800" b="1" dirty="0">
                <a:solidFill>
                  <a:schemeClr val="bg1"/>
                </a:solidFill>
              </a:rPr>
              <a:t>2</a:t>
            </a:r>
            <a:r>
              <a:rPr lang="zh-CN" altLang="en-US" sz="2800" b="1" dirty="0">
                <a:solidFill>
                  <a:schemeClr val="bg1"/>
                </a:solidFill>
              </a:rPr>
              <a:t>：</a:t>
            </a:r>
            <a:r>
              <a:rPr lang="en-US" altLang="zh-CN" sz="2800" b="1" dirty="0">
                <a:solidFill>
                  <a:schemeClr val="bg1"/>
                </a:solidFill>
              </a:rPr>
              <a:t>Linux ext2</a:t>
            </a:r>
            <a:r>
              <a:rPr lang="zh-CN" altLang="en-US" sz="2800" b="1" dirty="0">
                <a:solidFill>
                  <a:schemeClr val="bg1"/>
                </a:solidFill>
              </a:rPr>
              <a:t>文件系统</a:t>
            </a:r>
          </a:p>
        </p:txBody>
      </p:sp>
      <p:sp>
        <p:nvSpPr>
          <p:cNvPr id="18" name="内容占位符 3"/>
          <p:cNvSpPr txBox="1"/>
          <p:nvPr/>
        </p:nvSpPr>
        <p:spPr>
          <a:xfrm>
            <a:off x="1335751" y="1333741"/>
            <a:ext cx="10072056" cy="44213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3000"/>
              </a:lnSpc>
              <a:buNone/>
            </a:pPr>
            <a:r>
              <a:rPr lang="zh-CN" altLang="zh-CN" sz="2400" dirty="0">
                <a:solidFill>
                  <a:srgbClr val="0000FF"/>
                </a:solidFill>
                <a:latin typeface="+mn-ea"/>
              </a:rPr>
              <a:t>超级块</a:t>
            </a:r>
            <a:r>
              <a:rPr lang="zh-CN" altLang="zh-CN" sz="2400" dirty="0">
                <a:latin typeface="+mn-ea"/>
              </a:rPr>
              <a:t>：记录整个文件系统的信息。</a:t>
            </a:r>
          </a:p>
          <a:p>
            <a:pPr marL="0" indent="0">
              <a:lnSpc>
                <a:spcPct val="123000"/>
              </a:lnSpc>
              <a:buNone/>
            </a:pPr>
            <a:r>
              <a:rPr lang="zh-CN" altLang="zh-CN" sz="2400" dirty="0">
                <a:solidFill>
                  <a:srgbClr val="0000FF"/>
                </a:solidFill>
                <a:latin typeface="+mn-ea"/>
              </a:rPr>
              <a:t>组描述符</a:t>
            </a:r>
            <a:r>
              <a:rPr lang="zh-CN" altLang="zh-CN" sz="2400" dirty="0">
                <a:latin typeface="+mn-ea"/>
              </a:rPr>
              <a:t>：描述每个组块的开始与结束的</a:t>
            </a:r>
            <a:r>
              <a:rPr lang="en-US" altLang="zh-CN" sz="2400" dirty="0">
                <a:latin typeface="+mn-ea"/>
              </a:rPr>
              <a:t>block</a:t>
            </a:r>
            <a:r>
              <a:rPr lang="zh-CN" altLang="zh-CN" sz="2400" dirty="0">
                <a:latin typeface="+mn-ea"/>
              </a:rPr>
              <a:t>号码。</a:t>
            </a:r>
          </a:p>
          <a:p>
            <a:pPr marL="0" indent="0">
              <a:lnSpc>
                <a:spcPct val="123000"/>
              </a:lnSpc>
              <a:buNone/>
            </a:pPr>
            <a:r>
              <a:rPr lang="zh-CN" altLang="zh-CN" sz="2400" dirty="0">
                <a:solidFill>
                  <a:srgbClr val="0000FF"/>
                </a:solidFill>
                <a:latin typeface="+mn-ea"/>
              </a:rPr>
              <a:t>块位图</a:t>
            </a:r>
            <a:r>
              <a:rPr lang="zh-CN" altLang="zh-CN" sz="2400" dirty="0">
                <a:latin typeface="+mn-ea"/>
              </a:rPr>
              <a:t>：数据块位示图，用一个二进制位来表示数据块是否空闲。</a:t>
            </a:r>
          </a:p>
          <a:p>
            <a:pPr marL="0" indent="0">
              <a:lnSpc>
                <a:spcPct val="123000"/>
              </a:lnSpc>
              <a:buNone/>
            </a:pPr>
            <a:r>
              <a:rPr lang="zh-CN" altLang="zh-CN" sz="2400" dirty="0">
                <a:solidFill>
                  <a:srgbClr val="0000FF"/>
                </a:solidFill>
                <a:latin typeface="+mn-ea"/>
              </a:rPr>
              <a:t>索引节点位图</a:t>
            </a:r>
            <a:r>
              <a:rPr lang="zh-CN" altLang="zh-CN" sz="2400" dirty="0">
                <a:latin typeface="+mn-ea"/>
              </a:rPr>
              <a:t>：类似数据块位示图，用一个二进制位来表示</a:t>
            </a:r>
            <a:r>
              <a:rPr lang="en-US" altLang="zh-CN" sz="2400" dirty="0" err="1">
                <a:latin typeface="+mn-ea"/>
              </a:rPr>
              <a:t>iNode</a:t>
            </a:r>
            <a:r>
              <a:rPr lang="zh-CN" altLang="zh-CN" sz="2400" dirty="0">
                <a:latin typeface="+mn-ea"/>
              </a:rPr>
              <a:t>是否被使用。</a:t>
            </a:r>
          </a:p>
          <a:p>
            <a:pPr marL="0" indent="0">
              <a:lnSpc>
                <a:spcPct val="123000"/>
              </a:lnSpc>
              <a:buNone/>
            </a:pPr>
            <a:r>
              <a:rPr lang="zh-CN" altLang="zh-CN" sz="2400" dirty="0">
                <a:solidFill>
                  <a:srgbClr val="0000FF"/>
                </a:solidFill>
                <a:latin typeface="+mn-ea"/>
              </a:rPr>
              <a:t>索引节点表</a:t>
            </a:r>
            <a:r>
              <a:rPr lang="zh-CN" altLang="zh-CN" sz="2400" dirty="0">
                <a:latin typeface="+mn-ea"/>
              </a:rPr>
              <a:t>：每个</a:t>
            </a:r>
            <a:r>
              <a:rPr lang="en-US" altLang="zh-CN" sz="2400" dirty="0" err="1">
                <a:latin typeface="+mn-ea"/>
              </a:rPr>
              <a:t>iNode</a:t>
            </a:r>
            <a:r>
              <a:rPr lang="zh-CN" altLang="zh-CN" sz="2400" dirty="0">
                <a:latin typeface="+mn-ea"/>
              </a:rPr>
              <a:t>的固定大小为</a:t>
            </a:r>
            <a:r>
              <a:rPr lang="en-US" altLang="zh-CN" sz="2400" dirty="0">
                <a:latin typeface="+mn-ea"/>
              </a:rPr>
              <a:t>128B</a:t>
            </a:r>
            <a:r>
              <a:rPr lang="zh-CN" altLang="zh-CN" sz="2400" dirty="0">
                <a:latin typeface="+mn-ea"/>
              </a:rPr>
              <a:t>，每个文件仅占用一个</a:t>
            </a:r>
            <a:r>
              <a:rPr lang="en-US" altLang="zh-CN" sz="2400" dirty="0" err="1">
                <a:latin typeface="+mn-ea"/>
              </a:rPr>
              <a:t>iNode</a:t>
            </a:r>
            <a:r>
              <a:rPr lang="zh-CN" altLang="zh-CN" sz="2400" dirty="0">
                <a:latin typeface="+mn-ea"/>
              </a:rPr>
              <a:t>，文件系统能够创建的文件数量与</a:t>
            </a:r>
            <a:r>
              <a:rPr lang="en-US" altLang="zh-CN" sz="2400" dirty="0" err="1">
                <a:latin typeface="+mn-ea"/>
              </a:rPr>
              <a:t>iNode</a:t>
            </a:r>
            <a:r>
              <a:rPr lang="zh-CN" altLang="zh-CN" sz="2400" dirty="0">
                <a:latin typeface="+mn-ea"/>
              </a:rPr>
              <a:t>的数量有关。</a:t>
            </a:r>
          </a:p>
          <a:p>
            <a:pPr marL="0" indent="0">
              <a:lnSpc>
                <a:spcPct val="123000"/>
              </a:lnSpc>
              <a:buNone/>
            </a:pPr>
            <a:r>
              <a:rPr lang="zh-CN" altLang="zh-CN" sz="2400" dirty="0">
                <a:solidFill>
                  <a:srgbClr val="0000FF"/>
                </a:solidFill>
                <a:latin typeface="+mn-ea"/>
              </a:rPr>
              <a:t>数据块</a:t>
            </a:r>
            <a:r>
              <a:rPr lang="zh-CN" altLang="zh-CN" sz="2400" dirty="0">
                <a:latin typeface="+mn-ea"/>
              </a:rPr>
              <a:t>：每个数据块中只能放一个文件的数据</a:t>
            </a:r>
            <a:r>
              <a:rPr lang="zh-CN" altLang="en-US" sz="2400" dirty="0">
                <a:latin typeface="+mn-ea"/>
              </a:rPr>
              <a:t>，</a:t>
            </a:r>
            <a:r>
              <a:rPr lang="en-US" altLang="zh-CN" sz="2400" dirty="0">
                <a:latin typeface="+mn-ea"/>
              </a:rPr>
              <a:t>ext2</a:t>
            </a:r>
            <a:r>
              <a:rPr lang="zh-CN" altLang="zh-CN" sz="2400" dirty="0">
                <a:latin typeface="+mn-ea"/>
              </a:rPr>
              <a:t>支持的数据块的大小有</a:t>
            </a:r>
            <a:r>
              <a:rPr lang="en-US" altLang="zh-CN" sz="2400" dirty="0">
                <a:latin typeface="+mn-ea"/>
              </a:rPr>
              <a:t>1KB</a:t>
            </a:r>
            <a:r>
              <a:rPr lang="zh-CN" altLang="zh-CN" sz="2400" dirty="0">
                <a:latin typeface="+mn-ea"/>
              </a:rPr>
              <a:t>、</a:t>
            </a:r>
            <a:r>
              <a:rPr lang="en-US" altLang="zh-CN" sz="2400" dirty="0">
                <a:latin typeface="+mn-ea"/>
              </a:rPr>
              <a:t>2KB</a:t>
            </a:r>
            <a:r>
              <a:rPr lang="zh-CN" altLang="zh-CN" sz="2400" dirty="0">
                <a:latin typeface="+mn-ea"/>
              </a:rPr>
              <a:t>、</a:t>
            </a:r>
            <a:r>
              <a:rPr lang="en-US" altLang="zh-CN" sz="2400" dirty="0">
                <a:latin typeface="+mn-ea"/>
              </a:rPr>
              <a:t>4KB</a:t>
            </a:r>
            <a:r>
              <a:rPr lang="zh-CN" altLang="zh-CN" sz="2400" dirty="0">
                <a:latin typeface="+mn-ea"/>
              </a:rPr>
              <a:t>三种。</a:t>
            </a:r>
            <a:endParaRPr lang="zh-CN" altLang="en-US" sz="2400" dirty="0">
              <a:latin typeface="+mn-ea"/>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69925" y="1333741"/>
            <a:ext cx="527050" cy="527050"/>
          </a:xfrm>
          <a:prstGeom prst="rect">
            <a:avLst/>
          </a:prstGeom>
          <a:ln>
            <a:noFill/>
          </a:ln>
          <a:effectLst>
            <a:softEdge rad="0"/>
          </a:effectLst>
        </p:spPr>
      </p:pic>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69925" y="1918881"/>
            <a:ext cx="527050" cy="527050"/>
          </a:xfrm>
          <a:prstGeom prst="rect">
            <a:avLst/>
          </a:prstGeom>
          <a:ln>
            <a:noFill/>
          </a:ln>
          <a:effectLst>
            <a:softEdge rad="0"/>
          </a:effectLst>
        </p:spPr>
      </p:pic>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69925" y="2494448"/>
            <a:ext cx="527050" cy="527050"/>
          </a:xfrm>
          <a:prstGeom prst="rect">
            <a:avLst/>
          </a:prstGeom>
          <a:ln>
            <a:noFill/>
          </a:ln>
          <a:effectLst>
            <a:softEdge rad="0"/>
          </a:effectLst>
        </p:spPr>
      </p:pic>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69925" y="3112921"/>
            <a:ext cx="527050" cy="527050"/>
          </a:xfrm>
          <a:prstGeom prst="rect">
            <a:avLst/>
          </a:prstGeom>
          <a:ln>
            <a:noFill/>
          </a:ln>
          <a:effectLst>
            <a:softEdge rad="0"/>
          </a:effectLst>
        </p:spPr>
      </p:pic>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69925" y="4111864"/>
            <a:ext cx="527050" cy="527050"/>
          </a:xfrm>
          <a:prstGeom prst="rect">
            <a:avLst/>
          </a:prstGeom>
          <a:ln>
            <a:noFill/>
          </a:ln>
          <a:effectLst>
            <a:softEdge rad="0"/>
          </a:effectLst>
        </p:spPr>
      </p:pic>
      <p:pic>
        <p:nvPicPr>
          <p:cNvPr id="28"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69925" y="5110807"/>
            <a:ext cx="527050" cy="527050"/>
          </a:xfrm>
          <a:prstGeom prst="rect">
            <a:avLst/>
          </a:prstGeom>
          <a:ln>
            <a:noFill/>
          </a:ln>
          <a:effectLst>
            <a:softEdge rad="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7.1.1 </a:t>
            </a:r>
            <a:r>
              <a:rPr lang="zh-CN" altLang="en-US" sz="2800" b="1" dirty="0">
                <a:solidFill>
                  <a:schemeClr val="bg1"/>
                </a:solidFill>
              </a:rPr>
              <a:t>数据项、记录和文件</a:t>
            </a:r>
            <a:r>
              <a:rPr lang="en-US" altLang="zh-CN" sz="2800" b="1" dirty="0">
                <a:solidFill>
                  <a:schemeClr val="bg1"/>
                </a:solidFill>
              </a:rPr>
              <a:t>-1</a:t>
            </a:r>
            <a:endParaRPr lang="zh-CN" altLang="en-US" sz="2800" b="1" dirty="0">
              <a:solidFill>
                <a:schemeClr val="bg1"/>
              </a:solidFill>
            </a:endParaRPr>
          </a:p>
        </p:txBody>
      </p:sp>
      <p:grpSp>
        <p:nvGrpSpPr>
          <p:cNvPr id="6" name="27239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0400" y="1181324"/>
            <a:ext cx="11425584" cy="4891482"/>
            <a:chOff x="660400" y="1181324"/>
            <a:chExt cx="11425584" cy="4891482"/>
          </a:xfrm>
        </p:grpSpPr>
        <p:sp>
          <p:nvSpPr>
            <p:cNvPr id="7" name="iṥlídè"/>
            <p:cNvSpPr/>
            <p:nvPr/>
          </p:nvSpPr>
          <p:spPr>
            <a:xfrm>
              <a:off x="7490906" y="1181324"/>
              <a:ext cx="4595078" cy="4891482"/>
            </a:xfrm>
            <a:prstGeom prst="rect">
              <a:avLst/>
            </a:prstGeom>
            <a:blipFill>
              <a:blip r:embed="rId4"/>
              <a:stretch>
                <a:fillRect t="-27413" b="-27272"/>
              </a:stretch>
            </a:blipFill>
            <a:ln w="28575">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grpSp>
          <p:nvGrpSpPr>
            <p:cNvPr id="10" name="iṡļiḓe"/>
            <p:cNvGrpSpPr/>
            <p:nvPr/>
          </p:nvGrpSpPr>
          <p:grpSpPr>
            <a:xfrm>
              <a:off x="660400" y="1319182"/>
              <a:ext cx="6593297" cy="1903921"/>
              <a:chOff x="660400" y="1319182"/>
              <a:chExt cx="6593297" cy="1903921"/>
            </a:xfrm>
          </p:grpSpPr>
          <p:grpSp>
            <p:nvGrpSpPr>
              <p:cNvPr id="21" name="iSḻíḓè"/>
              <p:cNvGrpSpPr/>
              <p:nvPr/>
            </p:nvGrpSpPr>
            <p:grpSpPr>
              <a:xfrm>
                <a:off x="1530996" y="1319182"/>
                <a:ext cx="5722701" cy="1903921"/>
                <a:chOff x="1592241" y="1319182"/>
                <a:chExt cx="7217759" cy="1903921"/>
              </a:xfrm>
            </p:grpSpPr>
            <p:sp>
              <p:nvSpPr>
                <p:cNvPr id="25" name="îṧľîḋé"/>
                <p:cNvSpPr txBox="1"/>
                <p:nvPr/>
              </p:nvSpPr>
              <p:spPr>
                <a:xfrm>
                  <a:off x="1592242" y="1319182"/>
                  <a:ext cx="6293555" cy="389423"/>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400" dirty="0">
                      <a:solidFill>
                        <a:srgbClr val="0000FF"/>
                      </a:solidFill>
                      <a:latin typeface="+mn-ea"/>
                      <a:sym typeface="Wingdings" panose="05000000000000000000" pitchFamily="2" charset="2"/>
                    </a:rPr>
                    <a:t>数据项</a:t>
                  </a:r>
                </a:p>
              </p:txBody>
            </p:sp>
            <p:sp>
              <p:nvSpPr>
                <p:cNvPr id="26" name="íşļîḓé"/>
                <p:cNvSpPr/>
                <p:nvPr/>
              </p:nvSpPr>
              <p:spPr bwMode="auto">
                <a:xfrm>
                  <a:off x="1592241" y="1762904"/>
                  <a:ext cx="7217759" cy="146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10000"/>
                    </a:lnSpc>
                    <a:spcBef>
                      <a:spcPts val="600"/>
                    </a:spcBef>
                    <a:buClr>
                      <a:schemeClr val="accent4">
                        <a:lumMod val="40000"/>
                        <a:lumOff val="60000"/>
                      </a:schemeClr>
                    </a:buClr>
                    <a:buFont typeface="Wingdings" panose="05000000000000000000" pitchFamily="2" charset="2"/>
                    <a:buChar char="Ø"/>
                  </a:pPr>
                  <a:r>
                    <a:rPr lang="zh-CN" altLang="en-US" sz="2400" dirty="0"/>
                    <a:t>基本数据项：描述一个对象的某种属性，又称字段（数据项的“型”和“值”）</a:t>
                  </a:r>
                </a:p>
                <a:p>
                  <a:pPr marL="342900" lvl="1" indent="-342900">
                    <a:lnSpc>
                      <a:spcPct val="110000"/>
                    </a:lnSpc>
                    <a:spcBef>
                      <a:spcPts val="600"/>
                    </a:spcBef>
                    <a:buClr>
                      <a:schemeClr val="accent4">
                        <a:lumMod val="40000"/>
                        <a:lumOff val="60000"/>
                      </a:schemeClr>
                    </a:buClr>
                    <a:buFont typeface="Wingdings" panose="05000000000000000000" pitchFamily="2" charset="2"/>
                    <a:buChar char="Ø"/>
                  </a:pPr>
                  <a:r>
                    <a:rPr lang="zh-CN" altLang="en-US" sz="2400" dirty="0"/>
                    <a:t>组合数据项：由若干个基本数据项组成</a:t>
                  </a:r>
                </a:p>
              </p:txBody>
            </p:sp>
          </p:grpSp>
          <p:grpSp>
            <p:nvGrpSpPr>
              <p:cNvPr id="22" name="ïS1íḋé"/>
              <p:cNvGrpSpPr/>
              <p:nvPr/>
            </p:nvGrpSpPr>
            <p:grpSpPr>
              <a:xfrm>
                <a:off x="660400" y="1345680"/>
                <a:ext cx="733394" cy="733394"/>
                <a:chOff x="660400" y="1345680"/>
                <a:chExt cx="733394" cy="733394"/>
              </a:xfrm>
            </p:grpSpPr>
            <p:sp>
              <p:nvSpPr>
                <p:cNvPr id="23" name="islîḋe"/>
                <p:cNvSpPr/>
                <p:nvPr/>
              </p:nvSpPr>
              <p:spPr>
                <a:xfrm>
                  <a:off x="660400" y="1345680"/>
                  <a:ext cx="733394" cy="73339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600" dirty="0">
                    <a:solidFill>
                      <a:schemeClr val="bg1"/>
                    </a:solidFill>
                  </a:endParaRPr>
                </a:p>
              </p:txBody>
            </p:sp>
            <p:sp>
              <p:nvSpPr>
                <p:cNvPr id="24" name="îŝlîďe"/>
                <p:cNvSpPr/>
                <p:nvPr/>
              </p:nvSpPr>
              <p:spPr>
                <a:xfrm>
                  <a:off x="797603" y="1530551"/>
                  <a:ext cx="381389" cy="3460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grpSp>
          <p:nvGrpSpPr>
            <p:cNvPr id="11" name="iŝļïḓê"/>
            <p:cNvGrpSpPr/>
            <p:nvPr/>
          </p:nvGrpSpPr>
          <p:grpSpPr>
            <a:xfrm>
              <a:off x="669925" y="3879073"/>
              <a:ext cx="6615055" cy="2042339"/>
              <a:chOff x="669925" y="1487729"/>
              <a:chExt cx="6615055" cy="2042339"/>
            </a:xfrm>
          </p:grpSpPr>
          <p:grpSp>
            <p:nvGrpSpPr>
              <p:cNvPr id="13" name="ïṧļïḓe"/>
              <p:cNvGrpSpPr/>
              <p:nvPr/>
            </p:nvGrpSpPr>
            <p:grpSpPr>
              <a:xfrm>
                <a:off x="1549400" y="1516799"/>
                <a:ext cx="5735580" cy="2013269"/>
                <a:chOff x="1615452" y="1516799"/>
                <a:chExt cx="7234005" cy="2013269"/>
              </a:xfrm>
            </p:grpSpPr>
            <p:sp>
              <p:nvSpPr>
                <p:cNvPr id="18" name="ïšļíďè"/>
                <p:cNvSpPr txBox="1"/>
                <p:nvPr/>
              </p:nvSpPr>
              <p:spPr>
                <a:xfrm>
                  <a:off x="1615452" y="1516799"/>
                  <a:ext cx="6293554" cy="389423"/>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r>
                    <a:rPr lang="zh-CN" altLang="en-US" sz="2400" dirty="0">
                      <a:solidFill>
                        <a:srgbClr val="0000FF"/>
                      </a:solidFill>
                      <a:latin typeface="+mn-ea"/>
                      <a:sym typeface="Wingdings" panose="05000000000000000000" pitchFamily="2" charset="2"/>
                    </a:rPr>
                    <a:t>记录</a:t>
                  </a:r>
                </a:p>
              </p:txBody>
            </p:sp>
            <p:sp>
              <p:nvSpPr>
                <p:cNvPr id="19" name="íşľíḑè"/>
                <p:cNvSpPr/>
                <p:nvPr/>
              </p:nvSpPr>
              <p:spPr bwMode="auto">
                <a:xfrm>
                  <a:off x="1631696" y="2012038"/>
                  <a:ext cx="7217761" cy="151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10000"/>
                    </a:lnSpc>
                    <a:spcBef>
                      <a:spcPts val="600"/>
                    </a:spcBef>
                    <a:buFont typeface="Wingdings" panose="05000000000000000000" pitchFamily="2" charset="2"/>
                    <a:buChar char="Ø"/>
                  </a:pPr>
                  <a:r>
                    <a:rPr lang="zh-CN" altLang="en-US" sz="2400" dirty="0"/>
                    <a:t>记录是一组相关数据项的</a:t>
                  </a:r>
                  <a:r>
                    <a:rPr lang="zh-CN" altLang="en-US" sz="2400" dirty="0">
                      <a:solidFill>
                        <a:srgbClr val="0000FF"/>
                      </a:solidFill>
                    </a:rPr>
                    <a:t>集合</a:t>
                  </a:r>
                  <a:r>
                    <a:rPr lang="zh-CN" altLang="en-US" sz="2400" dirty="0"/>
                    <a:t>，用于描述一个</a:t>
                  </a:r>
                  <a:r>
                    <a:rPr lang="zh-CN" altLang="en-US" sz="2400" dirty="0">
                      <a:solidFill>
                        <a:srgbClr val="0000FF"/>
                      </a:solidFill>
                    </a:rPr>
                    <a:t>对象</a:t>
                  </a:r>
                  <a:r>
                    <a:rPr lang="zh-CN" altLang="en-US" sz="2400" dirty="0"/>
                    <a:t>在某方面的属性。</a:t>
                  </a:r>
                </a:p>
                <a:p>
                  <a:pPr marL="342900" lvl="1" indent="-342900">
                    <a:lnSpc>
                      <a:spcPct val="110000"/>
                    </a:lnSpc>
                    <a:spcBef>
                      <a:spcPts val="600"/>
                    </a:spcBef>
                    <a:buFont typeface="Wingdings" panose="05000000000000000000" pitchFamily="2" charset="2"/>
                    <a:buChar char="Ø"/>
                  </a:pPr>
                  <a:r>
                    <a:rPr lang="zh-CN" altLang="en-US" sz="2400" dirty="0"/>
                    <a:t>关键字：唯一能标识一个记录的数据项</a:t>
                  </a:r>
                </a:p>
                <a:p>
                  <a:pPr marL="342900" lvl="1" indent="-342900">
                    <a:lnSpc>
                      <a:spcPct val="110000"/>
                    </a:lnSpc>
                    <a:spcBef>
                      <a:spcPts val="600"/>
                    </a:spcBef>
                    <a:buFont typeface="Wingdings" panose="05000000000000000000" pitchFamily="2" charset="2"/>
                    <a:buChar char="Ø"/>
                  </a:pPr>
                  <a:r>
                    <a:rPr lang="zh-CN" altLang="en-US" sz="2400" dirty="0"/>
                    <a:t>如：学号、学号</a:t>
                  </a:r>
                  <a:r>
                    <a:rPr lang="en-US" altLang="zh-CN" sz="2400" dirty="0"/>
                    <a:t>+</a:t>
                  </a:r>
                  <a:r>
                    <a:rPr lang="zh-CN" altLang="en-US" sz="2400" dirty="0"/>
                    <a:t>课程号</a:t>
                  </a:r>
                </a:p>
              </p:txBody>
            </p:sp>
          </p:grpSp>
          <p:grpSp>
            <p:nvGrpSpPr>
              <p:cNvPr id="15" name="ïŝľídè"/>
              <p:cNvGrpSpPr/>
              <p:nvPr/>
            </p:nvGrpSpPr>
            <p:grpSpPr>
              <a:xfrm>
                <a:off x="669925" y="1487729"/>
                <a:ext cx="733394" cy="733394"/>
                <a:chOff x="669925" y="1487729"/>
                <a:chExt cx="733394" cy="733394"/>
              </a:xfrm>
            </p:grpSpPr>
            <p:sp>
              <p:nvSpPr>
                <p:cNvPr id="16" name="ïṡľïde"/>
                <p:cNvSpPr/>
                <p:nvPr/>
              </p:nvSpPr>
              <p:spPr>
                <a:xfrm>
                  <a:off x="669925" y="1487729"/>
                  <a:ext cx="733394" cy="733394"/>
                </a:xfrm>
                <a:prstGeom prst="ellipse">
                  <a:avLst/>
                </a:prstGeom>
                <a:solidFill>
                  <a:schemeClr val="tx1">
                    <a:lumMod val="50000"/>
                    <a:lumOff val="50000"/>
                  </a:schemeClr>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600" dirty="0">
                    <a:solidFill>
                      <a:schemeClr val="bg1"/>
                    </a:solidFill>
                  </a:endParaRPr>
                </a:p>
              </p:txBody>
            </p:sp>
            <p:sp>
              <p:nvSpPr>
                <p:cNvPr id="17" name="ïšliḍe"/>
                <p:cNvSpPr/>
                <p:nvPr/>
              </p:nvSpPr>
              <p:spPr>
                <a:xfrm>
                  <a:off x="816006" y="1699234"/>
                  <a:ext cx="381389" cy="3460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cxnSp>
          <p:nvCxnSpPr>
            <p:cNvPr id="12" name="直接连接符 11"/>
            <p:cNvCxnSpPr/>
            <p:nvPr/>
          </p:nvCxnSpPr>
          <p:spPr>
            <a:xfrm>
              <a:off x="816006" y="3566595"/>
              <a:ext cx="635289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实例</a:t>
            </a:r>
            <a:r>
              <a:rPr lang="en-US" altLang="zh-CN" sz="2800" b="1" dirty="0">
                <a:solidFill>
                  <a:schemeClr val="bg1"/>
                </a:solidFill>
              </a:rPr>
              <a:t>2</a:t>
            </a:r>
            <a:r>
              <a:rPr lang="zh-CN" altLang="en-US" sz="2800" b="1" dirty="0">
                <a:solidFill>
                  <a:schemeClr val="bg1"/>
                </a:solidFill>
              </a:rPr>
              <a:t>：</a:t>
            </a:r>
            <a:r>
              <a:rPr lang="en-US" altLang="zh-CN" sz="2800" b="1" dirty="0">
                <a:solidFill>
                  <a:schemeClr val="bg1"/>
                </a:solidFill>
              </a:rPr>
              <a:t>Linux ext2</a:t>
            </a:r>
            <a:r>
              <a:rPr lang="zh-CN" altLang="en-US" sz="2800" b="1" dirty="0">
                <a:solidFill>
                  <a:schemeClr val="bg1"/>
                </a:solidFill>
              </a:rPr>
              <a:t>文件系统</a:t>
            </a:r>
          </a:p>
        </p:txBody>
      </p:sp>
      <p:pic>
        <p:nvPicPr>
          <p:cNvPr id="21" name="图片 20"/>
          <p:cNvPicPr>
            <a:picLocks noChangeAspect="1"/>
          </p:cNvPicPr>
          <p:nvPr/>
        </p:nvPicPr>
        <p:blipFill>
          <a:blip r:embed="rId2"/>
          <a:stretch>
            <a:fillRect/>
          </a:stretch>
        </p:blipFill>
        <p:spPr>
          <a:xfrm>
            <a:off x="728663" y="2426166"/>
            <a:ext cx="10734674" cy="2421041"/>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课后复习与思考</a:t>
            </a:r>
          </a:p>
        </p:txBody>
      </p:sp>
      <p:sp>
        <p:nvSpPr>
          <p:cNvPr id="2" name="文本框 1">
            <a:extLst>
              <a:ext uri="{FF2B5EF4-FFF2-40B4-BE49-F238E27FC236}">
                <a16:creationId xmlns:a16="http://schemas.microsoft.com/office/drawing/2014/main" id="{1213C94D-9109-5EEF-A505-F16F0D6A47D2}"/>
              </a:ext>
            </a:extLst>
          </p:cNvPr>
          <p:cNvSpPr txBox="1"/>
          <p:nvPr/>
        </p:nvSpPr>
        <p:spPr>
          <a:xfrm>
            <a:off x="1496291" y="2202873"/>
            <a:ext cx="184731" cy="369332"/>
          </a:xfrm>
          <a:prstGeom prst="rect">
            <a:avLst/>
          </a:prstGeom>
          <a:noFill/>
        </p:spPr>
        <p:txBody>
          <a:bodyPr wrap="none" rtlCol="0">
            <a:spAutoFit/>
          </a:bodyPr>
          <a:lstStyle/>
          <a:p>
            <a:endParaRPr lang="zh-CN" altLang="en-US" dirty="0"/>
          </a:p>
        </p:txBody>
      </p:sp>
      <p:sp>
        <p:nvSpPr>
          <p:cNvPr id="3" name="文本框 2">
            <a:extLst>
              <a:ext uri="{FF2B5EF4-FFF2-40B4-BE49-F238E27FC236}">
                <a16:creationId xmlns:a16="http://schemas.microsoft.com/office/drawing/2014/main" id="{883F54E4-7611-58CA-25CF-B1C8F91DA166}"/>
              </a:ext>
            </a:extLst>
          </p:cNvPr>
          <p:cNvSpPr txBox="1"/>
          <p:nvPr/>
        </p:nvSpPr>
        <p:spPr>
          <a:xfrm>
            <a:off x="507996" y="1338886"/>
            <a:ext cx="11533927" cy="4031873"/>
          </a:xfrm>
          <a:prstGeom prst="rect">
            <a:avLst/>
          </a:prstGeom>
          <a:noFill/>
        </p:spPr>
        <p:txBody>
          <a:bodyPr wrap="none" rtlCol="0">
            <a:spAutoFit/>
          </a:bodyPr>
          <a:lstStyle/>
          <a:p>
            <a:pPr indent="266700" algn="just"/>
            <a:r>
              <a:rPr lang="en-US" altLang="zh-CN" sz="3200" kern="100" dirty="0">
                <a:effectLst/>
                <a:latin typeface="Times New Roman" panose="02020603050405020304" pitchFamily="18" charset="0"/>
                <a:ea typeface="宋体" panose="02010600030101010101" pitchFamily="2" charset="-122"/>
              </a:rPr>
              <a:t>1. </a:t>
            </a:r>
            <a:r>
              <a:rPr lang="zh-CN" altLang="zh-CN" sz="3200" kern="100" dirty="0">
                <a:effectLst/>
                <a:latin typeface="Times New Roman" panose="02020603050405020304" pitchFamily="18" charset="0"/>
                <a:ea typeface="宋体" panose="02010600030101010101" pitchFamily="2" charset="-122"/>
              </a:rPr>
              <a:t>何为数据项、记录和文件？</a:t>
            </a:r>
          </a:p>
          <a:p>
            <a:pPr indent="266700" algn="just"/>
            <a:r>
              <a:rPr lang="en-US" altLang="zh-CN" sz="3200" kern="100" dirty="0">
                <a:solidFill>
                  <a:srgbClr val="000000"/>
                </a:solidFill>
                <a:effectLst/>
                <a:latin typeface="Times New Roman" panose="02020603050405020304" pitchFamily="18" charset="0"/>
                <a:ea typeface="宋体" panose="02010600030101010101" pitchFamily="2" charset="-122"/>
              </a:rPr>
              <a:t>2. </a:t>
            </a:r>
            <a:r>
              <a:rPr lang="zh-CN" altLang="zh-CN" sz="3200" kern="100" dirty="0">
                <a:solidFill>
                  <a:srgbClr val="000000"/>
                </a:solidFill>
                <a:effectLst/>
                <a:latin typeface="Times New Roman" panose="02020603050405020304" pitchFamily="18" charset="0"/>
                <a:ea typeface="宋体" panose="02010600030101010101" pitchFamily="2" charset="-122"/>
              </a:rPr>
              <a:t>一个比较完善的文件系统应具备哪些功能？</a:t>
            </a:r>
            <a:endParaRPr lang="zh-CN" altLang="zh-CN" sz="3200" kern="100" dirty="0">
              <a:effectLst/>
              <a:latin typeface="Times New Roman" panose="02020603050405020304" pitchFamily="18" charset="0"/>
              <a:ea typeface="宋体" panose="02010600030101010101" pitchFamily="2" charset="-122"/>
            </a:endParaRPr>
          </a:p>
          <a:p>
            <a:pPr indent="266700" algn="just"/>
            <a:r>
              <a:rPr lang="en-US" altLang="zh-CN" sz="3200" kern="100" dirty="0">
                <a:solidFill>
                  <a:srgbClr val="000000"/>
                </a:solidFill>
                <a:effectLst/>
                <a:latin typeface="Times New Roman" panose="02020603050405020304" pitchFamily="18" charset="0"/>
                <a:ea typeface="宋体" panose="02010600030101010101" pitchFamily="2" charset="-122"/>
              </a:rPr>
              <a:t>3. </a:t>
            </a:r>
            <a:r>
              <a:rPr lang="zh-CN" altLang="zh-CN" sz="3200" kern="100" dirty="0">
                <a:solidFill>
                  <a:srgbClr val="000000"/>
                </a:solidFill>
                <a:effectLst/>
                <a:latin typeface="Times New Roman" panose="02020603050405020304" pitchFamily="18" charset="0"/>
                <a:ea typeface="宋体" panose="02010600030101010101" pitchFamily="2" charset="-122"/>
              </a:rPr>
              <a:t>什么是文件的逻辑结构？它有哪几种组织形式？</a:t>
            </a:r>
            <a:endParaRPr lang="zh-CN" altLang="zh-CN" sz="3200" kern="100" dirty="0">
              <a:effectLst/>
              <a:latin typeface="Times New Roman" panose="02020603050405020304" pitchFamily="18" charset="0"/>
              <a:ea typeface="宋体" panose="02010600030101010101" pitchFamily="2" charset="-122"/>
            </a:endParaRPr>
          </a:p>
          <a:p>
            <a:pPr indent="266700" algn="just"/>
            <a:r>
              <a:rPr lang="en-US" altLang="zh-CN" sz="3200" kern="100" dirty="0">
                <a:solidFill>
                  <a:srgbClr val="000000"/>
                </a:solidFill>
                <a:effectLst/>
                <a:latin typeface="Times New Roman" panose="02020603050405020304" pitchFamily="18" charset="0"/>
                <a:ea typeface="宋体" panose="02010600030101010101" pitchFamily="2" charset="-122"/>
              </a:rPr>
              <a:t>4. </a:t>
            </a:r>
            <a:r>
              <a:rPr lang="zh-CN" altLang="zh-CN" sz="3200" kern="100" dirty="0">
                <a:solidFill>
                  <a:srgbClr val="000000"/>
                </a:solidFill>
                <a:effectLst/>
                <a:latin typeface="Times New Roman" panose="02020603050405020304" pitchFamily="18" charset="0"/>
                <a:ea typeface="宋体" panose="02010600030101010101" pitchFamily="2" charset="-122"/>
              </a:rPr>
              <a:t>如何提高变长记录顺序文件的检索速度？</a:t>
            </a:r>
            <a:endParaRPr lang="zh-CN" altLang="zh-CN" sz="3200" kern="100" dirty="0">
              <a:effectLst/>
              <a:latin typeface="Times New Roman" panose="02020603050405020304" pitchFamily="18" charset="0"/>
              <a:ea typeface="宋体" panose="02010600030101010101" pitchFamily="2" charset="-122"/>
            </a:endParaRPr>
          </a:p>
          <a:p>
            <a:pPr indent="266700" algn="just"/>
            <a:r>
              <a:rPr lang="en-US" altLang="zh-CN" sz="3200" kern="100" dirty="0">
                <a:solidFill>
                  <a:srgbClr val="000000"/>
                </a:solidFill>
                <a:effectLst/>
                <a:latin typeface="Times New Roman" panose="02020603050405020304" pitchFamily="18" charset="0"/>
                <a:ea typeface="宋体" panose="02010600030101010101" pitchFamily="2" charset="-122"/>
              </a:rPr>
              <a:t>5. </a:t>
            </a:r>
            <a:r>
              <a:rPr lang="zh-CN" altLang="zh-CN" sz="3200" kern="100" dirty="0">
                <a:solidFill>
                  <a:srgbClr val="000000"/>
                </a:solidFill>
                <a:effectLst/>
                <a:latin typeface="Times New Roman" panose="02020603050405020304" pitchFamily="18" charset="0"/>
                <a:ea typeface="宋体" panose="02010600030101010101" pitchFamily="2" charset="-122"/>
              </a:rPr>
              <a:t>什么是“按名存取</a:t>
            </a:r>
            <a:r>
              <a:rPr lang="en-US" altLang="zh-CN" sz="3200" kern="100" dirty="0">
                <a:solidFill>
                  <a:srgbClr val="000000"/>
                </a:solidFill>
                <a:effectLst/>
                <a:latin typeface="宋体" panose="02010600030101010101" pitchFamily="2" charset="-122"/>
                <a:ea typeface="宋体" panose="02010600030101010101" pitchFamily="2" charset="-122"/>
              </a:rPr>
              <a:t>”</a:t>
            </a:r>
            <a:r>
              <a:rPr lang="zh-CN" altLang="zh-CN" sz="3200" kern="100" dirty="0">
                <a:solidFill>
                  <a:srgbClr val="000000"/>
                </a:solidFill>
                <a:effectLst/>
                <a:latin typeface="Times New Roman" panose="02020603050405020304" pitchFamily="18" charset="0"/>
                <a:ea typeface="宋体" panose="02010600030101010101" pitchFamily="2" charset="-122"/>
              </a:rPr>
              <a:t>？文件系统如何实现文件的按名存取？</a:t>
            </a:r>
            <a:endParaRPr lang="zh-CN" altLang="zh-CN" sz="3200" kern="100" dirty="0">
              <a:effectLst/>
              <a:latin typeface="Times New Roman" panose="02020603050405020304" pitchFamily="18" charset="0"/>
              <a:ea typeface="宋体" panose="02010600030101010101" pitchFamily="2" charset="-122"/>
            </a:endParaRPr>
          </a:p>
          <a:p>
            <a:pPr indent="266700" algn="just"/>
            <a:r>
              <a:rPr lang="en-US" altLang="zh-CN" sz="3200" kern="100" dirty="0">
                <a:solidFill>
                  <a:srgbClr val="000000"/>
                </a:solidFill>
                <a:effectLst/>
                <a:latin typeface="Times New Roman" panose="02020603050405020304" pitchFamily="18" charset="0"/>
                <a:ea typeface="宋体" panose="02010600030101010101" pitchFamily="2" charset="-122"/>
              </a:rPr>
              <a:t>6. </a:t>
            </a:r>
            <a:r>
              <a:rPr lang="zh-CN" altLang="zh-CN" sz="3200" kern="100" dirty="0">
                <a:solidFill>
                  <a:srgbClr val="000000"/>
                </a:solidFill>
                <a:effectLst/>
                <a:latin typeface="Times New Roman" panose="02020603050405020304" pitchFamily="18" charset="0"/>
                <a:ea typeface="宋体" panose="02010600030101010101" pitchFamily="2" charset="-122"/>
              </a:rPr>
              <a:t>目前广泛采用的目录结构是哪种？它有什么优点？</a:t>
            </a:r>
            <a:endParaRPr lang="zh-CN" altLang="zh-CN" sz="3200" kern="100" dirty="0">
              <a:effectLst/>
              <a:latin typeface="Times New Roman" panose="02020603050405020304" pitchFamily="18" charset="0"/>
              <a:ea typeface="宋体" panose="02010600030101010101" pitchFamily="2" charset="-122"/>
            </a:endParaRPr>
          </a:p>
          <a:p>
            <a:pPr indent="266700" algn="just"/>
            <a:r>
              <a:rPr lang="en-US" altLang="zh-CN" sz="3200" kern="100" dirty="0">
                <a:solidFill>
                  <a:srgbClr val="000000"/>
                </a:solidFill>
                <a:effectLst/>
                <a:latin typeface="Times New Roman" panose="02020603050405020304" pitchFamily="18" charset="0"/>
                <a:ea typeface="宋体" panose="02010600030101010101" pitchFamily="2" charset="-122"/>
              </a:rPr>
              <a:t>7. </a:t>
            </a:r>
            <a:r>
              <a:rPr lang="zh-CN" altLang="zh-CN" sz="3200" kern="100" dirty="0">
                <a:solidFill>
                  <a:srgbClr val="000000"/>
                </a:solidFill>
                <a:effectLst/>
                <a:latin typeface="Times New Roman" panose="02020603050405020304" pitchFamily="18" charset="0"/>
                <a:ea typeface="宋体" panose="02010600030101010101" pitchFamily="2" charset="-122"/>
              </a:rPr>
              <a:t>试说明在树形目录结构中线性检索法的检索过程。</a:t>
            </a:r>
            <a:endParaRPr lang="zh-CN" altLang="zh-CN" sz="3200" kern="100" dirty="0">
              <a:effectLst/>
              <a:latin typeface="Times New Roman" panose="02020603050405020304" pitchFamily="18" charset="0"/>
              <a:ea typeface="宋体" panose="02010600030101010101" pitchFamily="2" charset="-122"/>
            </a:endParaRPr>
          </a:p>
          <a:p>
            <a:r>
              <a:rPr lang="en-US" altLang="zh-CN" sz="3200" kern="100" dirty="0">
                <a:solidFill>
                  <a:srgbClr val="000000"/>
                </a:solidFill>
                <a:effectLst/>
                <a:latin typeface="Times New Roman" panose="02020603050405020304" pitchFamily="18" charset="0"/>
                <a:ea typeface="宋体" panose="02010600030101010101" pitchFamily="2" charset="-122"/>
              </a:rPr>
              <a:t>   8. </a:t>
            </a:r>
            <a:r>
              <a:rPr lang="zh-CN" altLang="zh-CN" sz="3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在树形目录结构中，利用链接方式共享文件有何好处？</a:t>
            </a:r>
            <a:endParaRPr lang="zh-CN" altLang="en-US" sz="3200" dirty="0"/>
          </a:p>
        </p:txBody>
      </p:sp>
    </p:spTree>
    <p:extLst>
      <p:ext uri="{BB962C8B-B14F-4D97-AF65-F5344CB8AC3E}">
        <p14:creationId xmlns:p14="http://schemas.microsoft.com/office/powerpoint/2010/main" val="894186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7.1.1 </a:t>
            </a:r>
            <a:r>
              <a:rPr lang="zh-CN" altLang="en-US" sz="2800" b="1" dirty="0">
                <a:solidFill>
                  <a:schemeClr val="bg1"/>
                </a:solidFill>
              </a:rPr>
              <a:t>数据项、记录和文件</a:t>
            </a:r>
            <a:r>
              <a:rPr lang="en-US" altLang="zh-CN" sz="2800" b="1" dirty="0">
                <a:solidFill>
                  <a:schemeClr val="bg1"/>
                </a:solidFill>
              </a:rPr>
              <a:t>-2</a:t>
            </a:r>
            <a:endParaRPr lang="zh-CN" altLang="en-US" sz="2800" b="1" dirty="0">
              <a:solidFill>
                <a:schemeClr val="bg1"/>
              </a:solidFill>
            </a:endParaRPr>
          </a:p>
        </p:txBody>
      </p:sp>
      <p:sp>
        <p:nvSpPr>
          <p:cNvPr id="4" name="文本框 3"/>
          <p:cNvSpPr txBox="1"/>
          <p:nvPr/>
        </p:nvSpPr>
        <p:spPr>
          <a:xfrm>
            <a:off x="1613551" y="1913200"/>
            <a:ext cx="9588005" cy="4366708"/>
          </a:xfrm>
          <a:prstGeom prst="rect">
            <a:avLst/>
          </a:prstGeom>
          <a:noFill/>
        </p:spPr>
        <p:txBody>
          <a:bodyPr wrap="square" rtlCol="0">
            <a:spAutoFit/>
          </a:bodyPr>
          <a:lstStyle/>
          <a:p>
            <a:pPr algn="just">
              <a:lnSpc>
                <a:spcPct val="150000"/>
              </a:lnSpc>
              <a:spcAft>
                <a:spcPts val="600"/>
              </a:spcAft>
            </a:pPr>
            <a:r>
              <a:rPr lang="zh-CN" altLang="en-US" sz="2400" dirty="0">
                <a:latin typeface="+mn-ea"/>
              </a:rPr>
              <a:t>可分为：有结构文件（</a:t>
            </a:r>
            <a:r>
              <a:rPr lang="zh-CN" altLang="en-US" sz="2400" dirty="0">
                <a:solidFill>
                  <a:srgbClr val="0000FF"/>
                </a:solidFill>
                <a:latin typeface="+mn-ea"/>
              </a:rPr>
              <a:t>记录</a:t>
            </a:r>
            <a:r>
              <a:rPr lang="zh-CN" altLang="en-US" sz="2400" dirty="0">
                <a:latin typeface="+mn-ea"/>
              </a:rPr>
              <a:t>）、无结构文件（</a:t>
            </a:r>
            <a:r>
              <a:rPr lang="zh-CN" altLang="en-US" sz="2400" dirty="0">
                <a:solidFill>
                  <a:srgbClr val="0000FF"/>
                </a:solidFill>
                <a:latin typeface="+mn-ea"/>
              </a:rPr>
              <a:t>字符</a:t>
            </a:r>
            <a:r>
              <a:rPr lang="zh-CN" altLang="en-US" sz="2400" dirty="0">
                <a:latin typeface="+mn-ea"/>
              </a:rPr>
              <a:t>流）</a:t>
            </a:r>
            <a:endParaRPr lang="en-US" altLang="zh-CN" sz="2400" dirty="0">
              <a:latin typeface="+mn-ea"/>
            </a:endParaRPr>
          </a:p>
          <a:p>
            <a:pPr algn="just">
              <a:lnSpc>
                <a:spcPct val="150000"/>
              </a:lnSpc>
              <a:spcAft>
                <a:spcPts val="600"/>
              </a:spcAft>
            </a:pPr>
            <a:r>
              <a:rPr lang="zh-CN" altLang="en-US" sz="2400" dirty="0">
                <a:latin typeface="+mn-ea"/>
              </a:rPr>
              <a:t>在文件系统中文件是最大的数据单位，描述了一个</a:t>
            </a:r>
            <a:r>
              <a:rPr lang="zh-CN" altLang="en-US" sz="2400" dirty="0">
                <a:solidFill>
                  <a:srgbClr val="0000FF"/>
                </a:solidFill>
                <a:latin typeface="+mn-ea"/>
              </a:rPr>
              <a:t>对象集</a:t>
            </a:r>
            <a:r>
              <a:rPr lang="zh-CN" altLang="en-US" sz="2400" dirty="0">
                <a:latin typeface="+mn-ea"/>
              </a:rPr>
              <a:t>。</a:t>
            </a:r>
          </a:p>
          <a:p>
            <a:pPr algn="just">
              <a:lnSpc>
                <a:spcPct val="150000"/>
              </a:lnSpc>
              <a:spcAft>
                <a:spcPts val="600"/>
              </a:spcAft>
            </a:pPr>
            <a:r>
              <a:rPr lang="zh-CN" altLang="en-US" sz="2400" dirty="0">
                <a:latin typeface="+mn-ea"/>
              </a:rPr>
              <a:t>文件的主要属性：</a:t>
            </a:r>
            <a:endParaRPr lang="en-US" altLang="zh-CN" sz="2400" dirty="0">
              <a:latin typeface="+mn-ea"/>
            </a:endParaRPr>
          </a:p>
          <a:p>
            <a:pPr marL="342900" indent="-342900" algn="just">
              <a:lnSpc>
                <a:spcPct val="150000"/>
              </a:lnSpc>
              <a:spcAft>
                <a:spcPts val="600"/>
              </a:spcAft>
              <a:buClr>
                <a:srgbClr val="FF0000"/>
              </a:buClr>
              <a:buFont typeface="Wingdings" panose="05000000000000000000" pitchFamily="2" charset="2"/>
              <a:buChar char="Ø"/>
            </a:pPr>
            <a:r>
              <a:rPr lang="zh-CN" altLang="en-US" sz="2400" dirty="0">
                <a:solidFill>
                  <a:srgbClr val="FF0000"/>
                </a:solidFill>
                <a:latin typeface="+mn-ea"/>
              </a:rPr>
              <a:t>文件类型</a:t>
            </a:r>
          </a:p>
          <a:p>
            <a:pPr marL="342900" indent="-342900" algn="just">
              <a:lnSpc>
                <a:spcPct val="150000"/>
              </a:lnSpc>
              <a:spcAft>
                <a:spcPts val="600"/>
              </a:spcAft>
              <a:buClr>
                <a:srgbClr val="FF0000"/>
              </a:buClr>
              <a:buFont typeface="Wingdings" panose="05000000000000000000" pitchFamily="2" charset="2"/>
              <a:buChar char="Ø"/>
            </a:pPr>
            <a:r>
              <a:rPr lang="zh-CN" altLang="en-US" sz="2400" dirty="0">
                <a:latin typeface="+mn-ea"/>
              </a:rPr>
              <a:t>文件长度</a:t>
            </a:r>
          </a:p>
          <a:p>
            <a:pPr marL="342900" indent="-342900" algn="just">
              <a:lnSpc>
                <a:spcPct val="150000"/>
              </a:lnSpc>
              <a:spcAft>
                <a:spcPts val="600"/>
              </a:spcAft>
              <a:buClr>
                <a:srgbClr val="FF0000"/>
              </a:buClr>
              <a:buFont typeface="Wingdings" panose="05000000000000000000" pitchFamily="2" charset="2"/>
              <a:buChar char="Ø"/>
            </a:pPr>
            <a:r>
              <a:rPr lang="zh-CN" altLang="en-US" sz="2400" dirty="0">
                <a:latin typeface="+mn-ea"/>
              </a:rPr>
              <a:t>文件的物理位置</a:t>
            </a:r>
          </a:p>
          <a:p>
            <a:pPr marL="342900" indent="-342900" algn="just">
              <a:lnSpc>
                <a:spcPct val="150000"/>
              </a:lnSpc>
              <a:spcAft>
                <a:spcPts val="600"/>
              </a:spcAft>
              <a:buClr>
                <a:srgbClr val="FF0000"/>
              </a:buClr>
              <a:buFont typeface="Wingdings" panose="05000000000000000000" pitchFamily="2" charset="2"/>
              <a:buChar char="Ø"/>
            </a:pPr>
            <a:r>
              <a:rPr lang="zh-CN" altLang="en-US" sz="2400" dirty="0">
                <a:latin typeface="+mn-ea"/>
              </a:rPr>
              <a:t>文件的建立时间</a:t>
            </a: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90443" y="2010067"/>
            <a:ext cx="527050" cy="527050"/>
          </a:xfrm>
          <a:prstGeom prst="rect">
            <a:avLst/>
          </a:prstGeom>
          <a:ln>
            <a:noFill/>
          </a:ln>
          <a:effectLst>
            <a:softEdge rad="0"/>
          </a:effectLst>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90443" y="2599081"/>
            <a:ext cx="527050" cy="527050"/>
          </a:xfrm>
          <a:prstGeom prst="rect">
            <a:avLst/>
          </a:prstGeom>
          <a:ln>
            <a:noFill/>
          </a:ln>
          <a:effectLst>
            <a:softEdge rad="0"/>
          </a:effectLst>
        </p:spPr>
      </p:pic>
      <p:sp>
        <p:nvSpPr>
          <p:cNvPr id="10" name="文本框 9"/>
          <p:cNvSpPr txBox="1"/>
          <p:nvPr/>
        </p:nvSpPr>
        <p:spPr>
          <a:xfrm>
            <a:off x="868363" y="1195771"/>
            <a:ext cx="6338680" cy="581057"/>
          </a:xfrm>
          <a:prstGeom prst="rect">
            <a:avLst/>
          </a:prstGeom>
          <a:noFill/>
        </p:spPr>
        <p:txBody>
          <a:bodyPr wrap="square" rtlCol="0">
            <a:spAutoFit/>
          </a:bodyPr>
          <a:lstStyle/>
          <a:p>
            <a:pPr algn="just">
              <a:lnSpc>
                <a:spcPct val="150000"/>
              </a:lnSpc>
              <a:spcAft>
                <a:spcPts val="600"/>
              </a:spcAft>
            </a:pPr>
            <a:r>
              <a:rPr lang="zh-CN" altLang="en-US" sz="2400" dirty="0">
                <a:latin typeface="+mn-ea"/>
              </a:rPr>
              <a:t>文件：具有</a:t>
            </a:r>
            <a:r>
              <a:rPr lang="zh-CN" altLang="en-US" sz="2400" dirty="0">
                <a:solidFill>
                  <a:srgbClr val="FF0000"/>
                </a:solidFill>
                <a:latin typeface="+mn-ea"/>
              </a:rPr>
              <a:t>文件名</a:t>
            </a:r>
            <a:r>
              <a:rPr lang="zh-CN" altLang="en-US" sz="2400" dirty="0">
                <a:latin typeface="+mn-ea"/>
              </a:rPr>
              <a:t>的一组相关</a:t>
            </a:r>
            <a:r>
              <a:rPr lang="zh-CN" altLang="en-US" sz="2400" dirty="0">
                <a:solidFill>
                  <a:srgbClr val="0000FF"/>
                </a:solidFill>
                <a:latin typeface="+mn-ea"/>
              </a:rPr>
              <a:t>元素</a:t>
            </a:r>
            <a:r>
              <a:rPr lang="zh-CN" altLang="en-US" sz="2400" dirty="0">
                <a:latin typeface="+mn-ea"/>
              </a:rPr>
              <a:t>的集合。</a:t>
            </a:r>
            <a:endParaRPr lang="zh-CN" altLang="en-US" sz="2200" dirty="0">
              <a:latin typeface="+mn-ea"/>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90443" y="3229090"/>
            <a:ext cx="527050" cy="527050"/>
          </a:xfrm>
          <a:prstGeom prst="rect">
            <a:avLst/>
          </a:prstGeom>
          <a:ln>
            <a:noFill/>
          </a:ln>
          <a:effectLst>
            <a:softEdge rad="0"/>
          </a:effectLst>
        </p:spPr>
      </p:pic>
      <p:graphicFrame>
        <p:nvGraphicFramePr>
          <p:cNvPr id="2" name="图示 1">
            <a:extLst>
              <a:ext uri="{FF2B5EF4-FFF2-40B4-BE49-F238E27FC236}">
                <a16:creationId xmlns:a16="http://schemas.microsoft.com/office/drawing/2014/main" id="{1BEBCDF8-71B5-5D55-1A21-A715DE1BD978}"/>
              </a:ext>
            </a:extLst>
          </p:cNvPr>
          <p:cNvGraphicFramePr/>
          <p:nvPr>
            <p:extLst>
              <p:ext uri="{D42A27DB-BD31-4B8C-83A1-F6EECF244321}">
                <p14:modId xmlns:p14="http://schemas.microsoft.com/office/powerpoint/2010/main" val="3572643694"/>
              </p:ext>
            </p:extLst>
          </p:nvPr>
        </p:nvGraphicFramePr>
        <p:xfrm>
          <a:off x="5079233" y="2923419"/>
          <a:ext cx="5872787" cy="3615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íśḷíḋé"/>
          <p:cNvSpPr/>
          <p:nvPr/>
        </p:nvSpPr>
        <p:spPr bwMode="auto">
          <a:xfrm>
            <a:off x="9243670" y="3728701"/>
            <a:ext cx="2589100" cy="2588226"/>
          </a:xfrm>
          <a:prstGeom prst="ellipse">
            <a:avLst/>
          </a:prstGeom>
          <a:blipFill>
            <a:blip r:embed="rId3"/>
            <a:stretch>
              <a:fillRect l="-25098" r="-24851"/>
            </a:stretch>
          </a:blipFill>
          <a:ln w="57150">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en-US" sz="2800" b="1">
              <a:solidFill>
                <a:schemeClr val="lt1"/>
              </a:solidFill>
            </a:endParaRPr>
          </a:p>
        </p:txBody>
      </p:sp>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7.1.2 </a:t>
            </a:r>
            <a:r>
              <a:rPr lang="zh-CN" altLang="en-US" sz="2800" b="1" dirty="0">
                <a:solidFill>
                  <a:schemeClr val="bg1"/>
                </a:solidFill>
              </a:rPr>
              <a:t>文件名和类型</a:t>
            </a: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72155" y="1525435"/>
            <a:ext cx="527050" cy="527050"/>
          </a:xfrm>
          <a:prstGeom prst="rect">
            <a:avLst/>
          </a:prstGeom>
          <a:ln>
            <a:noFill/>
          </a:ln>
          <a:effectLst>
            <a:softEdge rad="0"/>
          </a:effectLst>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72155" y="2233321"/>
            <a:ext cx="527050" cy="527050"/>
          </a:xfrm>
          <a:prstGeom prst="rect">
            <a:avLst/>
          </a:prstGeom>
          <a:ln>
            <a:noFill/>
          </a:ln>
          <a:effectLst>
            <a:softEdge rad="0"/>
          </a:effectLst>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72155" y="2945626"/>
            <a:ext cx="527050" cy="527050"/>
          </a:xfrm>
          <a:prstGeom prst="rect">
            <a:avLst/>
          </a:prstGeom>
          <a:ln>
            <a:noFill/>
          </a:ln>
          <a:effectLst>
            <a:softEdge rad="0"/>
          </a:effectLst>
        </p:spPr>
      </p:pic>
      <p:sp>
        <p:nvSpPr>
          <p:cNvPr id="35" name="Rectangle 3"/>
          <p:cNvSpPr txBox="1">
            <a:spLocks noChangeArrowheads="1"/>
          </p:cNvSpPr>
          <p:nvPr/>
        </p:nvSpPr>
        <p:spPr bwMode="auto">
          <a:xfrm>
            <a:off x="1776984" y="1461427"/>
            <a:ext cx="7924800" cy="354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73050" indent="-273050" algn="l" rtl="0" eaLnBrk="1" fontAlgn="base" hangingPunct="1">
              <a:spcBef>
                <a:spcPts val="575"/>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1pPr>
            <a:lvl2pPr marL="548005" indent="-228600" algn="l" rtl="0" eaLnBrk="1" fontAlgn="base" hangingPunct="1">
              <a:spcBef>
                <a:spcPts val="375"/>
              </a:spcBef>
              <a:spcAft>
                <a:spcPct val="0"/>
              </a:spcAft>
              <a:buClr>
                <a:schemeClr val="accent2"/>
              </a:buClr>
              <a:buSzPct val="85000"/>
              <a:buFont typeface="Wingdings" panose="05000000000000000000" pitchFamily="2" charset="2"/>
              <a:buChar char="Ø"/>
              <a:defRPr sz="2200" kern="1200">
                <a:solidFill>
                  <a:schemeClr val="tx1"/>
                </a:solidFill>
                <a:latin typeface="+mn-lt"/>
                <a:ea typeface="+mn-ea"/>
                <a:cs typeface="+mn-cs"/>
              </a:defRPr>
            </a:lvl2pPr>
            <a:lvl3pPr marL="822325" indent="-228600" algn="l" rtl="0" eaLnBrk="1" fontAlgn="base" hangingPunct="1">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1" fontAlgn="base" hangingPunct="1">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base" latinLnBrk="0" hangingPunct="1">
              <a:lnSpc>
                <a:spcPct val="150000"/>
              </a:lnSpc>
              <a:spcBef>
                <a:spcPts val="600"/>
              </a:spcBef>
              <a:spcAft>
                <a:spcPts val="600"/>
              </a:spcAft>
              <a:buClr>
                <a:srgbClr val="D34817"/>
              </a:buClr>
              <a:buSzPct val="85000"/>
              <a:buNone/>
              <a:defRPr/>
            </a:pPr>
            <a:r>
              <a:rPr kumimoji="0" lang="zh-CN" altLang="en-US"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rPr>
              <a:t>文件名</a:t>
            </a:r>
            <a:r>
              <a:rPr kumimoji="0" lang="zh-CN" altLang="en-US"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：不同系统有不同的规定，如允许的字符、长度等。</a:t>
            </a:r>
            <a:endParaRPr kumimoji="0" lang="en-US" altLang="zh-CN"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endParaRPr>
          </a:p>
          <a:p>
            <a:pPr marL="0" marR="0" lvl="0" indent="0" algn="l" defTabSz="914400" rtl="0" eaLnBrk="1" fontAlgn="base" latinLnBrk="0" hangingPunct="1">
              <a:lnSpc>
                <a:spcPct val="150000"/>
              </a:lnSpc>
              <a:spcBef>
                <a:spcPts val="600"/>
              </a:spcBef>
              <a:spcAft>
                <a:spcPts val="600"/>
              </a:spcAft>
              <a:buClr>
                <a:srgbClr val="D34817"/>
              </a:buClr>
              <a:buSzPct val="85000"/>
              <a:buNone/>
              <a:defRPr/>
            </a:pPr>
            <a:r>
              <a:rPr kumimoji="0" lang="zh-CN" altLang="en-US"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rPr>
              <a:t>扩展名</a:t>
            </a:r>
            <a:r>
              <a:rPr kumimoji="0" lang="zh-CN" altLang="en-US" b="0" i="0" u="none" strike="noStrike" kern="1200" cap="none" spc="0" normalizeH="0" baseline="0" noProof="0" dirty="0">
                <a:ln>
                  <a:noFill/>
                </a:ln>
                <a:effectLst/>
                <a:uLnTx/>
                <a:uFillTx/>
                <a:latin typeface="+mn-ea"/>
                <a:cs typeface="+mn-cs"/>
                <a:sym typeface="Wingdings" panose="05000000000000000000" pitchFamily="2" charset="2"/>
              </a:rPr>
              <a:t>：文件名后面的若干个附加字符。</a:t>
            </a:r>
          </a:p>
          <a:p>
            <a:pPr marL="0" marR="0" lvl="0" indent="0" algn="l" defTabSz="914400" rtl="0" eaLnBrk="1" fontAlgn="base" latinLnBrk="0" hangingPunct="1">
              <a:lnSpc>
                <a:spcPct val="150000"/>
              </a:lnSpc>
              <a:spcBef>
                <a:spcPts val="600"/>
              </a:spcBef>
              <a:spcAft>
                <a:spcPts val="600"/>
              </a:spcAft>
              <a:buClr>
                <a:srgbClr val="D34817"/>
              </a:buClr>
              <a:buSzPct val="85000"/>
              <a:buNone/>
              <a:defRPr/>
            </a:pPr>
            <a:r>
              <a:rPr kumimoji="0" lang="zh-CN" altLang="en-US"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rPr>
              <a:t>文件类型：</a:t>
            </a:r>
            <a:endParaRPr kumimoji="0" lang="en-US" altLang="zh-CN"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endParaRPr>
          </a:p>
          <a:p>
            <a:pPr marR="0" lvl="1" indent="-360045" algn="l" defTabSz="914400" rtl="0" eaLnBrk="1" fontAlgn="base" latinLnBrk="0" hangingPunct="1">
              <a:spcBef>
                <a:spcPts val="600"/>
              </a:spcBef>
              <a:spcAft>
                <a:spcPts val="600"/>
              </a:spcAft>
              <a:buClr>
                <a:srgbClr val="9B2D1F"/>
              </a:buClr>
              <a:buSzPct val="85000"/>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按用途分类：</a:t>
            </a:r>
            <a:r>
              <a:rPr kumimoji="0" lang="zh-CN" altLang="en-US" sz="18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系统文件、用户文件、库文件</a:t>
            </a:r>
            <a:endParaRPr kumimoji="0" lang="en-US" altLang="zh-CN"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endParaRPr>
          </a:p>
          <a:p>
            <a:pPr marR="0" lvl="1" indent="-360045" algn="l" defTabSz="914400" rtl="0" eaLnBrk="1" fontAlgn="base" latinLnBrk="0" hangingPunct="1">
              <a:spcBef>
                <a:spcPts val="600"/>
              </a:spcBef>
              <a:spcAft>
                <a:spcPts val="600"/>
              </a:spcAft>
              <a:buClr>
                <a:srgbClr val="9B2D1F"/>
              </a:buClr>
              <a:buSzPct val="85000"/>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按文件中数据的形式分类：</a:t>
            </a:r>
            <a:r>
              <a:rPr kumimoji="0" lang="zh-CN" altLang="en-US" sz="18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源文件、目标文件、可执行文件</a:t>
            </a:r>
            <a:endParaRPr kumimoji="0" lang="en-US" altLang="zh-CN"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endParaRPr>
          </a:p>
          <a:p>
            <a:pPr marR="0" lvl="1" indent="-360045" algn="l" defTabSz="914400" rtl="0" eaLnBrk="1" fontAlgn="base" latinLnBrk="0" hangingPunct="1">
              <a:spcBef>
                <a:spcPts val="600"/>
              </a:spcBef>
              <a:spcAft>
                <a:spcPts val="600"/>
              </a:spcAft>
              <a:buClr>
                <a:srgbClr val="9B2D1F"/>
              </a:buClr>
              <a:buSzPct val="85000"/>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按存取控制属性分类：</a:t>
            </a:r>
            <a:r>
              <a:rPr kumimoji="0" lang="zh-CN" altLang="en-US" sz="18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可执行、只读、读写</a:t>
            </a:r>
            <a:endParaRPr kumimoji="0" lang="en-US" altLang="zh-CN"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endParaRPr>
          </a:p>
          <a:p>
            <a:pPr marR="0" lvl="1" indent="-360045" algn="l" defTabSz="914400" rtl="0" eaLnBrk="1" fontAlgn="base" latinLnBrk="0" hangingPunct="1">
              <a:spcBef>
                <a:spcPts val="600"/>
              </a:spcBef>
              <a:spcAft>
                <a:spcPts val="600"/>
              </a:spcAft>
              <a:buClr>
                <a:srgbClr val="9B2D1F"/>
              </a:buClr>
              <a:buSzPct val="85000"/>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按组织形式和处理方式分类：</a:t>
            </a:r>
            <a:endParaRPr kumimoji="0" lang="en-US" altLang="zh-CN"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endParaRPr>
          </a:p>
          <a:p>
            <a:pPr marL="187960" marR="0" lvl="1" indent="0" algn="l" defTabSz="914400" rtl="0" eaLnBrk="1" fontAlgn="base" latinLnBrk="0" hangingPunct="1">
              <a:spcBef>
                <a:spcPts val="600"/>
              </a:spcBef>
              <a:spcAft>
                <a:spcPts val="600"/>
              </a:spcAft>
              <a:buClr>
                <a:srgbClr val="9B2D1F"/>
              </a:buClr>
              <a:buSzPct val="85000"/>
              <a:buNone/>
              <a:defRPr/>
            </a:pPr>
            <a:r>
              <a:rPr kumimoji="0" lang="zh-CN" altLang="en-US" sz="20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     </a:t>
            </a:r>
            <a:r>
              <a:rPr kumimoji="0" lang="zh-CN" altLang="en-US" sz="2000"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rPr>
              <a:t>普通文件</a:t>
            </a:r>
            <a:r>
              <a:rPr kumimoji="0" lang="en-US" altLang="zh-CN" sz="2000"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rPr>
              <a:t>(</a:t>
            </a:r>
            <a:r>
              <a:rPr kumimoji="0" lang="zh-CN" altLang="en-US" sz="2000"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rPr>
              <a:t>数据</a:t>
            </a:r>
            <a:r>
              <a:rPr kumimoji="0" lang="en-US" altLang="zh-CN" sz="2000"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rPr>
              <a:t>)</a:t>
            </a:r>
            <a:r>
              <a:rPr kumimoji="0" lang="zh-CN" altLang="en-US" sz="2000"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rPr>
              <a:t>、目录文件</a:t>
            </a:r>
            <a:r>
              <a:rPr kumimoji="0" lang="en-US" altLang="zh-CN" sz="2000"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rPr>
              <a:t>(</a:t>
            </a:r>
            <a:r>
              <a:rPr kumimoji="0" lang="zh-CN" altLang="en-US" sz="2000"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rPr>
              <a:t>目录</a:t>
            </a:r>
            <a:r>
              <a:rPr kumimoji="0" lang="en-US" altLang="zh-CN" sz="2000"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rPr>
              <a:t>)</a:t>
            </a:r>
            <a:r>
              <a:rPr kumimoji="0" lang="zh-CN" altLang="en-US" sz="2000"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rPr>
              <a:t>、特殊文件（</a:t>
            </a:r>
            <a:r>
              <a:rPr kumimoji="0" lang="en-US" altLang="zh-CN" sz="2000"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rPr>
              <a:t>IO</a:t>
            </a:r>
            <a:r>
              <a:rPr kumimoji="0" lang="zh-CN" altLang="en-US" sz="2000"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rPr>
              <a:t>设备）</a:t>
            </a:r>
            <a:endParaRPr kumimoji="0" lang="en-US" altLang="zh-CN" sz="2000"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7.1.3 </a:t>
            </a:r>
            <a:r>
              <a:rPr lang="zh-CN" altLang="en-US" sz="2800" b="1" dirty="0">
                <a:solidFill>
                  <a:schemeClr val="bg1"/>
                </a:solidFill>
              </a:rPr>
              <a:t>文件系统的层次结构（</a:t>
            </a:r>
            <a:r>
              <a:rPr lang="zh-CN" altLang="en-US" sz="2800" b="1" dirty="0">
                <a:solidFill>
                  <a:srgbClr val="FF0000"/>
                </a:solidFill>
              </a:rPr>
              <a:t>简略了解</a:t>
            </a:r>
            <a:r>
              <a:rPr lang="zh-CN" altLang="en-US" sz="2800" b="1" dirty="0">
                <a:solidFill>
                  <a:schemeClr val="bg1"/>
                </a:solidFill>
              </a:rPr>
              <a:t>）</a:t>
            </a:r>
          </a:p>
        </p:txBody>
      </p:sp>
      <p:sp>
        <p:nvSpPr>
          <p:cNvPr id="220" name="íšḻîḋè"/>
          <p:cNvSpPr/>
          <p:nvPr/>
        </p:nvSpPr>
        <p:spPr>
          <a:xfrm>
            <a:off x="1858926" y="3483212"/>
            <a:ext cx="4012471" cy="1151870"/>
          </a:xfrm>
          <a:prstGeom prst="rect">
            <a:avLst/>
          </a:prstGeom>
          <a:noFill/>
          <a:ln>
            <a:noFill/>
          </a:ln>
        </p:spPr>
        <p:txBody>
          <a:bodyPr wrap="square" lIns="91440" tIns="45720" rIns="91440" bIns="45720" anchor="t" anchorCtr="0">
            <a:normAutofit fontScale="92500" lnSpcReduction="20000"/>
          </a:bodyPr>
          <a:lstStyle/>
          <a:p>
            <a:pPr marL="342900" indent="-342900">
              <a:lnSpc>
                <a:spcPct val="120000"/>
              </a:lnSpc>
              <a:buClr>
                <a:srgbClr val="FF0000"/>
              </a:buClr>
              <a:buFont typeface="Wingdings" panose="05000000000000000000" pitchFamily="2" charset="2"/>
              <a:buChar char="Ø"/>
            </a:pPr>
            <a:r>
              <a:rPr lang="zh-CN" altLang="en-US" sz="2400" dirty="0"/>
              <a:t>文件管理系统的核心部分。</a:t>
            </a:r>
            <a:endParaRPr lang="en-US" altLang="zh-CN" sz="2400" dirty="0"/>
          </a:p>
          <a:p>
            <a:pPr marL="342900" indent="-342900">
              <a:lnSpc>
                <a:spcPct val="120000"/>
              </a:lnSpc>
              <a:buClr>
                <a:srgbClr val="FF0000"/>
              </a:buClr>
              <a:buFont typeface="Wingdings" panose="05000000000000000000" pitchFamily="2" charset="2"/>
              <a:buChar char="Ø"/>
            </a:pPr>
            <a:r>
              <a:rPr lang="zh-CN" altLang="en-US" sz="2400" dirty="0">
                <a:solidFill>
                  <a:srgbClr val="0000FF"/>
                </a:solidFill>
              </a:rPr>
              <a:t>实现文件系统的主要功能。</a:t>
            </a:r>
            <a:endParaRPr lang="en-US" altLang="zh-CN" sz="2400" dirty="0">
              <a:solidFill>
                <a:srgbClr val="0000FF"/>
              </a:solidFill>
            </a:endParaRPr>
          </a:p>
          <a:p>
            <a:pPr marL="342900" indent="-342900">
              <a:lnSpc>
                <a:spcPct val="120000"/>
              </a:lnSpc>
              <a:buClr>
                <a:srgbClr val="FF0000"/>
              </a:buClr>
              <a:buFont typeface="Wingdings" panose="05000000000000000000" pitchFamily="2" charset="2"/>
              <a:buChar char="Ø"/>
            </a:pPr>
            <a:r>
              <a:rPr lang="zh-CN" altLang="en-US" sz="2400" dirty="0">
                <a:solidFill>
                  <a:srgbClr val="0000FF"/>
                </a:solidFill>
              </a:rPr>
              <a:t>通过层次结构实现功能</a:t>
            </a:r>
            <a:r>
              <a:rPr lang="zh-CN" altLang="en-US" sz="2400" dirty="0"/>
              <a:t>。</a:t>
            </a:r>
          </a:p>
        </p:txBody>
      </p:sp>
      <p:sp>
        <p:nvSpPr>
          <p:cNvPr id="221" name="i$lîďê"/>
          <p:cNvSpPr/>
          <p:nvPr/>
        </p:nvSpPr>
        <p:spPr>
          <a:xfrm>
            <a:off x="1858927" y="3042764"/>
            <a:ext cx="4980137" cy="392877"/>
          </a:xfrm>
          <a:prstGeom prst="rect">
            <a:avLst/>
          </a:prstGeom>
          <a:noFill/>
          <a:ln>
            <a:noFill/>
          </a:ln>
        </p:spPr>
        <p:txBody>
          <a:bodyPr wrap="square" lIns="91440" tIns="45720" rIns="91440" bIns="45720" anchor="ctr" anchorCtr="0">
            <a:noAutofit/>
          </a:bodyPr>
          <a:lstStyle/>
          <a:p>
            <a:r>
              <a:rPr lang="zh-CN" altLang="en-US" sz="2400" dirty="0"/>
              <a:t>对对象操纵和管理的</a:t>
            </a:r>
            <a:r>
              <a:rPr lang="zh-CN" altLang="en-US" sz="2400" dirty="0">
                <a:solidFill>
                  <a:srgbClr val="FF0000"/>
                </a:solidFill>
              </a:rPr>
              <a:t>软件</a:t>
            </a:r>
            <a:r>
              <a:rPr lang="zh-CN" altLang="en-US" sz="2400" dirty="0"/>
              <a:t>集合</a:t>
            </a:r>
          </a:p>
        </p:txBody>
      </p:sp>
      <p:sp>
        <p:nvSpPr>
          <p:cNvPr id="222" name="î$ļíḋè"/>
          <p:cNvSpPr/>
          <p:nvPr/>
        </p:nvSpPr>
        <p:spPr>
          <a:xfrm>
            <a:off x="1925809" y="5180980"/>
            <a:ext cx="4170191" cy="925615"/>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zh-CN" altLang="en-US" sz="2400" dirty="0"/>
              <a:t>命令接口：</a:t>
            </a:r>
            <a:r>
              <a:rPr lang="en-US" altLang="zh-CN" sz="2400" dirty="0"/>
              <a:t>shell</a:t>
            </a:r>
            <a:r>
              <a:rPr lang="zh-CN" altLang="en-US" sz="2400" dirty="0"/>
              <a:t>命令</a:t>
            </a:r>
            <a:r>
              <a:rPr lang="en-US" altLang="zh-CN" sz="2400" dirty="0"/>
              <a:t>,</a:t>
            </a:r>
            <a:r>
              <a:rPr lang="zh-CN" altLang="en-US" sz="2400" dirty="0"/>
              <a:t>如</a:t>
            </a:r>
            <a:r>
              <a:rPr lang="en-US" altLang="zh-CN" sz="2400" dirty="0"/>
              <a:t>ls</a:t>
            </a:r>
            <a:endParaRPr lang="zh-CN" altLang="en-US" sz="2400" dirty="0"/>
          </a:p>
          <a:p>
            <a:pPr marL="342900" indent="-342900">
              <a:lnSpc>
                <a:spcPct val="120000"/>
              </a:lnSpc>
              <a:buClr>
                <a:srgbClr val="FF0000"/>
              </a:buClr>
              <a:buFont typeface="Wingdings" panose="05000000000000000000" pitchFamily="2" charset="2"/>
              <a:buChar char="Ø"/>
            </a:pPr>
            <a:r>
              <a:rPr lang="zh-CN" altLang="en-US" sz="2400" dirty="0"/>
              <a:t>程序接口：</a:t>
            </a:r>
            <a:r>
              <a:rPr lang="en-US" altLang="zh-CN" sz="2400" dirty="0"/>
              <a:t>API</a:t>
            </a:r>
            <a:r>
              <a:rPr lang="zh-CN" altLang="en-US" sz="2400" dirty="0"/>
              <a:t>，如</a:t>
            </a:r>
            <a:r>
              <a:rPr lang="en-US" altLang="zh-CN" sz="2400" dirty="0"/>
              <a:t>open</a:t>
            </a:r>
            <a:endParaRPr lang="zh-CN" altLang="en-US" sz="2400" dirty="0"/>
          </a:p>
        </p:txBody>
      </p:sp>
      <p:sp>
        <p:nvSpPr>
          <p:cNvPr id="223" name="ïṧḷïḋè"/>
          <p:cNvSpPr/>
          <p:nvPr/>
        </p:nvSpPr>
        <p:spPr>
          <a:xfrm>
            <a:off x="1858925" y="4700480"/>
            <a:ext cx="3696051" cy="415102"/>
          </a:xfrm>
          <a:prstGeom prst="rect">
            <a:avLst/>
          </a:prstGeom>
          <a:noFill/>
          <a:ln>
            <a:noFill/>
          </a:ln>
        </p:spPr>
        <p:txBody>
          <a:bodyPr wrap="square" lIns="91440" tIns="45720" rIns="91440" bIns="45720" anchor="ctr" anchorCtr="0">
            <a:noAutofit/>
          </a:bodyPr>
          <a:lstStyle/>
          <a:p>
            <a:r>
              <a:rPr lang="zh-CN" altLang="en-US" sz="2400" dirty="0"/>
              <a:t>文件系统的</a:t>
            </a:r>
            <a:r>
              <a:rPr lang="zh-CN" altLang="en-US" sz="2400" dirty="0">
                <a:solidFill>
                  <a:srgbClr val="FF0000"/>
                </a:solidFill>
              </a:rPr>
              <a:t>接口</a:t>
            </a:r>
          </a:p>
        </p:txBody>
      </p:sp>
      <p:sp>
        <p:nvSpPr>
          <p:cNvPr id="224" name="îs1iďé"/>
          <p:cNvSpPr/>
          <p:nvPr/>
        </p:nvSpPr>
        <p:spPr>
          <a:xfrm>
            <a:off x="1858926" y="2127227"/>
            <a:ext cx="6489263" cy="523971"/>
          </a:xfrm>
          <a:prstGeom prst="rect">
            <a:avLst/>
          </a:prstGeom>
          <a:noFill/>
          <a:ln>
            <a:noFill/>
          </a:ln>
        </p:spPr>
        <p:txBody>
          <a:bodyPr wrap="square" lIns="91440" tIns="45720" rIns="91440" bIns="45720" anchor="t" anchorCtr="0">
            <a:normAutofit/>
          </a:bodyPr>
          <a:lstStyle/>
          <a:p>
            <a:pPr marL="342900" indent="-342900">
              <a:lnSpc>
                <a:spcPct val="120000"/>
              </a:lnSpc>
              <a:buClr>
                <a:srgbClr val="FF0000"/>
              </a:buClr>
              <a:buFont typeface="Wingdings" panose="05000000000000000000" pitchFamily="2" charset="2"/>
              <a:buChar char="Ø"/>
            </a:pPr>
            <a:r>
              <a:rPr lang="zh-CN" altLang="en-US" sz="2400" dirty="0"/>
              <a:t>对象：</a:t>
            </a:r>
            <a:r>
              <a:rPr lang="zh-CN" altLang="en-US" sz="2400" dirty="0">
                <a:solidFill>
                  <a:srgbClr val="00005C"/>
                </a:solidFill>
              </a:rPr>
              <a:t>文件、目录、</a:t>
            </a:r>
            <a:r>
              <a:rPr lang="zh-CN" altLang="en-US" sz="2400" dirty="0"/>
              <a:t>磁盘存储空间</a:t>
            </a:r>
          </a:p>
        </p:txBody>
      </p:sp>
      <p:sp>
        <p:nvSpPr>
          <p:cNvPr id="225" name="íšḻíḑê"/>
          <p:cNvSpPr/>
          <p:nvPr/>
        </p:nvSpPr>
        <p:spPr>
          <a:xfrm>
            <a:off x="1858926" y="1721480"/>
            <a:ext cx="3696051" cy="405747"/>
          </a:xfrm>
          <a:prstGeom prst="rect">
            <a:avLst/>
          </a:prstGeom>
          <a:noFill/>
          <a:ln>
            <a:noFill/>
          </a:ln>
        </p:spPr>
        <p:txBody>
          <a:bodyPr wrap="square" lIns="91440" tIns="45720" rIns="91440" bIns="45720" anchor="ctr" anchorCtr="0">
            <a:noAutofit/>
          </a:bodyPr>
          <a:lstStyle/>
          <a:p>
            <a:r>
              <a:rPr lang="zh-CN" altLang="en-US" sz="2400" dirty="0"/>
              <a:t>管理</a:t>
            </a:r>
            <a:r>
              <a:rPr lang="zh-CN" altLang="en-US" sz="2400" dirty="0">
                <a:solidFill>
                  <a:srgbClr val="FF0000"/>
                </a:solidFill>
              </a:rPr>
              <a:t>对象</a:t>
            </a:r>
          </a:p>
        </p:txBody>
      </p:sp>
      <p:sp>
        <p:nvSpPr>
          <p:cNvPr id="226" name="îSļiḓè"/>
          <p:cNvSpPr/>
          <p:nvPr/>
        </p:nvSpPr>
        <p:spPr>
          <a:xfrm>
            <a:off x="1118978" y="1685638"/>
            <a:ext cx="627867" cy="627867"/>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7" name="íṥḻîḓe"/>
          <p:cNvSpPr/>
          <p:nvPr/>
        </p:nvSpPr>
        <p:spPr>
          <a:xfrm>
            <a:off x="1130223" y="4718571"/>
            <a:ext cx="627867" cy="627867"/>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8" name="îşļiḓè"/>
          <p:cNvSpPr/>
          <p:nvPr/>
        </p:nvSpPr>
        <p:spPr>
          <a:xfrm>
            <a:off x="1118978" y="2943721"/>
            <a:ext cx="627867" cy="627867"/>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9" name="îṡḷíďe"/>
          <p:cNvSpPr/>
          <p:nvPr/>
        </p:nvSpPr>
        <p:spPr>
          <a:xfrm>
            <a:off x="1309233" y="1881776"/>
            <a:ext cx="261147" cy="24787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p>
        </p:txBody>
      </p:sp>
      <p:sp>
        <p:nvSpPr>
          <p:cNvPr id="230" name="íSlíḋe"/>
          <p:cNvSpPr/>
          <p:nvPr/>
        </p:nvSpPr>
        <p:spPr>
          <a:xfrm>
            <a:off x="1309232" y="3165738"/>
            <a:ext cx="261148" cy="22880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p>
        </p:txBody>
      </p:sp>
      <p:sp>
        <p:nvSpPr>
          <p:cNvPr id="231" name="ïśḷïḓe"/>
          <p:cNvSpPr/>
          <p:nvPr/>
        </p:nvSpPr>
        <p:spPr>
          <a:xfrm>
            <a:off x="1349416" y="4908031"/>
            <a:ext cx="211585" cy="25930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p>
        </p:txBody>
      </p:sp>
      <p:graphicFrame>
        <p:nvGraphicFramePr>
          <p:cNvPr id="18" name="Group 19"/>
          <p:cNvGraphicFramePr>
            <a:graphicFrameLocks noGrp="1"/>
          </p:cNvGraphicFramePr>
          <p:nvPr>
            <p:extLst>
              <p:ext uri="{D42A27DB-BD31-4B8C-83A1-F6EECF244321}">
                <p14:modId xmlns:p14="http://schemas.microsoft.com/office/powerpoint/2010/main" val="99096997"/>
              </p:ext>
            </p:extLst>
          </p:nvPr>
        </p:nvGraphicFramePr>
        <p:xfrm>
          <a:off x="6637026" y="3740542"/>
          <a:ext cx="4276526" cy="1487605"/>
        </p:xfrm>
        <a:graphic>
          <a:graphicData uri="http://schemas.openxmlformats.org/drawingml/2006/table">
            <a:tbl>
              <a:tblPr/>
              <a:tblGrid>
                <a:gridCol w="4276526">
                  <a:extLst>
                    <a:ext uri="{9D8B030D-6E8A-4147-A177-3AD203B41FA5}">
                      <a16:colId xmlns:a16="http://schemas.microsoft.com/office/drawing/2014/main" val="20000"/>
                    </a:ext>
                  </a:extLst>
                </a:gridCol>
              </a:tblGrid>
              <a:tr h="343502">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zh-CN" altLang="en-US" sz="2400" b="0" i="0" u="none" strike="noStrike" cap="none" normalizeH="0" baseline="0" dirty="0">
                          <a:ln>
                            <a:noFill/>
                          </a:ln>
                          <a:solidFill>
                            <a:schemeClr val="tx1"/>
                          </a:solidFill>
                          <a:effectLst/>
                          <a:latin typeface="+mn-ea"/>
                          <a:ea typeface="+mn-ea"/>
                        </a:rPr>
                        <a:t>文件系统</a:t>
                      </a:r>
                      <a:r>
                        <a:rPr kumimoji="1" lang="zh-CN" altLang="en-US" sz="2400" b="0" i="0" u="none" strike="noStrike" cap="none" normalizeH="0" baseline="0" dirty="0">
                          <a:ln>
                            <a:noFill/>
                          </a:ln>
                          <a:solidFill>
                            <a:srgbClr val="FF0000"/>
                          </a:solidFill>
                          <a:effectLst/>
                          <a:latin typeface="+mn-ea"/>
                          <a:ea typeface="+mn-ea"/>
                        </a:rPr>
                        <a:t>接口</a:t>
                      </a:r>
                    </a:p>
                  </a:txBody>
                  <a:tcPr marL="92075" marR="92075" marT="34541" marB="3454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0"/>
                  </a:ext>
                </a:extLst>
              </a:tr>
              <a:tr h="617921">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zh-CN" altLang="en-US" sz="2400" b="0" i="0" u="none" strike="noStrike" cap="none" normalizeH="0" baseline="0" dirty="0">
                          <a:ln>
                            <a:noFill/>
                          </a:ln>
                          <a:solidFill>
                            <a:schemeClr val="tx1"/>
                          </a:solidFill>
                          <a:effectLst/>
                          <a:latin typeface="+mn-ea"/>
                          <a:ea typeface="+mn-ea"/>
                        </a:rPr>
                        <a:t>对对象操纵和管理的</a:t>
                      </a:r>
                      <a:r>
                        <a:rPr kumimoji="1" lang="zh-CN" altLang="en-US" sz="2400" b="0" i="0" u="none" strike="noStrike" cap="none" normalizeH="0" baseline="0" dirty="0">
                          <a:ln>
                            <a:noFill/>
                          </a:ln>
                          <a:solidFill>
                            <a:srgbClr val="FF0000"/>
                          </a:solidFill>
                          <a:effectLst/>
                          <a:latin typeface="+mn-ea"/>
                          <a:ea typeface="+mn-ea"/>
                        </a:rPr>
                        <a:t>软件</a:t>
                      </a:r>
                      <a:r>
                        <a:rPr kumimoji="1" lang="zh-CN" altLang="en-US" sz="2400" b="0" i="0" u="none" strike="noStrike" cap="none" normalizeH="0" baseline="0" dirty="0">
                          <a:ln>
                            <a:noFill/>
                          </a:ln>
                          <a:solidFill>
                            <a:schemeClr val="tx1"/>
                          </a:solidFill>
                          <a:effectLst/>
                          <a:latin typeface="+mn-ea"/>
                          <a:ea typeface="+mn-ea"/>
                        </a:rPr>
                        <a:t>集合</a:t>
                      </a:r>
                    </a:p>
                  </a:txBody>
                  <a:tcPr marL="92075" marR="92075" marT="34541" marB="3454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1"/>
                  </a:ext>
                </a:extLst>
              </a:tr>
              <a:tr h="343502">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zh-CN" altLang="en-US" sz="2400" b="0" i="0" u="none" strike="noStrike" cap="none" normalizeH="0" baseline="0" dirty="0">
                          <a:ln>
                            <a:noFill/>
                          </a:ln>
                          <a:solidFill>
                            <a:srgbClr val="FF0000"/>
                          </a:solidFill>
                          <a:effectLst/>
                          <a:latin typeface="+mn-ea"/>
                          <a:ea typeface="+mn-ea"/>
                        </a:rPr>
                        <a:t>对象</a:t>
                      </a:r>
                      <a:r>
                        <a:rPr kumimoji="1" lang="zh-CN" altLang="en-US" sz="2400" b="0" i="0" u="none" strike="noStrike" cap="none" normalizeH="0" baseline="0" dirty="0">
                          <a:ln>
                            <a:noFill/>
                          </a:ln>
                          <a:solidFill>
                            <a:schemeClr val="tx1"/>
                          </a:solidFill>
                          <a:effectLst/>
                          <a:latin typeface="+mn-ea"/>
                          <a:ea typeface="+mn-ea"/>
                        </a:rPr>
                        <a:t>及其属性</a:t>
                      </a:r>
                    </a:p>
                  </a:txBody>
                  <a:tcPr marL="92075" marR="92075" marT="34541" marB="3454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2"/>
                  </a:ext>
                </a:extLst>
              </a:tr>
            </a:tbl>
          </a:graphicData>
        </a:graphic>
      </p:graphicFrame>
      <p:sp>
        <p:nvSpPr>
          <p:cNvPr id="19" name="Line 20"/>
          <p:cNvSpPr>
            <a:spLocks noChangeShapeType="1"/>
          </p:cNvSpPr>
          <p:nvPr/>
        </p:nvSpPr>
        <p:spPr bwMode="auto">
          <a:xfrm flipH="1">
            <a:off x="7751666" y="3301414"/>
            <a:ext cx="0" cy="3429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sz="2400" b="0" dirty="0">
              <a:latin typeface="+mn-ea"/>
            </a:endParaRPr>
          </a:p>
        </p:txBody>
      </p:sp>
      <p:sp>
        <p:nvSpPr>
          <p:cNvPr id="21" name="Line 21"/>
          <p:cNvSpPr>
            <a:spLocks noChangeShapeType="1"/>
          </p:cNvSpPr>
          <p:nvPr/>
        </p:nvSpPr>
        <p:spPr bwMode="auto">
          <a:xfrm flipH="1">
            <a:off x="8361266" y="3301414"/>
            <a:ext cx="0" cy="3429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sz="2400" b="0" dirty="0">
              <a:latin typeface="+mn-ea"/>
            </a:endParaRPr>
          </a:p>
        </p:txBody>
      </p:sp>
      <p:sp>
        <p:nvSpPr>
          <p:cNvPr id="22" name="Line 22"/>
          <p:cNvSpPr>
            <a:spLocks noChangeShapeType="1"/>
          </p:cNvSpPr>
          <p:nvPr/>
        </p:nvSpPr>
        <p:spPr bwMode="auto">
          <a:xfrm flipH="1">
            <a:off x="8996266" y="3301414"/>
            <a:ext cx="0" cy="3429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sz="2400" b="0" dirty="0">
              <a:latin typeface="+mn-ea"/>
            </a:endParaRPr>
          </a:p>
        </p:txBody>
      </p:sp>
      <p:sp>
        <p:nvSpPr>
          <p:cNvPr id="23" name="Line 23"/>
          <p:cNvSpPr>
            <a:spLocks noChangeShapeType="1"/>
          </p:cNvSpPr>
          <p:nvPr/>
        </p:nvSpPr>
        <p:spPr bwMode="auto">
          <a:xfrm flipH="1">
            <a:off x="9656666" y="3301414"/>
            <a:ext cx="0" cy="3429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sz="2400" b="0" dirty="0">
              <a:latin typeface="+mn-ea"/>
            </a:endParaRPr>
          </a:p>
        </p:txBody>
      </p:sp>
      <p:sp>
        <p:nvSpPr>
          <p:cNvPr id="24" name="Text Box 24"/>
          <p:cNvSpPr txBox="1">
            <a:spLocks noChangeArrowheads="1"/>
          </p:cNvSpPr>
          <p:nvPr/>
        </p:nvSpPr>
        <p:spPr bwMode="auto">
          <a:xfrm>
            <a:off x="6564324" y="2750855"/>
            <a:ext cx="4318444" cy="46230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zh-CN" altLang="en-US" sz="2400" b="0" dirty="0">
                <a:latin typeface="+mn-ea"/>
                <a:ea typeface="+mn-ea"/>
              </a:rPr>
              <a:t>用户</a:t>
            </a:r>
            <a:r>
              <a:rPr lang="en-US" altLang="zh-CN" sz="2400" b="0" dirty="0">
                <a:latin typeface="+mn-ea"/>
                <a:ea typeface="+mn-ea"/>
              </a:rPr>
              <a:t>/</a:t>
            </a:r>
            <a:r>
              <a:rPr lang="zh-CN" altLang="en-US" sz="2400" b="0" dirty="0">
                <a:latin typeface="+mn-ea"/>
                <a:ea typeface="+mn-ea"/>
              </a:rPr>
              <a:t>程序</a:t>
            </a:r>
          </a:p>
        </p:txBody>
      </p:sp>
      <p:sp>
        <p:nvSpPr>
          <p:cNvPr id="25" name="TextBox 1"/>
          <p:cNvSpPr txBox="1"/>
          <p:nvPr/>
        </p:nvSpPr>
        <p:spPr>
          <a:xfrm>
            <a:off x="6564325" y="5413254"/>
            <a:ext cx="4432711" cy="461665"/>
          </a:xfrm>
          <a:prstGeom prst="rect">
            <a:avLst/>
          </a:prstGeom>
          <a:noFill/>
        </p:spPr>
        <p:txBody>
          <a:bodyPr wrap="square" rtlCol="0">
            <a:spAutoFit/>
          </a:bodyPr>
          <a:lstStyle/>
          <a:p>
            <a:r>
              <a:rPr lang="zh-CN" altLang="en-US" sz="2400" dirty="0">
                <a:latin typeface="+mn-ea"/>
              </a:rPr>
              <a:t>图</a:t>
            </a:r>
            <a:r>
              <a:rPr lang="en-US" altLang="zh-CN" sz="2400" dirty="0">
                <a:latin typeface="+mn-ea"/>
              </a:rPr>
              <a:t>7-2 </a:t>
            </a:r>
            <a:r>
              <a:rPr lang="zh-CN" altLang="en-US" sz="2400" dirty="0">
                <a:latin typeface="+mn-ea"/>
              </a:rPr>
              <a:t>文件系统的三个层次模型</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074baa65-1bcf-453b-aed6-4412331b316e"/>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58a06314-7e72-4d48-85a8-7253ed818c17}"/>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58a06314-7e72-4d48-85a8-7253ed818c17}"/>
</p:tagLst>
</file>

<file path=ppt/tags/tag12.xml><?xml version="1.0" encoding="utf-8"?>
<p:tagLst xmlns:a="http://schemas.openxmlformats.org/drawingml/2006/main" xmlns:r="http://schemas.openxmlformats.org/officeDocument/2006/relationships" xmlns:p="http://schemas.openxmlformats.org/presentationml/2006/main">
  <p:tag name="ISLIDE.DIAGRAM" val="217641"/>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58a06314-7e72-4d48-85a8-7253ed818c17}"/>
</p:tagLst>
</file>

<file path=ppt/tags/tag3.xml><?xml version="1.0" encoding="utf-8"?>
<p:tagLst xmlns:a="http://schemas.openxmlformats.org/drawingml/2006/main" xmlns:r="http://schemas.openxmlformats.org/officeDocument/2006/relationships" xmlns:p="http://schemas.openxmlformats.org/presentationml/2006/main">
  <p:tag name="ISLIDE.DIAGRAM" val="272399"/>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58a06314-7e72-4d48-85a8-7253ed818c17}"/>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42d4fdd7-c1d9-4a94-9f04-03e109b50901}"/>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58a06314-7e72-4d48-85a8-7253ed818c17}"/>
</p:tagLst>
</file>

<file path=ppt/tags/tag7.xml><?xml version="1.0" encoding="utf-8"?>
<p:tagLst xmlns:a="http://schemas.openxmlformats.org/drawingml/2006/main" xmlns:r="http://schemas.openxmlformats.org/officeDocument/2006/relationships" xmlns:p="http://schemas.openxmlformats.org/presentationml/2006/main">
  <p:tag name="ISLIDE.DIAGRAM" val="185926"/>
</p:tagLst>
</file>

<file path=ppt/tags/tag8.xml><?xml version="1.0" encoding="utf-8"?>
<p:tagLst xmlns:a="http://schemas.openxmlformats.org/drawingml/2006/main" xmlns:r="http://schemas.openxmlformats.org/officeDocument/2006/relationships" xmlns:p="http://schemas.openxmlformats.org/presentationml/2006/main">
  <p:tag name="ISLIDE.DIAGRAM" val="204110"/>
</p:tagLst>
</file>

<file path=ppt/tags/tag9.xml><?xml version="1.0" encoding="utf-8"?>
<p:tagLst xmlns:a="http://schemas.openxmlformats.org/drawingml/2006/main" xmlns:r="http://schemas.openxmlformats.org/officeDocument/2006/relationships" xmlns:p="http://schemas.openxmlformats.org/presentationml/2006/main">
  <p:tag name="ISLIDE.DIAGRAM" val="224405"/>
</p:tagLst>
</file>

<file path=ppt/theme/theme1.xml><?xml version="1.0" encoding="utf-8"?>
<a:theme xmlns:a="http://schemas.openxmlformats.org/drawingml/2006/main" name="主题5">
  <a:themeElements>
    <a:clrScheme name="自定义 15">
      <a:dk1>
        <a:srgbClr val="000000"/>
      </a:dk1>
      <a:lt1>
        <a:srgbClr val="FFFFFF"/>
      </a:lt1>
      <a:dk2>
        <a:srgbClr val="768394"/>
      </a:dk2>
      <a:lt2>
        <a:srgbClr val="F0F0F0"/>
      </a:lt2>
      <a:accent1>
        <a:srgbClr val="07416B"/>
      </a:accent1>
      <a:accent2>
        <a:srgbClr val="FFC000"/>
      </a:accent2>
      <a:accent3>
        <a:srgbClr val="00002E"/>
      </a:accent3>
      <a:accent4>
        <a:srgbClr val="031684"/>
      </a:accent4>
      <a:accent5>
        <a:srgbClr val="969696"/>
      </a:accent5>
      <a:accent6>
        <a:srgbClr val="B2B2B2"/>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18529</TotalTime>
  <Words>5642</Words>
  <Application>Microsoft Office PowerPoint</Application>
  <PresentationFormat>宽屏</PresentationFormat>
  <Paragraphs>719</Paragraphs>
  <Slides>61</Slides>
  <Notes>29</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61</vt:i4>
      </vt:variant>
    </vt:vector>
  </HeadingPairs>
  <TitlesOfParts>
    <vt:vector size="75" baseType="lpstr">
      <vt:lpstr>-apple-system</vt:lpstr>
      <vt:lpstr>Helvetica Neue</vt:lpstr>
      <vt:lpstr>Monotype Sorts</vt:lpstr>
      <vt:lpstr>黑体</vt:lpstr>
      <vt:lpstr>华文新魏</vt:lpstr>
      <vt:lpstr>宋体</vt:lpstr>
      <vt:lpstr>微软雅黑 (正文)</vt:lpstr>
      <vt:lpstr>Arial</vt:lpstr>
      <vt:lpstr>Calibri</vt:lpstr>
      <vt:lpstr>Impact</vt:lpstr>
      <vt:lpstr>Times New Roman</vt:lpstr>
      <vt:lpstr>Wingdings</vt:lpstr>
      <vt:lpstr>主题5</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李剑锋</cp:lastModifiedBy>
  <cp:revision>307</cp:revision>
  <cp:lastPrinted>2019-04-18T16:00:00Z</cp:lastPrinted>
  <dcterms:created xsi:type="dcterms:W3CDTF">2019-04-18T16:00:00Z</dcterms:created>
  <dcterms:modified xsi:type="dcterms:W3CDTF">2024-05-16T07:49:59Z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ICV">
    <vt:lpwstr>246305EB49FA446BB55A03E5D0666094</vt:lpwstr>
  </property>
  <property fmtid="{D5CDD505-2E9C-101B-9397-08002B2CF9AE}" pid="4" name="KSOProductBuildVer">
    <vt:lpwstr>2052-11.1.0.10356</vt:lpwstr>
  </property>
</Properties>
</file>